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Lato"/>
      <p:regular r:id="rId14"/>
      <p:bold r:id="rId15"/>
      <p:italic r:id="rId16"/>
      <p:boldItalic r:id="rId17"/>
    </p:embeddedFont>
    <p:embeddedFont>
      <p:font typeface="Lora"/>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2" roundtripDataSignature="AMtx7mgHzN2IboHIGFevfB8zzib+80lF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ra-italic.fntdata"/><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font" Target="fonts/Lora-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notesMaster" Target="notesMasters/notesMaster1.xml"/><Relationship Id="rId19" Type="http://schemas.openxmlformats.org/officeDocument/2006/relationships/font" Target="fonts/Lora-bold.fntdata"/><Relationship Id="rId6" Type="http://schemas.openxmlformats.org/officeDocument/2006/relationships/slide" Target="slides/slide1.xml"/><Relationship Id="rId18" Type="http://schemas.openxmlformats.org/officeDocument/2006/relationships/font" Target="fonts/Lora-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73c76adf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g273c76adfe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73cef8f80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g273cef8f80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73cef8f80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g273cef8f80a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8185e27e4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8185e27e4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f4fab3719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f4fab3719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f4fab3719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f4fab3719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f4fab3719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f4fab371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1" name="Shape 11"/>
        <p:cNvGrpSpPr/>
        <p:nvPr/>
      </p:nvGrpSpPr>
      <p:grpSpPr>
        <a:xfrm>
          <a:off x="0" y="0"/>
          <a:ext cx="0" cy="0"/>
          <a:chOff x="0" y="0"/>
          <a:chExt cx="0" cy="0"/>
        </a:xfrm>
      </p:grpSpPr>
      <p:sp>
        <p:nvSpPr>
          <p:cNvPr id="12" name="Google Shape;12;p8"/>
          <p:cNvSpPr txBox="1"/>
          <p:nvPr>
            <p:ph type="title"/>
          </p:nvPr>
        </p:nvSpPr>
        <p:spPr>
          <a:xfrm>
            <a:off x="311700" y="154033"/>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3" name="Google Shape;13;p8"/>
          <p:cNvSpPr txBox="1"/>
          <p:nvPr>
            <p:ph idx="1" type="body"/>
          </p:nvPr>
        </p:nvSpPr>
        <p:spPr>
          <a:xfrm>
            <a:off x="311700" y="726725"/>
            <a:ext cx="8520600" cy="43302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4" name="Google Shape;14;p8"/>
          <p:cNvSpPr txBox="1"/>
          <p:nvPr>
            <p:ph idx="12" type="sldNum"/>
          </p:nvPr>
        </p:nvSpPr>
        <p:spPr>
          <a:xfrm>
            <a:off x="8595308" y="4902392"/>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15" name="Google Shape;15;p8"/>
          <p:cNvPicPr preferRelativeResize="0"/>
          <p:nvPr/>
        </p:nvPicPr>
        <p:blipFill rotWithShape="1">
          <a:blip r:embed="rId2">
            <a:alphaModFix amt="30000"/>
          </a:blip>
          <a:srcRect b="0" l="0" r="0" t="0"/>
          <a:stretch/>
        </p:blipFill>
        <p:spPr>
          <a:xfrm>
            <a:off x="6906875" y="4428575"/>
            <a:ext cx="1925426" cy="5006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6" name="Shape 16"/>
        <p:cNvGrpSpPr/>
        <p:nvPr/>
      </p:nvGrpSpPr>
      <p:grpSpPr>
        <a:xfrm>
          <a:off x="0" y="0"/>
          <a:ext cx="0" cy="0"/>
          <a:chOff x="0" y="0"/>
          <a:chExt cx="0" cy="0"/>
        </a:xfrm>
      </p:grpSpPr>
      <p:sp>
        <p:nvSpPr>
          <p:cNvPr id="17" name="Google Shape;17;p9"/>
          <p:cNvSpPr txBox="1"/>
          <p:nvPr>
            <p:ph type="ctrTitle"/>
          </p:nvPr>
        </p:nvSpPr>
        <p:spPr>
          <a:xfrm>
            <a:off x="311700" y="268600"/>
            <a:ext cx="5239500" cy="38862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8" name="Google Shape;18;p9"/>
          <p:cNvSpPr txBox="1"/>
          <p:nvPr>
            <p:ph idx="1" type="subTitle"/>
          </p:nvPr>
        </p:nvSpPr>
        <p:spPr>
          <a:xfrm>
            <a:off x="311700" y="4154800"/>
            <a:ext cx="5496900" cy="792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9" name="Google Shape;19;p9"/>
          <p:cNvSpPr txBox="1"/>
          <p:nvPr>
            <p:ph idx="12" type="sldNum"/>
          </p:nvPr>
        </p:nvSpPr>
        <p:spPr>
          <a:xfrm>
            <a:off x="8595308" y="4902392"/>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0" name="Google Shape;20;p9"/>
          <p:cNvPicPr preferRelativeResize="0"/>
          <p:nvPr/>
        </p:nvPicPr>
        <p:blipFill rotWithShape="1">
          <a:blip r:embed="rId2">
            <a:alphaModFix/>
          </a:blip>
          <a:srcRect b="0" l="0" r="0" t="0"/>
          <a:stretch/>
        </p:blipFill>
        <p:spPr>
          <a:xfrm>
            <a:off x="311700" y="268600"/>
            <a:ext cx="1925426" cy="5006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1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3" name="Google Shape;23;p10"/>
          <p:cNvSpPr txBox="1"/>
          <p:nvPr>
            <p:ph idx="12" type="sldNum"/>
          </p:nvPr>
        </p:nvSpPr>
        <p:spPr>
          <a:xfrm>
            <a:off x="8595308" y="4881542"/>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4" name="Google Shape;24;p10"/>
          <p:cNvPicPr preferRelativeResize="0"/>
          <p:nvPr/>
        </p:nvPicPr>
        <p:blipFill rotWithShape="1">
          <a:blip r:embed="rId2">
            <a:alphaModFix/>
          </a:blip>
          <a:srcRect b="0" l="0" r="0" t="0"/>
          <a:stretch/>
        </p:blipFill>
        <p:spPr>
          <a:xfrm>
            <a:off x="3609288" y="4380950"/>
            <a:ext cx="1925426" cy="5006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SECTION_HEADER_1">
    <p:spTree>
      <p:nvGrpSpPr>
        <p:cNvPr id="25" name="Shape 25"/>
        <p:cNvGrpSpPr/>
        <p:nvPr/>
      </p:nvGrpSpPr>
      <p:grpSpPr>
        <a:xfrm>
          <a:off x="0" y="0"/>
          <a:ext cx="0" cy="0"/>
          <a:chOff x="0" y="0"/>
          <a:chExt cx="0" cy="0"/>
        </a:xfrm>
      </p:grpSpPr>
      <p:sp>
        <p:nvSpPr>
          <p:cNvPr id="26" name="Google Shape;26;p1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7" name="Google Shape;27;p11"/>
          <p:cNvSpPr txBox="1"/>
          <p:nvPr>
            <p:ph idx="12" type="sldNum"/>
          </p:nvPr>
        </p:nvSpPr>
        <p:spPr>
          <a:xfrm>
            <a:off x="8595308" y="4881542"/>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8" name="Google Shape;28;p11"/>
          <p:cNvPicPr preferRelativeResize="0"/>
          <p:nvPr/>
        </p:nvPicPr>
        <p:blipFill rotWithShape="1">
          <a:blip r:embed="rId2">
            <a:alphaModFix amt="40000"/>
          </a:blip>
          <a:srcRect b="0" l="0" r="0" t="0"/>
          <a:stretch/>
        </p:blipFill>
        <p:spPr>
          <a:xfrm>
            <a:off x="3609288" y="4380950"/>
            <a:ext cx="1925426" cy="5006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9" name="Shape 29"/>
        <p:cNvGrpSpPr/>
        <p:nvPr/>
      </p:nvGrpSpPr>
      <p:grpSpPr>
        <a:xfrm>
          <a:off x="0" y="0"/>
          <a:ext cx="0" cy="0"/>
          <a:chOff x="0" y="0"/>
          <a:chExt cx="0" cy="0"/>
        </a:xfrm>
      </p:grpSpPr>
      <p:sp>
        <p:nvSpPr>
          <p:cNvPr id="30" name="Google Shape;30;p12"/>
          <p:cNvSpPr txBox="1"/>
          <p:nvPr>
            <p:ph type="title"/>
          </p:nvPr>
        </p:nvSpPr>
        <p:spPr>
          <a:xfrm>
            <a:off x="311700" y="154033"/>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12"/>
          <p:cNvSpPr txBox="1"/>
          <p:nvPr>
            <p:ph idx="1" type="body"/>
          </p:nvPr>
        </p:nvSpPr>
        <p:spPr>
          <a:xfrm>
            <a:off x="311700" y="726725"/>
            <a:ext cx="3999900" cy="4265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2" name="Google Shape;32;p12"/>
          <p:cNvSpPr txBox="1"/>
          <p:nvPr>
            <p:ph idx="2" type="body"/>
          </p:nvPr>
        </p:nvSpPr>
        <p:spPr>
          <a:xfrm>
            <a:off x="4832400" y="726725"/>
            <a:ext cx="3999900" cy="4265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3" name="Google Shape;33;p12"/>
          <p:cNvSpPr txBox="1"/>
          <p:nvPr>
            <p:ph idx="12" type="sldNum"/>
          </p:nvPr>
        </p:nvSpPr>
        <p:spPr>
          <a:xfrm>
            <a:off x="8595308" y="4902392"/>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34" name="Google Shape;34;p12"/>
          <p:cNvPicPr preferRelativeResize="0"/>
          <p:nvPr/>
        </p:nvPicPr>
        <p:blipFill rotWithShape="1">
          <a:blip r:embed="rId2">
            <a:alphaModFix amt="30000"/>
          </a:blip>
          <a:srcRect b="0" l="0" r="0" t="0"/>
          <a:stretch/>
        </p:blipFill>
        <p:spPr>
          <a:xfrm>
            <a:off x="6906875" y="4428575"/>
            <a:ext cx="1925426" cy="5006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13"/>
          <p:cNvSpPr txBox="1"/>
          <p:nvPr>
            <p:ph type="title"/>
          </p:nvPr>
        </p:nvSpPr>
        <p:spPr>
          <a:xfrm>
            <a:off x="311700" y="154033"/>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7" name="Google Shape;37;p13"/>
          <p:cNvSpPr txBox="1"/>
          <p:nvPr>
            <p:ph idx="12" type="sldNum"/>
          </p:nvPr>
        </p:nvSpPr>
        <p:spPr>
          <a:xfrm>
            <a:off x="8595308" y="4902392"/>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38" name="Google Shape;38;p13"/>
          <p:cNvPicPr preferRelativeResize="0"/>
          <p:nvPr/>
        </p:nvPicPr>
        <p:blipFill rotWithShape="1">
          <a:blip r:embed="rId2">
            <a:alphaModFix amt="30000"/>
          </a:blip>
          <a:srcRect b="0" l="0" r="0" t="0"/>
          <a:stretch/>
        </p:blipFill>
        <p:spPr>
          <a:xfrm>
            <a:off x="6906875" y="4428575"/>
            <a:ext cx="1925426" cy="5006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sp>
        <p:nvSpPr>
          <p:cNvPr id="40" name="Google Shape;40;p14"/>
          <p:cNvSpPr txBox="1"/>
          <p:nvPr>
            <p:ph type="title"/>
          </p:nvPr>
        </p:nvSpPr>
        <p:spPr>
          <a:xfrm>
            <a:off x="311700" y="197475"/>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1" name="Google Shape;41;p14"/>
          <p:cNvSpPr txBox="1"/>
          <p:nvPr>
            <p:ph idx="1" type="body"/>
          </p:nvPr>
        </p:nvSpPr>
        <p:spPr>
          <a:xfrm>
            <a:off x="311700" y="953175"/>
            <a:ext cx="6359400" cy="40386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2" name="Google Shape;42;p14"/>
          <p:cNvSpPr txBox="1"/>
          <p:nvPr>
            <p:ph idx="12" type="sldNum"/>
          </p:nvPr>
        </p:nvSpPr>
        <p:spPr>
          <a:xfrm>
            <a:off x="8595308" y="4902392"/>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43" name="Google Shape;43;p14"/>
          <p:cNvPicPr preferRelativeResize="0"/>
          <p:nvPr/>
        </p:nvPicPr>
        <p:blipFill rotWithShape="1">
          <a:blip r:embed="rId2">
            <a:alphaModFix amt="30000"/>
          </a:blip>
          <a:srcRect b="0" l="0" r="0" t="0"/>
          <a:stretch/>
        </p:blipFill>
        <p:spPr>
          <a:xfrm>
            <a:off x="6906875" y="4428575"/>
            <a:ext cx="1925426" cy="5006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4" name="Shape 44"/>
        <p:cNvGrpSpPr/>
        <p:nvPr/>
      </p:nvGrpSpPr>
      <p:grpSpPr>
        <a:xfrm>
          <a:off x="0" y="0"/>
          <a:ext cx="0" cy="0"/>
          <a:chOff x="0" y="0"/>
          <a:chExt cx="0" cy="0"/>
        </a:xfrm>
      </p:grpSpPr>
      <p:sp>
        <p:nvSpPr>
          <p:cNvPr id="45" name="Google Shape;45;p15"/>
          <p:cNvSpPr txBox="1"/>
          <p:nvPr>
            <p:ph type="title"/>
          </p:nvPr>
        </p:nvSpPr>
        <p:spPr>
          <a:xfrm>
            <a:off x="324575" y="450150"/>
            <a:ext cx="65334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6" name="Google Shape;46;p15"/>
          <p:cNvSpPr txBox="1"/>
          <p:nvPr>
            <p:ph idx="12" type="sldNum"/>
          </p:nvPr>
        </p:nvSpPr>
        <p:spPr>
          <a:xfrm>
            <a:off x="8595308" y="4902392"/>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47" name="Google Shape;47;p15"/>
          <p:cNvPicPr preferRelativeResize="0"/>
          <p:nvPr/>
        </p:nvPicPr>
        <p:blipFill rotWithShape="1">
          <a:blip r:embed="rId2">
            <a:alphaModFix amt="50000"/>
          </a:blip>
          <a:srcRect b="0" l="0" r="0" t="0"/>
          <a:stretch/>
        </p:blipFill>
        <p:spPr>
          <a:xfrm>
            <a:off x="439600" y="4428575"/>
            <a:ext cx="1925426" cy="5006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6"/>
          <p:cNvSpPr txBox="1"/>
          <p:nvPr>
            <p:ph idx="12" type="sldNum"/>
          </p:nvPr>
        </p:nvSpPr>
        <p:spPr>
          <a:xfrm>
            <a:off x="8595308" y="4902392"/>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311700" y="154033"/>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rgbClr val="CC0000"/>
              </a:buClr>
              <a:buSzPts val="2800"/>
              <a:buFont typeface="Lora"/>
              <a:buNone/>
              <a:defRPr b="1" i="0" sz="2800" u="none" cap="none" strike="noStrike">
                <a:solidFill>
                  <a:srgbClr val="CC0000"/>
                </a:solidFill>
                <a:latin typeface="Lora"/>
                <a:ea typeface="Lora"/>
                <a:cs typeface="Lora"/>
                <a:sym typeface="Lora"/>
              </a:defRPr>
            </a:lvl1pPr>
            <a:lvl2pPr lvl="1" marR="0" rtl="0" algn="l">
              <a:lnSpc>
                <a:spcPct val="100000"/>
              </a:lnSpc>
              <a:spcBef>
                <a:spcPts val="0"/>
              </a:spcBef>
              <a:spcAft>
                <a:spcPts val="0"/>
              </a:spcAft>
              <a:buClr>
                <a:schemeClr val="dk1"/>
              </a:buClr>
              <a:buSzPts val="2800"/>
              <a:buFont typeface="Lora"/>
              <a:buNone/>
              <a:defRPr b="1" i="0" sz="2800" u="none" cap="none" strike="noStrike">
                <a:solidFill>
                  <a:schemeClr val="dk1"/>
                </a:solidFill>
                <a:latin typeface="Lora"/>
                <a:ea typeface="Lora"/>
                <a:cs typeface="Lora"/>
                <a:sym typeface="Lora"/>
              </a:defRPr>
            </a:lvl2pPr>
            <a:lvl3pPr lvl="2" marR="0" rtl="0" algn="l">
              <a:lnSpc>
                <a:spcPct val="100000"/>
              </a:lnSpc>
              <a:spcBef>
                <a:spcPts val="0"/>
              </a:spcBef>
              <a:spcAft>
                <a:spcPts val="0"/>
              </a:spcAft>
              <a:buClr>
                <a:schemeClr val="dk1"/>
              </a:buClr>
              <a:buSzPts val="2800"/>
              <a:buFont typeface="Lora"/>
              <a:buNone/>
              <a:defRPr b="1" i="0" sz="2800" u="none" cap="none" strike="noStrike">
                <a:solidFill>
                  <a:schemeClr val="dk1"/>
                </a:solidFill>
                <a:latin typeface="Lora"/>
                <a:ea typeface="Lora"/>
                <a:cs typeface="Lora"/>
                <a:sym typeface="Lora"/>
              </a:defRPr>
            </a:lvl3pPr>
            <a:lvl4pPr lvl="3" marR="0" rtl="0" algn="l">
              <a:lnSpc>
                <a:spcPct val="100000"/>
              </a:lnSpc>
              <a:spcBef>
                <a:spcPts val="0"/>
              </a:spcBef>
              <a:spcAft>
                <a:spcPts val="0"/>
              </a:spcAft>
              <a:buClr>
                <a:schemeClr val="dk1"/>
              </a:buClr>
              <a:buSzPts val="2800"/>
              <a:buFont typeface="Lora"/>
              <a:buNone/>
              <a:defRPr b="1" i="0" sz="2800" u="none" cap="none" strike="noStrike">
                <a:solidFill>
                  <a:schemeClr val="dk1"/>
                </a:solidFill>
                <a:latin typeface="Lora"/>
                <a:ea typeface="Lora"/>
                <a:cs typeface="Lora"/>
                <a:sym typeface="Lora"/>
              </a:defRPr>
            </a:lvl4pPr>
            <a:lvl5pPr lvl="4" marR="0" rtl="0" algn="l">
              <a:lnSpc>
                <a:spcPct val="100000"/>
              </a:lnSpc>
              <a:spcBef>
                <a:spcPts val="0"/>
              </a:spcBef>
              <a:spcAft>
                <a:spcPts val="0"/>
              </a:spcAft>
              <a:buClr>
                <a:schemeClr val="dk1"/>
              </a:buClr>
              <a:buSzPts val="2800"/>
              <a:buFont typeface="Lora"/>
              <a:buNone/>
              <a:defRPr b="1" i="0" sz="2800" u="none" cap="none" strike="noStrike">
                <a:solidFill>
                  <a:schemeClr val="dk1"/>
                </a:solidFill>
                <a:latin typeface="Lora"/>
                <a:ea typeface="Lora"/>
                <a:cs typeface="Lora"/>
                <a:sym typeface="Lora"/>
              </a:defRPr>
            </a:lvl5pPr>
            <a:lvl6pPr lvl="5" marR="0" rtl="0" algn="l">
              <a:lnSpc>
                <a:spcPct val="100000"/>
              </a:lnSpc>
              <a:spcBef>
                <a:spcPts val="0"/>
              </a:spcBef>
              <a:spcAft>
                <a:spcPts val="0"/>
              </a:spcAft>
              <a:buClr>
                <a:schemeClr val="dk1"/>
              </a:buClr>
              <a:buSzPts val="2800"/>
              <a:buFont typeface="Lora"/>
              <a:buNone/>
              <a:defRPr b="1" i="0" sz="2800" u="none" cap="none" strike="noStrike">
                <a:solidFill>
                  <a:schemeClr val="dk1"/>
                </a:solidFill>
                <a:latin typeface="Lora"/>
                <a:ea typeface="Lora"/>
                <a:cs typeface="Lora"/>
                <a:sym typeface="Lora"/>
              </a:defRPr>
            </a:lvl6pPr>
            <a:lvl7pPr lvl="6" marR="0" rtl="0" algn="l">
              <a:lnSpc>
                <a:spcPct val="100000"/>
              </a:lnSpc>
              <a:spcBef>
                <a:spcPts val="0"/>
              </a:spcBef>
              <a:spcAft>
                <a:spcPts val="0"/>
              </a:spcAft>
              <a:buClr>
                <a:schemeClr val="dk1"/>
              </a:buClr>
              <a:buSzPts val="2800"/>
              <a:buFont typeface="Lora"/>
              <a:buNone/>
              <a:defRPr b="1" i="0" sz="2800" u="none" cap="none" strike="noStrike">
                <a:solidFill>
                  <a:schemeClr val="dk1"/>
                </a:solidFill>
                <a:latin typeface="Lora"/>
                <a:ea typeface="Lora"/>
                <a:cs typeface="Lora"/>
                <a:sym typeface="Lora"/>
              </a:defRPr>
            </a:lvl7pPr>
            <a:lvl8pPr lvl="7" marR="0" rtl="0" algn="l">
              <a:lnSpc>
                <a:spcPct val="100000"/>
              </a:lnSpc>
              <a:spcBef>
                <a:spcPts val="0"/>
              </a:spcBef>
              <a:spcAft>
                <a:spcPts val="0"/>
              </a:spcAft>
              <a:buClr>
                <a:schemeClr val="dk1"/>
              </a:buClr>
              <a:buSzPts val="2800"/>
              <a:buFont typeface="Lora"/>
              <a:buNone/>
              <a:defRPr b="1" i="0" sz="2800" u="none" cap="none" strike="noStrike">
                <a:solidFill>
                  <a:schemeClr val="dk1"/>
                </a:solidFill>
                <a:latin typeface="Lora"/>
                <a:ea typeface="Lora"/>
                <a:cs typeface="Lora"/>
                <a:sym typeface="Lora"/>
              </a:defRPr>
            </a:lvl8pPr>
            <a:lvl9pPr lvl="8" marR="0" rtl="0" algn="l">
              <a:lnSpc>
                <a:spcPct val="100000"/>
              </a:lnSpc>
              <a:spcBef>
                <a:spcPts val="0"/>
              </a:spcBef>
              <a:spcAft>
                <a:spcPts val="0"/>
              </a:spcAft>
              <a:buClr>
                <a:schemeClr val="dk1"/>
              </a:buClr>
              <a:buSzPts val="2800"/>
              <a:buFont typeface="Lora"/>
              <a:buNone/>
              <a:defRPr b="1" i="0" sz="2800" u="none" cap="none" strike="noStrike">
                <a:solidFill>
                  <a:schemeClr val="dk1"/>
                </a:solidFill>
                <a:latin typeface="Lora"/>
                <a:ea typeface="Lora"/>
                <a:cs typeface="Lora"/>
                <a:sym typeface="Lora"/>
              </a:defRPr>
            </a:lvl9pPr>
          </a:lstStyle>
          <a:p/>
        </p:txBody>
      </p:sp>
      <p:sp>
        <p:nvSpPr>
          <p:cNvPr id="7" name="Google Shape;7;p7"/>
          <p:cNvSpPr txBox="1"/>
          <p:nvPr>
            <p:ph idx="1" type="body"/>
          </p:nvPr>
        </p:nvSpPr>
        <p:spPr>
          <a:xfrm>
            <a:off x="311700" y="726725"/>
            <a:ext cx="8520600" cy="43302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rgbClr val="CC0000"/>
              </a:buClr>
              <a:buSzPts val="1800"/>
              <a:buFont typeface="Arial"/>
              <a:buChar char="●"/>
              <a:defRPr b="0" i="0" sz="1800" u="none" cap="none" strike="noStrike">
                <a:solidFill>
                  <a:srgbClr val="434343"/>
                </a:solidFill>
                <a:latin typeface="Arial"/>
                <a:ea typeface="Arial"/>
                <a:cs typeface="Arial"/>
                <a:sym typeface="Arial"/>
              </a:defRPr>
            </a:lvl1pPr>
            <a:lvl2pPr indent="-317500" lvl="1" marL="914400" marR="0" rtl="0" algn="l">
              <a:lnSpc>
                <a:spcPct val="115000"/>
              </a:lnSpc>
              <a:spcBef>
                <a:spcPts val="0"/>
              </a:spcBef>
              <a:spcAft>
                <a:spcPts val="0"/>
              </a:spcAft>
              <a:buClr>
                <a:srgbClr val="CC0000"/>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rgbClr val="CC0000"/>
              </a:buClr>
              <a:buSzPts val="1400"/>
              <a:buFont typeface="Lato"/>
              <a:buChar char="■"/>
              <a:defRPr b="0" i="0" sz="1400" u="none" cap="none" strike="noStrike">
                <a:solidFill>
                  <a:schemeClr val="dk2"/>
                </a:solidFill>
                <a:latin typeface="Lato"/>
                <a:ea typeface="Lato"/>
                <a:cs typeface="Lato"/>
                <a:sym typeface="Lato"/>
              </a:defRPr>
            </a:lvl3pPr>
            <a:lvl4pPr indent="-317500" lvl="3" marL="1828800" marR="0" rtl="0" algn="l">
              <a:lnSpc>
                <a:spcPct val="115000"/>
              </a:lnSpc>
              <a:spcBef>
                <a:spcPts val="0"/>
              </a:spcBef>
              <a:spcAft>
                <a:spcPts val="0"/>
              </a:spcAft>
              <a:buClr>
                <a:srgbClr val="CC0000"/>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rgbClr val="CC0000"/>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rgbClr val="CC0000"/>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rgbClr val="CC0000"/>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rgbClr val="CC0000"/>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rgbClr val="CC0000"/>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7"/>
          <p:cNvSpPr/>
          <p:nvPr/>
        </p:nvSpPr>
        <p:spPr>
          <a:xfrm>
            <a:off x="-38050" y="5056825"/>
            <a:ext cx="9249000" cy="138300"/>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 name="Google Shape;9;p7"/>
          <p:cNvSpPr/>
          <p:nvPr/>
        </p:nvSpPr>
        <p:spPr>
          <a:xfrm>
            <a:off x="8530550" y="4991100"/>
            <a:ext cx="853200" cy="204000"/>
          </a:xfrm>
          <a:prstGeom prst="parallelogram">
            <a:avLst>
              <a:gd fmla="val 92317" name="adj"/>
            </a:avLst>
          </a:prstGeom>
          <a:solidFill>
            <a:srgbClr val="FFD96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 name="Google Shape;10;p7"/>
          <p:cNvSpPr txBox="1"/>
          <p:nvPr>
            <p:ph idx="12" type="sldNum"/>
          </p:nvPr>
        </p:nvSpPr>
        <p:spPr>
          <a:xfrm>
            <a:off x="8595308" y="4902392"/>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docs.google.com/document/d/1gb4MamCL4W1dru2W_8W1e6SqujTlzPG9/edit?usp=sharing&amp;ouid=109352636791444011405&amp;rtpof=true&amp;sd=tru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idx="1" type="body"/>
          </p:nvPr>
        </p:nvSpPr>
        <p:spPr>
          <a:xfrm>
            <a:off x="311700" y="415925"/>
            <a:ext cx="8520600" cy="4247100"/>
          </a:xfrm>
          <a:prstGeom prst="rect">
            <a:avLst/>
          </a:prstGeom>
          <a:noFill/>
          <a:ln>
            <a:noFill/>
          </a:ln>
        </p:spPr>
        <p:txBody>
          <a:bodyPr anchorCtr="0" anchor="t" bIns="91425" lIns="91425" spcFirstLastPara="1" rIns="91425" wrap="square" tIns="91425">
            <a:normAutofit fontScale="92500" lnSpcReduction="20000"/>
          </a:bodyPr>
          <a:lstStyle/>
          <a:p>
            <a:pPr indent="0" lvl="0" marL="0" rtl="0" algn="l">
              <a:lnSpc>
                <a:spcPct val="100000"/>
              </a:lnSpc>
              <a:spcBef>
                <a:spcPts val="0"/>
              </a:spcBef>
              <a:spcAft>
                <a:spcPts val="0"/>
              </a:spcAft>
              <a:buSzPct val="54356"/>
              <a:buNone/>
            </a:pPr>
            <a:r>
              <a:t/>
            </a:r>
            <a:endParaRPr b="1" sz="3580">
              <a:solidFill>
                <a:srgbClr val="CC0000"/>
              </a:solidFill>
              <a:latin typeface="Lora"/>
              <a:ea typeface="Lora"/>
              <a:cs typeface="Lora"/>
              <a:sym typeface="Lora"/>
            </a:endParaRPr>
          </a:p>
          <a:p>
            <a:pPr indent="0" lvl="0" marL="0" rtl="0" algn="l">
              <a:lnSpc>
                <a:spcPct val="100000"/>
              </a:lnSpc>
              <a:spcBef>
                <a:spcPts val="0"/>
              </a:spcBef>
              <a:spcAft>
                <a:spcPts val="0"/>
              </a:spcAft>
              <a:buSzPct val="54356"/>
              <a:buNone/>
            </a:pPr>
            <a:r>
              <a:t/>
            </a:r>
            <a:endParaRPr b="1" sz="3580">
              <a:solidFill>
                <a:srgbClr val="CC0000"/>
              </a:solidFill>
              <a:latin typeface="Lora"/>
              <a:ea typeface="Lora"/>
              <a:cs typeface="Lora"/>
              <a:sym typeface="Lora"/>
            </a:endParaRPr>
          </a:p>
          <a:p>
            <a:pPr indent="0" lvl="0" marL="0" rtl="0" algn="l">
              <a:lnSpc>
                <a:spcPct val="100000"/>
              </a:lnSpc>
              <a:spcBef>
                <a:spcPts val="0"/>
              </a:spcBef>
              <a:spcAft>
                <a:spcPts val="0"/>
              </a:spcAft>
              <a:buSzPct val="63180"/>
              <a:buNone/>
            </a:pPr>
            <a:r>
              <a:rPr b="1" lang="en" sz="3080">
                <a:solidFill>
                  <a:srgbClr val="CC0000"/>
                </a:solidFill>
                <a:latin typeface="Lora"/>
                <a:ea typeface="Lora"/>
                <a:cs typeface="Lora"/>
                <a:sym typeface="Lora"/>
              </a:rPr>
              <a:t>AIMS K-12 </a:t>
            </a:r>
            <a:endParaRPr b="1" sz="3080">
              <a:solidFill>
                <a:srgbClr val="CC0000"/>
              </a:solidFill>
              <a:latin typeface="Lora"/>
              <a:ea typeface="Lora"/>
              <a:cs typeface="Lora"/>
              <a:sym typeface="Lora"/>
            </a:endParaRPr>
          </a:p>
          <a:p>
            <a:pPr indent="0" lvl="0" marL="0" rtl="0" algn="l">
              <a:lnSpc>
                <a:spcPct val="100000"/>
              </a:lnSpc>
              <a:spcBef>
                <a:spcPts val="0"/>
              </a:spcBef>
              <a:spcAft>
                <a:spcPts val="0"/>
              </a:spcAft>
              <a:buSzPct val="63180"/>
              <a:buNone/>
            </a:pPr>
            <a:r>
              <a:rPr b="1" lang="en" sz="3080">
                <a:solidFill>
                  <a:srgbClr val="CC0000"/>
                </a:solidFill>
                <a:latin typeface="Lora"/>
                <a:ea typeface="Lora"/>
                <a:cs typeface="Lora"/>
                <a:sym typeface="Lora"/>
              </a:rPr>
              <a:t>Department of Program Compliance</a:t>
            </a:r>
            <a:endParaRPr b="1" sz="3080">
              <a:solidFill>
                <a:srgbClr val="CC0000"/>
              </a:solidFill>
              <a:latin typeface="Lora"/>
              <a:ea typeface="Lora"/>
              <a:cs typeface="Lora"/>
              <a:sym typeface="Lora"/>
            </a:endParaRPr>
          </a:p>
          <a:p>
            <a:pPr indent="0" lvl="0" marL="0" marR="1082145" rtl="0" algn="l">
              <a:lnSpc>
                <a:spcPct val="150000"/>
              </a:lnSpc>
              <a:spcBef>
                <a:spcPts val="0"/>
              </a:spcBef>
              <a:spcAft>
                <a:spcPts val="0"/>
              </a:spcAft>
              <a:buSzPct val="62774"/>
              <a:buNone/>
            </a:pPr>
            <a:r>
              <a:t/>
            </a:r>
            <a:endParaRPr b="1" sz="3100"/>
          </a:p>
          <a:p>
            <a:pPr indent="0" lvl="0" marL="0" marR="1082145" rtl="0" algn="l">
              <a:lnSpc>
                <a:spcPct val="150000"/>
              </a:lnSpc>
              <a:spcBef>
                <a:spcPts val="0"/>
              </a:spcBef>
              <a:spcAft>
                <a:spcPts val="0"/>
              </a:spcAft>
              <a:buSzPct val="62774"/>
              <a:buNone/>
            </a:pPr>
            <a:r>
              <a:rPr b="1" lang="en" sz="3100"/>
              <a:t>Compliance August Board Report FY 24-25</a:t>
            </a:r>
            <a:endParaRPr b="1">
              <a:solidFill>
                <a:srgbClr val="CC0000"/>
              </a:solidFill>
              <a:latin typeface="Lora"/>
              <a:ea typeface="Lora"/>
              <a:cs typeface="Lora"/>
              <a:sym typeface="Lora"/>
            </a:endParaRPr>
          </a:p>
          <a:p>
            <a:pPr indent="0" lvl="0" marL="0" rtl="0" algn="l">
              <a:lnSpc>
                <a:spcPct val="100000"/>
              </a:lnSpc>
              <a:spcBef>
                <a:spcPts val="0"/>
              </a:spcBef>
              <a:spcAft>
                <a:spcPts val="0"/>
              </a:spcAft>
              <a:buClr>
                <a:schemeClr val="dk1"/>
              </a:buClr>
              <a:buSzPct val="34374"/>
              <a:buFont typeface="Arial"/>
              <a:buNone/>
            </a:pPr>
            <a:r>
              <a:rPr b="1" lang="en">
                <a:solidFill>
                  <a:srgbClr val="CC0000"/>
                </a:solidFill>
                <a:latin typeface="Lora"/>
                <a:ea typeface="Lora"/>
                <a:cs typeface="Lora"/>
                <a:sym typeface="Lora"/>
              </a:rPr>
              <a:t>Presented by: Tiffany Tung, Director of Compliance</a:t>
            </a:r>
            <a:r>
              <a:rPr b="1" lang="en" sz="2400">
                <a:solidFill>
                  <a:srgbClr val="CC0000"/>
                </a:solidFill>
                <a:latin typeface="Lora"/>
                <a:ea typeface="Lora"/>
                <a:cs typeface="Lora"/>
                <a:sym typeface="Lora"/>
              </a:rPr>
              <a:t> </a:t>
            </a:r>
            <a:endParaRPr b="1" sz="2400">
              <a:solidFill>
                <a:srgbClr val="CC0000"/>
              </a:solidFill>
              <a:latin typeface="Lora"/>
              <a:ea typeface="Lora"/>
              <a:cs typeface="Lora"/>
              <a:sym typeface="Lora"/>
            </a:endParaRPr>
          </a:p>
          <a:p>
            <a:pPr indent="0" lvl="0" marL="0" rtl="0" algn="l">
              <a:lnSpc>
                <a:spcPct val="115000"/>
              </a:lnSpc>
              <a:spcBef>
                <a:spcPts val="0"/>
              </a:spcBef>
              <a:spcAft>
                <a:spcPts val="1200"/>
              </a:spcAft>
              <a:buSzPct val="74846"/>
              <a:buNone/>
            </a:pPr>
            <a:r>
              <a:t/>
            </a:r>
            <a:endParaRPr sz="2600"/>
          </a:p>
        </p:txBody>
      </p:sp>
      <p:pic>
        <p:nvPicPr>
          <p:cNvPr id="55" name="Google Shape;55;p1"/>
          <p:cNvPicPr preferRelativeResize="0"/>
          <p:nvPr/>
        </p:nvPicPr>
        <p:blipFill rotWithShape="1">
          <a:blip r:embed="rId3">
            <a:alphaModFix/>
          </a:blip>
          <a:srcRect b="0" l="0" r="0" t="0"/>
          <a:stretch/>
        </p:blipFill>
        <p:spPr>
          <a:xfrm>
            <a:off x="311700" y="273725"/>
            <a:ext cx="2839325" cy="6938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g273c76adfe8_0_0"/>
          <p:cNvSpPr txBox="1"/>
          <p:nvPr>
            <p:ph type="title"/>
          </p:nvPr>
        </p:nvSpPr>
        <p:spPr>
          <a:xfrm>
            <a:off x="311700" y="154033"/>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Compliance Highlights FY 23-24</a:t>
            </a:r>
            <a:endParaRPr/>
          </a:p>
        </p:txBody>
      </p:sp>
      <p:sp>
        <p:nvSpPr>
          <p:cNvPr id="61" name="Google Shape;61;g273c76adfe8_0_0"/>
          <p:cNvSpPr txBox="1"/>
          <p:nvPr>
            <p:ph idx="1" type="body"/>
          </p:nvPr>
        </p:nvSpPr>
        <p:spPr>
          <a:xfrm>
            <a:off x="311700" y="828525"/>
            <a:ext cx="8520600" cy="3975300"/>
          </a:xfrm>
          <a:prstGeom prst="rect">
            <a:avLst/>
          </a:prstGeom>
          <a:noFill/>
          <a:ln>
            <a:noFill/>
          </a:ln>
        </p:spPr>
        <p:txBody>
          <a:bodyPr anchorCtr="0" anchor="t" bIns="91425" lIns="91425" spcFirstLastPara="1" rIns="91425" wrap="square" tIns="91425">
            <a:noAutofit/>
          </a:bodyPr>
          <a:lstStyle/>
          <a:p>
            <a:pPr indent="-311150" lvl="0" marL="457200" rtl="0" algn="l">
              <a:lnSpc>
                <a:spcPct val="100000"/>
              </a:lnSpc>
              <a:spcBef>
                <a:spcPts val="0"/>
              </a:spcBef>
              <a:spcAft>
                <a:spcPts val="0"/>
              </a:spcAft>
              <a:buClr>
                <a:srgbClr val="980000"/>
              </a:buClr>
              <a:buSzPts val="1300"/>
              <a:buChar char="➢"/>
            </a:pPr>
            <a:r>
              <a:rPr lang="en" sz="1250">
                <a:solidFill>
                  <a:srgbClr val="980000"/>
                </a:solidFill>
              </a:rPr>
              <a:t>Being a recipient of federal and state funding resources, the district is required to implement regulations and controls that serve the purpose of ensuring that the intended results of these funding sources are achieved</a:t>
            </a:r>
            <a:r>
              <a:rPr lang="en" sz="1050">
                <a:solidFill>
                  <a:srgbClr val="333333"/>
                </a:solidFill>
              </a:rPr>
              <a:t>. </a:t>
            </a:r>
            <a:r>
              <a:rPr lang="en" sz="1300">
                <a:solidFill>
                  <a:srgbClr val="980000"/>
                </a:solidFill>
                <a:highlight>
                  <a:schemeClr val="lt1"/>
                </a:highlight>
              </a:rPr>
              <a:t>Compliance created a structured process to train, monitor and maintain time accounting certification records to adhere with meeting these requirements. </a:t>
            </a:r>
            <a:endParaRPr sz="1300">
              <a:solidFill>
                <a:srgbClr val="980000"/>
              </a:solidFill>
              <a:highlight>
                <a:schemeClr val="lt1"/>
              </a:highlight>
            </a:endParaRPr>
          </a:p>
          <a:p>
            <a:pPr indent="-311150" lvl="0" marL="457200" rtl="0" algn="l">
              <a:lnSpc>
                <a:spcPct val="100000"/>
              </a:lnSpc>
              <a:spcBef>
                <a:spcPts val="1600"/>
              </a:spcBef>
              <a:spcAft>
                <a:spcPts val="0"/>
              </a:spcAft>
              <a:buClr>
                <a:srgbClr val="980000"/>
              </a:buClr>
              <a:buSzPts val="1300"/>
              <a:buChar char="➢"/>
            </a:pPr>
            <a:r>
              <a:rPr lang="en" sz="1300">
                <a:solidFill>
                  <a:srgbClr val="980000"/>
                </a:solidFill>
                <a:highlight>
                  <a:schemeClr val="lt1"/>
                </a:highlight>
              </a:rPr>
              <a:t>Compliance implemented processes to ensure that AIMS K-12 policy and procedures for compensation and documentation were aligned with school site plans. Compliance collaborated with the Finance Department to audit salary schedules to ensure competitive salaries are in alignment with CA pay standards.  A compliance analyst was hired to support with compensation analysis, compensation audits and compensation related matters. </a:t>
            </a:r>
            <a:endParaRPr sz="1300">
              <a:solidFill>
                <a:srgbClr val="980000"/>
              </a:solidFill>
              <a:highlight>
                <a:schemeClr val="lt1"/>
              </a:highlight>
            </a:endParaRPr>
          </a:p>
          <a:p>
            <a:pPr indent="-311150" lvl="0" marL="457200" rtl="0" algn="l">
              <a:lnSpc>
                <a:spcPct val="100000"/>
              </a:lnSpc>
              <a:spcBef>
                <a:spcPts val="1600"/>
              </a:spcBef>
              <a:spcAft>
                <a:spcPts val="0"/>
              </a:spcAft>
              <a:buClr>
                <a:srgbClr val="980000"/>
              </a:buClr>
              <a:buSzPts val="1300"/>
              <a:buChar char="➢"/>
            </a:pPr>
            <a:r>
              <a:rPr lang="en" sz="1300">
                <a:solidFill>
                  <a:srgbClr val="980000"/>
                </a:solidFill>
                <a:highlight>
                  <a:schemeClr val="lt1"/>
                </a:highlight>
              </a:rPr>
              <a:t>Compliance collaborated with School Support Services to ensure that the FY25 budget tool provided clear guidelines on allowable expenditures for site plans in accordance with best practices outlined by CDE.</a:t>
            </a:r>
            <a:endParaRPr sz="1300">
              <a:solidFill>
                <a:srgbClr val="980000"/>
              </a:solidFill>
              <a:highlight>
                <a:schemeClr val="lt1"/>
              </a:highlight>
            </a:endParaRPr>
          </a:p>
          <a:p>
            <a:pPr indent="-311150" lvl="0" marL="457200" rtl="0" algn="l">
              <a:lnSpc>
                <a:spcPct val="100000"/>
              </a:lnSpc>
              <a:spcBef>
                <a:spcPts val="1600"/>
              </a:spcBef>
              <a:spcAft>
                <a:spcPts val="0"/>
              </a:spcAft>
              <a:buClr>
                <a:srgbClr val="980000"/>
              </a:buClr>
              <a:buSzPts val="1300"/>
              <a:buChar char="➢"/>
            </a:pPr>
            <a:r>
              <a:rPr lang="en" sz="1300">
                <a:solidFill>
                  <a:srgbClr val="980000"/>
                </a:solidFill>
                <a:highlight>
                  <a:schemeClr val="lt1"/>
                </a:highlight>
              </a:rPr>
              <a:t>Compliance created processes that successfully monitors and tracks extended contract requests and provides accountability &amp; oversight of Extended Contracts, extra pay and extra duty staffing assignments.</a:t>
            </a:r>
            <a:endParaRPr sz="1300">
              <a:solidFill>
                <a:srgbClr val="980000"/>
              </a:solidFill>
              <a:highlight>
                <a:schemeClr val="lt1"/>
              </a:highlight>
            </a:endParaRPr>
          </a:p>
          <a:p>
            <a:pPr indent="0" lvl="0" marL="457200" rtl="0" algn="l">
              <a:lnSpc>
                <a:spcPct val="100000"/>
              </a:lnSpc>
              <a:spcBef>
                <a:spcPts val="1600"/>
              </a:spcBef>
              <a:spcAft>
                <a:spcPts val="0"/>
              </a:spcAft>
              <a:buSzPts val="1800"/>
              <a:buNone/>
            </a:pPr>
            <a:r>
              <a:t/>
            </a:r>
            <a:endParaRPr sz="1000">
              <a:solidFill>
                <a:srgbClr val="85200C"/>
              </a:solidFill>
            </a:endParaRPr>
          </a:p>
        </p:txBody>
      </p:sp>
      <p:sp>
        <p:nvSpPr>
          <p:cNvPr id="62" name="Google Shape;62;g273c76adfe8_0_0"/>
          <p:cNvSpPr txBox="1"/>
          <p:nvPr>
            <p:ph idx="12" type="sldNum"/>
          </p:nvPr>
        </p:nvSpPr>
        <p:spPr>
          <a:xfrm>
            <a:off x="8595308" y="4902392"/>
            <a:ext cx="548700" cy="393600"/>
          </a:xfrm>
          <a:prstGeom prst="rect">
            <a:avLst/>
          </a:prstGeom>
          <a:noFill/>
          <a:ln>
            <a:noFill/>
          </a:ln>
        </p:spPr>
        <p:txBody>
          <a:bodyPr anchorCtr="0" anchor="ctr" bIns="91425" lIns="91425" spcFirstLastPara="1" rIns="91425" wrap="square" tIns="91425">
            <a:norm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g273cef8f80a_0_0"/>
          <p:cNvSpPr txBox="1"/>
          <p:nvPr>
            <p:ph type="title"/>
          </p:nvPr>
        </p:nvSpPr>
        <p:spPr>
          <a:xfrm>
            <a:off x="311700" y="154033"/>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39285"/>
              <a:buFont typeface="Arial"/>
              <a:buNone/>
            </a:pPr>
            <a:r>
              <a:rPr lang="en"/>
              <a:t>Compliance Highlights FY 23-24</a:t>
            </a:r>
            <a:endParaRPr/>
          </a:p>
          <a:p>
            <a:pPr indent="0" lvl="0" marL="0" rtl="0" algn="l">
              <a:lnSpc>
                <a:spcPct val="100000"/>
              </a:lnSpc>
              <a:spcBef>
                <a:spcPts val="0"/>
              </a:spcBef>
              <a:spcAft>
                <a:spcPts val="0"/>
              </a:spcAft>
              <a:buSzPct val="111111"/>
              <a:buNone/>
            </a:pPr>
            <a:r>
              <a:t/>
            </a:r>
            <a:endParaRPr/>
          </a:p>
        </p:txBody>
      </p:sp>
      <p:sp>
        <p:nvSpPr>
          <p:cNvPr id="68" name="Google Shape;68;g273cef8f80a_0_0"/>
          <p:cNvSpPr txBox="1"/>
          <p:nvPr>
            <p:ph idx="1" type="body"/>
          </p:nvPr>
        </p:nvSpPr>
        <p:spPr>
          <a:xfrm>
            <a:off x="311700" y="866500"/>
            <a:ext cx="8520600" cy="4190400"/>
          </a:xfrm>
          <a:prstGeom prst="rect">
            <a:avLst/>
          </a:prstGeom>
          <a:noFill/>
          <a:ln>
            <a:noFill/>
          </a:ln>
        </p:spPr>
        <p:txBody>
          <a:bodyPr anchorCtr="0" anchor="t" bIns="91425" lIns="91425" spcFirstLastPara="1" rIns="91425" wrap="square" tIns="91425">
            <a:normAutofit/>
          </a:bodyPr>
          <a:lstStyle/>
          <a:p>
            <a:pPr indent="-304800" lvl="0" marL="457200" rtl="0" algn="l">
              <a:lnSpc>
                <a:spcPct val="100000"/>
              </a:lnSpc>
              <a:spcBef>
                <a:spcPts val="0"/>
              </a:spcBef>
              <a:spcAft>
                <a:spcPts val="0"/>
              </a:spcAft>
              <a:buClr>
                <a:srgbClr val="980000"/>
              </a:buClr>
              <a:buSzPts val="1200"/>
              <a:buChar char="➢"/>
            </a:pPr>
            <a:r>
              <a:rPr lang="en" sz="1200">
                <a:solidFill>
                  <a:srgbClr val="980000"/>
                </a:solidFill>
              </a:rPr>
              <a:t>Compliance implemented a Department of Justice review process that aligns with regulatory confidentiality requirements and ensures an impartial and equitable review.</a:t>
            </a:r>
            <a:endParaRPr sz="1200">
              <a:solidFill>
                <a:srgbClr val="980000"/>
              </a:solidFill>
            </a:endParaRPr>
          </a:p>
          <a:p>
            <a:pPr indent="-304800" lvl="0" marL="457200" rtl="0" algn="l">
              <a:lnSpc>
                <a:spcPct val="100000"/>
              </a:lnSpc>
              <a:spcBef>
                <a:spcPts val="1600"/>
              </a:spcBef>
              <a:spcAft>
                <a:spcPts val="0"/>
              </a:spcAft>
              <a:buClr>
                <a:srgbClr val="980000"/>
              </a:buClr>
              <a:buSzPts val="1200"/>
              <a:buChar char="➢"/>
            </a:pPr>
            <a:r>
              <a:rPr lang="en" sz="1200">
                <a:solidFill>
                  <a:srgbClr val="980000"/>
                </a:solidFill>
              </a:rPr>
              <a:t>Compliance successfully implemented a notification process within PayCom to notify employees of state, federal and local mandated trainings for the school year. </a:t>
            </a:r>
            <a:endParaRPr sz="1200">
              <a:solidFill>
                <a:srgbClr val="980000"/>
              </a:solidFill>
            </a:endParaRPr>
          </a:p>
          <a:p>
            <a:pPr indent="0" lvl="0" marL="457200" rtl="0" algn="l">
              <a:lnSpc>
                <a:spcPct val="100000"/>
              </a:lnSpc>
              <a:spcBef>
                <a:spcPts val="0"/>
              </a:spcBef>
              <a:spcAft>
                <a:spcPts val="0"/>
              </a:spcAft>
              <a:buSzPts val="1800"/>
              <a:buNone/>
            </a:pPr>
            <a:r>
              <a:t/>
            </a:r>
            <a:endParaRPr sz="1200">
              <a:solidFill>
                <a:srgbClr val="980000"/>
              </a:solidFill>
            </a:endParaRPr>
          </a:p>
          <a:p>
            <a:pPr indent="-304800" lvl="0" marL="457200" rtl="0" algn="l">
              <a:lnSpc>
                <a:spcPct val="100000"/>
              </a:lnSpc>
              <a:spcBef>
                <a:spcPts val="0"/>
              </a:spcBef>
              <a:spcAft>
                <a:spcPts val="0"/>
              </a:spcAft>
              <a:buClr>
                <a:srgbClr val="980000"/>
              </a:buClr>
              <a:buSzPts val="1200"/>
              <a:buChar char="➢"/>
            </a:pPr>
            <a:r>
              <a:rPr lang="en" sz="1200">
                <a:solidFill>
                  <a:srgbClr val="980000"/>
                </a:solidFill>
              </a:rPr>
              <a:t>Compliance implemented a Verification of Experience process within PayCom that allows for transparency and verification standards.</a:t>
            </a:r>
            <a:endParaRPr sz="1200">
              <a:solidFill>
                <a:srgbClr val="980000"/>
              </a:solidFill>
            </a:endParaRPr>
          </a:p>
          <a:p>
            <a:pPr indent="0" lvl="0" marL="457200" rtl="0" algn="l">
              <a:lnSpc>
                <a:spcPct val="100000"/>
              </a:lnSpc>
              <a:spcBef>
                <a:spcPts val="0"/>
              </a:spcBef>
              <a:spcAft>
                <a:spcPts val="0"/>
              </a:spcAft>
              <a:buSzPts val="1800"/>
              <a:buNone/>
            </a:pPr>
            <a:r>
              <a:t/>
            </a:r>
            <a:endParaRPr sz="1200">
              <a:solidFill>
                <a:srgbClr val="980000"/>
              </a:solidFill>
            </a:endParaRPr>
          </a:p>
          <a:p>
            <a:pPr indent="-304800" lvl="0" marL="457200" rtl="0" algn="l">
              <a:lnSpc>
                <a:spcPct val="100000"/>
              </a:lnSpc>
              <a:spcBef>
                <a:spcPts val="0"/>
              </a:spcBef>
              <a:spcAft>
                <a:spcPts val="0"/>
              </a:spcAft>
              <a:buClr>
                <a:srgbClr val="980000"/>
              </a:buClr>
              <a:buSzPts val="1200"/>
              <a:buChar char="➢"/>
            </a:pPr>
            <a:r>
              <a:rPr lang="en" sz="1200">
                <a:solidFill>
                  <a:srgbClr val="980000"/>
                </a:solidFill>
              </a:rPr>
              <a:t>Compliance successfully assisted with implementing and maintaining the Request to Hire process within PayCom to create a transparent workflow that provides status and tasks for departmental review.</a:t>
            </a:r>
            <a:endParaRPr sz="1200">
              <a:solidFill>
                <a:srgbClr val="980000"/>
              </a:solidFill>
            </a:endParaRPr>
          </a:p>
          <a:p>
            <a:pPr indent="0" lvl="0" marL="457200" rtl="0" algn="l">
              <a:lnSpc>
                <a:spcPct val="100000"/>
              </a:lnSpc>
              <a:spcBef>
                <a:spcPts val="0"/>
              </a:spcBef>
              <a:spcAft>
                <a:spcPts val="0"/>
              </a:spcAft>
              <a:buSzPts val="1800"/>
              <a:buNone/>
            </a:pPr>
            <a:r>
              <a:t/>
            </a:r>
            <a:endParaRPr sz="1200">
              <a:solidFill>
                <a:srgbClr val="980000"/>
              </a:solidFill>
            </a:endParaRPr>
          </a:p>
          <a:p>
            <a:pPr indent="-304800" lvl="0" marL="457200" rtl="0" algn="l">
              <a:lnSpc>
                <a:spcPct val="100000"/>
              </a:lnSpc>
              <a:spcBef>
                <a:spcPts val="0"/>
              </a:spcBef>
              <a:spcAft>
                <a:spcPts val="0"/>
              </a:spcAft>
              <a:buClr>
                <a:srgbClr val="980000"/>
              </a:buClr>
              <a:buSzPts val="1200"/>
              <a:buChar char="➢"/>
            </a:pPr>
            <a:r>
              <a:rPr lang="en" sz="1200">
                <a:solidFill>
                  <a:srgbClr val="980000"/>
                </a:solidFill>
              </a:rPr>
              <a:t>Successfully reviewed more than half of the organization's job description during JD audit review.</a:t>
            </a:r>
            <a:endParaRPr sz="1200">
              <a:solidFill>
                <a:srgbClr val="980000"/>
              </a:solidFill>
            </a:endParaRPr>
          </a:p>
          <a:p>
            <a:pPr indent="0" lvl="0" marL="457200" rtl="0" algn="l">
              <a:lnSpc>
                <a:spcPct val="100000"/>
              </a:lnSpc>
              <a:spcBef>
                <a:spcPts val="0"/>
              </a:spcBef>
              <a:spcAft>
                <a:spcPts val="0"/>
              </a:spcAft>
              <a:buSzPts val="1800"/>
              <a:buNone/>
            </a:pPr>
            <a:r>
              <a:t/>
            </a:r>
            <a:endParaRPr sz="1200">
              <a:solidFill>
                <a:srgbClr val="980000"/>
              </a:solidFill>
            </a:endParaRPr>
          </a:p>
          <a:p>
            <a:pPr indent="-304800" lvl="0" marL="457200" rtl="0" algn="l">
              <a:lnSpc>
                <a:spcPct val="100000"/>
              </a:lnSpc>
              <a:spcBef>
                <a:spcPts val="0"/>
              </a:spcBef>
              <a:spcAft>
                <a:spcPts val="0"/>
              </a:spcAft>
              <a:buClr>
                <a:srgbClr val="980000"/>
              </a:buClr>
              <a:buSzPts val="1200"/>
              <a:buChar char="➢"/>
            </a:pPr>
            <a:r>
              <a:rPr lang="en" sz="1200">
                <a:solidFill>
                  <a:srgbClr val="980000"/>
                </a:solidFill>
              </a:rPr>
              <a:t>Successfully operated another school year of a NSLP/Universal Meal Program K-12 with zero audit findings.</a:t>
            </a:r>
            <a:endParaRPr sz="1200">
              <a:solidFill>
                <a:srgbClr val="980000"/>
              </a:solidFill>
            </a:endParaRPr>
          </a:p>
          <a:p>
            <a:pPr indent="0" lvl="0" marL="457200" rtl="0" algn="l">
              <a:lnSpc>
                <a:spcPct val="100000"/>
              </a:lnSpc>
              <a:spcBef>
                <a:spcPts val="0"/>
              </a:spcBef>
              <a:spcAft>
                <a:spcPts val="0"/>
              </a:spcAft>
              <a:buSzPts val="1800"/>
              <a:buNone/>
            </a:pPr>
            <a:r>
              <a:t/>
            </a:r>
            <a:endParaRPr sz="1200">
              <a:solidFill>
                <a:srgbClr val="980000"/>
              </a:solidFill>
            </a:endParaRPr>
          </a:p>
          <a:p>
            <a:pPr indent="0" lvl="0" marL="0" rtl="0" algn="l">
              <a:lnSpc>
                <a:spcPct val="115000"/>
              </a:lnSpc>
              <a:spcBef>
                <a:spcPts val="0"/>
              </a:spcBef>
              <a:spcAft>
                <a:spcPts val="0"/>
              </a:spcAft>
              <a:buSzPts val="1800"/>
              <a:buNone/>
            </a:pPr>
            <a:r>
              <a:t/>
            </a:r>
            <a:endParaRPr sz="1200">
              <a:solidFill>
                <a:srgbClr val="98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g273cef8f80a_0_6"/>
          <p:cNvSpPr txBox="1"/>
          <p:nvPr>
            <p:ph type="title"/>
          </p:nvPr>
        </p:nvSpPr>
        <p:spPr>
          <a:xfrm>
            <a:off x="311700" y="154033"/>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Clr>
                <a:schemeClr val="dk1"/>
              </a:buClr>
              <a:buSzPct val="39285"/>
              <a:buFont typeface="Arial"/>
              <a:buNone/>
            </a:pPr>
            <a:r>
              <a:rPr lang="en"/>
              <a:t>Compliance Highlights FY 23-24</a:t>
            </a:r>
            <a:endParaRPr/>
          </a:p>
          <a:p>
            <a:pPr indent="0" lvl="0" marL="0" rtl="0" algn="l">
              <a:lnSpc>
                <a:spcPct val="100000"/>
              </a:lnSpc>
              <a:spcBef>
                <a:spcPts val="0"/>
              </a:spcBef>
              <a:spcAft>
                <a:spcPts val="0"/>
              </a:spcAft>
              <a:buSzPct val="111111"/>
              <a:buNone/>
            </a:pPr>
            <a:r>
              <a:t/>
            </a:r>
            <a:endParaRPr/>
          </a:p>
        </p:txBody>
      </p:sp>
      <p:sp>
        <p:nvSpPr>
          <p:cNvPr id="74" name="Google Shape;74;g273cef8f80a_0_6"/>
          <p:cNvSpPr txBox="1"/>
          <p:nvPr>
            <p:ph idx="1" type="body"/>
          </p:nvPr>
        </p:nvSpPr>
        <p:spPr>
          <a:xfrm>
            <a:off x="311700" y="726725"/>
            <a:ext cx="8520600" cy="4330200"/>
          </a:xfrm>
          <a:prstGeom prst="rect">
            <a:avLst/>
          </a:prstGeom>
          <a:noFill/>
          <a:ln>
            <a:noFill/>
          </a:ln>
        </p:spPr>
        <p:txBody>
          <a:bodyPr anchorCtr="0" anchor="t" bIns="91425" lIns="91425" spcFirstLastPara="1" rIns="91425" wrap="square" tIns="91425">
            <a:normAutofit lnSpcReduction="10000"/>
          </a:bodyPr>
          <a:lstStyle/>
          <a:p>
            <a:pPr indent="-304800" lvl="0" marL="457200" rtl="0" algn="l">
              <a:lnSpc>
                <a:spcPct val="100000"/>
              </a:lnSpc>
              <a:spcBef>
                <a:spcPts val="0"/>
              </a:spcBef>
              <a:spcAft>
                <a:spcPts val="0"/>
              </a:spcAft>
              <a:buClr>
                <a:srgbClr val="980000"/>
              </a:buClr>
              <a:buSzPts val="1200"/>
              <a:buChar char="➢"/>
            </a:pPr>
            <a:r>
              <a:rPr lang="en" sz="1200">
                <a:solidFill>
                  <a:srgbClr val="980000"/>
                </a:solidFill>
              </a:rPr>
              <a:t>Created </a:t>
            </a:r>
            <a:r>
              <a:rPr b="1" i="1" lang="en" sz="1200">
                <a:solidFill>
                  <a:srgbClr val="980000"/>
                </a:solidFill>
              </a:rPr>
              <a:t>Standard Operating Procedures (SOP) </a:t>
            </a:r>
            <a:r>
              <a:rPr lang="en" sz="1200">
                <a:solidFill>
                  <a:srgbClr val="980000"/>
                </a:solidFill>
              </a:rPr>
              <a:t>for program compliance is to ensure that AIMS organization consistently adheres to relevant laws, regulations, industry standards, and internal policies and guidelines to serve the following: </a:t>
            </a:r>
            <a:r>
              <a:rPr lang="en" sz="1200" u="sng">
                <a:solidFill>
                  <a:schemeClr val="hlink"/>
                </a:solidFill>
                <a:hlinkClick r:id="rId3"/>
              </a:rPr>
              <a:t>Standard Operating Procedures Program Compliance</a:t>
            </a:r>
            <a:endParaRPr sz="1200">
              <a:solidFill>
                <a:srgbClr val="980000"/>
              </a:solidFill>
            </a:endParaRPr>
          </a:p>
          <a:p>
            <a:pPr indent="0" lvl="0" marL="457200" rtl="0" algn="l">
              <a:lnSpc>
                <a:spcPct val="100000"/>
              </a:lnSpc>
              <a:spcBef>
                <a:spcPts val="0"/>
              </a:spcBef>
              <a:spcAft>
                <a:spcPts val="0"/>
              </a:spcAft>
              <a:buClr>
                <a:schemeClr val="dk1"/>
              </a:buClr>
              <a:buSzPts val="1100"/>
              <a:buFont typeface="Arial"/>
              <a:buNone/>
            </a:pPr>
            <a:r>
              <a:t/>
            </a:r>
            <a:endParaRPr sz="1200">
              <a:solidFill>
                <a:srgbClr val="980000"/>
              </a:solidFill>
            </a:endParaRPr>
          </a:p>
          <a:p>
            <a:pPr indent="-304800" lvl="0" marL="1314450" rtl="0" algn="l">
              <a:lnSpc>
                <a:spcPct val="100000"/>
              </a:lnSpc>
              <a:spcBef>
                <a:spcPts val="0"/>
              </a:spcBef>
              <a:spcAft>
                <a:spcPts val="0"/>
              </a:spcAft>
              <a:buClr>
                <a:srgbClr val="980000"/>
              </a:buClr>
              <a:buSzPts val="1200"/>
              <a:buChar char="●"/>
            </a:pPr>
            <a:r>
              <a:rPr lang="en" sz="1200">
                <a:solidFill>
                  <a:srgbClr val="980000"/>
                </a:solidFill>
              </a:rPr>
              <a:t>Standardization</a:t>
            </a:r>
            <a:endParaRPr sz="1200">
              <a:solidFill>
                <a:srgbClr val="980000"/>
              </a:solidFill>
            </a:endParaRPr>
          </a:p>
          <a:p>
            <a:pPr indent="-304800" lvl="0" marL="1314450" rtl="0" algn="l">
              <a:lnSpc>
                <a:spcPct val="100000"/>
              </a:lnSpc>
              <a:spcBef>
                <a:spcPts val="0"/>
              </a:spcBef>
              <a:spcAft>
                <a:spcPts val="0"/>
              </a:spcAft>
              <a:buClr>
                <a:srgbClr val="980000"/>
              </a:buClr>
              <a:buSzPts val="1200"/>
              <a:buChar char="●"/>
            </a:pPr>
            <a:r>
              <a:rPr lang="en" sz="1200">
                <a:solidFill>
                  <a:srgbClr val="980000"/>
                </a:solidFill>
              </a:rPr>
              <a:t>Risk Mitigation</a:t>
            </a:r>
            <a:endParaRPr sz="1200">
              <a:solidFill>
                <a:srgbClr val="980000"/>
              </a:solidFill>
            </a:endParaRPr>
          </a:p>
          <a:p>
            <a:pPr indent="-304800" lvl="0" marL="1314450" rtl="0" algn="l">
              <a:lnSpc>
                <a:spcPct val="100000"/>
              </a:lnSpc>
              <a:spcBef>
                <a:spcPts val="0"/>
              </a:spcBef>
              <a:spcAft>
                <a:spcPts val="0"/>
              </a:spcAft>
              <a:buClr>
                <a:srgbClr val="980000"/>
              </a:buClr>
              <a:buSzPts val="1200"/>
              <a:buChar char="●"/>
            </a:pPr>
            <a:r>
              <a:rPr lang="en" sz="1200">
                <a:solidFill>
                  <a:srgbClr val="980000"/>
                </a:solidFill>
              </a:rPr>
              <a:t>Training &amp; Onboarding</a:t>
            </a:r>
            <a:endParaRPr sz="1200">
              <a:solidFill>
                <a:srgbClr val="980000"/>
              </a:solidFill>
            </a:endParaRPr>
          </a:p>
          <a:p>
            <a:pPr indent="-304800" lvl="0" marL="1314450" rtl="0" algn="l">
              <a:lnSpc>
                <a:spcPct val="100000"/>
              </a:lnSpc>
              <a:spcBef>
                <a:spcPts val="0"/>
              </a:spcBef>
              <a:spcAft>
                <a:spcPts val="0"/>
              </a:spcAft>
              <a:buClr>
                <a:srgbClr val="980000"/>
              </a:buClr>
              <a:buSzPts val="1200"/>
              <a:buChar char="●"/>
            </a:pPr>
            <a:r>
              <a:rPr lang="en" sz="1200">
                <a:solidFill>
                  <a:srgbClr val="980000"/>
                </a:solidFill>
              </a:rPr>
              <a:t>Audit Preparedness</a:t>
            </a:r>
            <a:endParaRPr sz="1200">
              <a:solidFill>
                <a:srgbClr val="980000"/>
              </a:solidFill>
            </a:endParaRPr>
          </a:p>
          <a:p>
            <a:pPr indent="-304800" lvl="0" marL="1314450" rtl="0" algn="l">
              <a:lnSpc>
                <a:spcPct val="100000"/>
              </a:lnSpc>
              <a:spcBef>
                <a:spcPts val="0"/>
              </a:spcBef>
              <a:spcAft>
                <a:spcPts val="0"/>
              </a:spcAft>
              <a:buClr>
                <a:srgbClr val="980000"/>
              </a:buClr>
              <a:buSzPts val="1200"/>
              <a:buChar char="●"/>
            </a:pPr>
            <a:r>
              <a:rPr lang="en" sz="1200">
                <a:solidFill>
                  <a:srgbClr val="980000"/>
                </a:solidFill>
              </a:rPr>
              <a:t>Continuous Improvement</a:t>
            </a:r>
            <a:endParaRPr sz="1200">
              <a:solidFill>
                <a:srgbClr val="980000"/>
              </a:solidFill>
            </a:endParaRPr>
          </a:p>
          <a:p>
            <a:pPr indent="-304800" lvl="0" marL="1314450" rtl="0" algn="l">
              <a:lnSpc>
                <a:spcPct val="100000"/>
              </a:lnSpc>
              <a:spcBef>
                <a:spcPts val="0"/>
              </a:spcBef>
              <a:spcAft>
                <a:spcPts val="0"/>
              </a:spcAft>
              <a:buClr>
                <a:srgbClr val="980000"/>
              </a:buClr>
              <a:buSzPts val="1200"/>
              <a:buChar char="●"/>
            </a:pPr>
            <a:r>
              <a:rPr lang="en" sz="1200">
                <a:solidFill>
                  <a:srgbClr val="980000"/>
                </a:solidFill>
              </a:rPr>
              <a:t>Accountability</a:t>
            </a:r>
            <a:endParaRPr sz="1200">
              <a:solidFill>
                <a:srgbClr val="980000"/>
              </a:solidFill>
            </a:endParaRPr>
          </a:p>
          <a:p>
            <a:pPr indent="0" lvl="0" marL="457200" rtl="0" algn="l">
              <a:lnSpc>
                <a:spcPct val="100000"/>
              </a:lnSpc>
              <a:spcBef>
                <a:spcPts val="0"/>
              </a:spcBef>
              <a:spcAft>
                <a:spcPts val="0"/>
              </a:spcAft>
              <a:buClr>
                <a:schemeClr val="dk1"/>
              </a:buClr>
              <a:buSzPts val="1100"/>
              <a:buFont typeface="Arial"/>
              <a:buNone/>
            </a:pPr>
            <a:r>
              <a:t/>
            </a:r>
            <a:endParaRPr sz="1200">
              <a:solidFill>
                <a:srgbClr val="980000"/>
              </a:solidFill>
            </a:endParaRPr>
          </a:p>
          <a:p>
            <a:pPr indent="-311150" lvl="0" marL="457200" rtl="0" algn="l">
              <a:lnSpc>
                <a:spcPct val="100000"/>
              </a:lnSpc>
              <a:spcBef>
                <a:spcPts val="0"/>
              </a:spcBef>
              <a:spcAft>
                <a:spcPts val="0"/>
              </a:spcAft>
              <a:buClr>
                <a:srgbClr val="980000"/>
              </a:buClr>
              <a:buSzPts val="1300"/>
              <a:buChar char="➢"/>
            </a:pPr>
            <a:r>
              <a:rPr lang="en" sz="1300">
                <a:solidFill>
                  <a:srgbClr val="980000"/>
                </a:solidFill>
                <a:highlight>
                  <a:schemeClr val="lt1"/>
                </a:highlight>
              </a:rPr>
              <a:t>Compliance successfully created and implemented a </a:t>
            </a:r>
            <a:r>
              <a:rPr b="1" i="1" lang="en" sz="1300">
                <a:solidFill>
                  <a:srgbClr val="980000"/>
                </a:solidFill>
                <a:highlight>
                  <a:schemeClr val="lt1"/>
                </a:highlight>
              </a:rPr>
              <a:t>Position Requisition Form (PAF)</a:t>
            </a:r>
            <a:r>
              <a:rPr lang="en" sz="1300">
                <a:solidFill>
                  <a:srgbClr val="980000"/>
                </a:solidFill>
                <a:highlight>
                  <a:schemeClr val="lt1"/>
                </a:highlight>
              </a:rPr>
              <a:t>, as well as a PAF process within PayCom (HRIS) that allows for identified internal departmental checks and balances to ensure appropriate processing.</a:t>
            </a:r>
            <a:endParaRPr sz="1300">
              <a:solidFill>
                <a:srgbClr val="980000"/>
              </a:solidFill>
              <a:highlight>
                <a:schemeClr val="lt1"/>
              </a:highlight>
            </a:endParaRPr>
          </a:p>
          <a:p>
            <a:pPr indent="-311150" lvl="0" marL="457200" rtl="0" algn="l">
              <a:lnSpc>
                <a:spcPct val="100000"/>
              </a:lnSpc>
              <a:spcBef>
                <a:spcPts val="1600"/>
              </a:spcBef>
              <a:spcAft>
                <a:spcPts val="0"/>
              </a:spcAft>
              <a:buClr>
                <a:srgbClr val="980000"/>
              </a:buClr>
              <a:buSzPts val="1300"/>
              <a:buChar char="➢"/>
            </a:pPr>
            <a:r>
              <a:rPr lang="en" sz="1300">
                <a:solidFill>
                  <a:srgbClr val="980000"/>
                </a:solidFill>
                <a:highlight>
                  <a:schemeClr val="lt1"/>
                </a:highlight>
              </a:rPr>
              <a:t>Compliance successfully and continuously administered training to staff to ensure that all Spendwise purchase orders are completed with required documentation based on board policies, state, federal and local regulations.</a:t>
            </a:r>
            <a:endParaRPr sz="1300">
              <a:solidFill>
                <a:srgbClr val="980000"/>
              </a:solidFill>
              <a:highlight>
                <a:schemeClr val="lt1"/>
              </a:highlight>
            </a:endParaRPr>
          </a:p>
          <a:p>
            <a:pPr indent="0" lvl="0" marL="457200" rtl="0" algn="l">
              <a:lnSpc>
                <a:spcPct val="100000"/>
              </a:lnSpc>
              <a:spcBef>
                <a:spcPts val="1600"/>
              </a:spcBef>
              <a:spcAft>
                <a:spcPts val="0"/>
              </a:spcAft>
              <a:buSzPts val="1800"/>
              <a:buNone/>
            </a:pPr>
            <a:r>
              <a:t/>
            </a:r>
            <a:endParaRPr sz="1000">
              <a:solidFill>
                <a:srgbClr val="85200C"/>
              </a:solidFill>
            </a:endParaRPr>
          </a:p>
          <a:p>
            <a:pPr indent="0" lvl="0" marL="0" rtl="0" algn="l">
              <a:lnSpc>
                <a:spcPct val="115000"/>
              </a:lnSpc>
              <a:spcBef>
                <a:spcPts val="0"/>
              </a:spcBef>
              <a:spcAft>
                <a:spcPts val="0"/>
              </a:spcAft>
              <a:buClr>
                <a:schemeClr val="dk1"/>
              </a:buClr>
              <a:buSzPts val="1100"/>
              <a:buFont typeface="Arial"/>
              <a:buNone/>
            </a:pPr>
            <a:r>
              <a:t/>
            </a:r>
            <a:endParaRPr sz="1200">
              <a:solidFill>
                <a:srgbClr val="980000"/>
              </a:solidFill>
            </a:endParaRPr>
          </a:p>
          <a:p>
            <a:pPr indent="0" lvl="0" marL="0" rtl="0" algn="l">
              <a:lnSpc>
                <a:spcPct val="115000"/>
              </a:lnSpc>
              <a:spcBef>
                <a:spcPts val="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g28185e27e4f_0_0"/>
          <p:cNvSpPr txBox="1"/>
          <p:nvPr>
            <p:ph type="title"/>
          </p:nvPr>
        </p:nvSpPr>
        <p:spPr>
          <a:xfrm>
            <a:off x="311700" y="1540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Compliance FY 24-25 Goals</a:t>
            </a:r>
            <a:endParaRPr/>
          </a:p>
        </p:txBody>
      </p:sp>
      <p:sp>
        <p:nvSpPr>
          <p:cNvPr id="80" name="Google Shape;80;g28185e27e4f_0_0"/>
          <p:cNvSpPr txBox="1"/>
          <p:nvPr>
            <p:ph idx="1" type="body"/>
          </p:nvPr>
        </p:nvSpPr>
        <p:spPr>
          <a:xfrm>
            <a:off x="311700" y="726725"/>
            <a:ext cx="8520600" cy="4330200"/>
          </a:xfrm>
          <a:prstGeom prst="rect">
            <a:avLst/>
          </a:prstGeom>
        </p:spPr>
        <p:txBody>
          <a:bodyPr anchorCtr="0" anchor="t" bIns="91425" lIns="91425" spcFirstLastPara="1" rIns="91425" wrap="square" tIns="91425">
            <a:normAutofit fontScale="62500" lnSpcReduction="10000"/>
          </a:bodyPr>
          <a:lstStyle/>
          <a:p>
            <a:pPr indent="0" lvl="0" marL="0" rtl="0" algn="l">
              <a:spcBef>
                <a:spcPts val="0"/>
              </a:spcBef>
              <a:spcAft>
                <a:spcPts val="0"/>
              </a:spcAft>
              <a:buNone/>
            </a:pPr>
            <a:r>
              <a:rPr lang="en" sz="1700">
                <a:solidFill>
                  <a:srgbClr val="980000"/>
                </a:solidFill>
                <a:highlight>
                  <a:srgbClr val="FFFFFF"/>
                </a:highlight>
              </a:rPr>
              <a:t>Hire a benefits &amp; risk </a:t>
            </a:r>
            <a:r>
              <a:rPr lang="en" sz="1700">
                <a:solidFill>
                  <a:srgbClr val="980000"/>
                </a:solidFill>
                <a:highlight>
                  <a:srgbClr val="FFFFFF"/>
                </a:highlight>
              </a:rPr>
              <a:t>management</a:t>
            </a:r>
            <a:r>
              <a:rPr lang="en" sz="1700">
                <a:solidFill>
                  <a:srgbClr val="980000"/>
                </a:solidFill>
                <a:highlight>
                  <a:srgbClr val="FFFFFF"/>
                </a:highlight>
              </a:rPr>
              <a:t> coordinator to support with AIMS district </a:t>
            </a:r>
            <a:r>
              <a:rPr lang="en" sz="1700">
                <a:solidFill>
                  <a:srgbClr val="980000"/>
                </a:solidFill>
              </a:rPr>
              <a:t>risk management and employee benefits programs ensuring compliance with relevant laws and regulations, and safeguarding the school's human and financial resources. </a:t>
            </a:r>
            <a:endParaRPr sz="1700">
              <a:solidFill>
                <a:srgbClr val="980000"/>
              </a:solidFill>
            </a:endParaRPr>
          </a:p>
          <a:p>
            <a:pPr indent="0" lvl="0" marL="0" rtl="0" algn="l">
              <a:spcBef>
                <a:spcPts val="0"/>
              </a:spcBef>
              <a:spcAft>
                <a:spcPts val="0"/>
              </a:spcAft>
              <a:buNone/>
            </a:pPr>
            <a:r>
              <a:t/>
            </a:r>
            <a:endParaRPr sz="1700">
              <a:solidFill>
                <a:srgbClr val="980000"/>
              </a:solidFill>
            </a:endParaRPr>
          </a:p>
          <a:p>
            <a:pPr indent="0" lvl="0" marL="0" rtl="0" algn="l">
              <a:spcBef>
                <a:spcPts val="0"/>
              </a:spcBef>
              <a:spcAft>
                <a:spcPts val="0"/>
              </a:spcAft>
              <a:buNone/>
            </a:pPr>
            <a:r>
              <a:rPr lang="en" sz="1700">
                <a:solidFill>
                  <a:srgbClr val="980000"/>
                </a:solidFill>
              </a:rPr>
              <a:t>Role will involve coordinating with insurance providers and providing support to employees regarding benefits and risk management.</a:t>
            </a:r>
            <a:endParaRPr sz="1700">
              <a:solidFill>
                <a:srgbClr val="980000"/>
              </a:solidFill>
            </a:endParaRPr>
          </a:p>
          <a:p>
            <a:pPr indent="0" lvl="0" marL="0" rtl="0" algn="l">
              <a:spcBef>
                <a:spcPts val="0"/>
              </a:spcBef>
              <a:spcAft>
                <a:spcPts val="0"/>
              </a:spcAft>
              <a:buNone/>
            </a:pPr>
            <a:r>
              <a:t/>
            </a:r>
            <a:endParaRPr sz="1700">
              <a:solidFill>
                <a:srgbClr val="980000"/>
              </a:solidFill>
            </a:endParaRPr>
          </a:p>
          <a:p>
            <a:pPr indent="0" lvl="0" marL="0" rtl="0" algn="l">
              <a:spcBef>
                <a:spcPts val="600"/>
              </a:spcBef>
              <a:spcAft>
                <a:spcPts val="0"/>
              </a:spcAft>
              <a:buNone/>
            </a:pPr>
            <a:r>
              <a:rPr lang="en" sz="1700">
                <a:solidFill>
                  <a:srgbClr val="980000"/>
                </a:solidFill>
                <a:highlight>
                  <a:srgbClr val="FFFFFF"/>
                </a:highlight>
              </a:rPr>
              <a:t>Continuous Improvement: Establish a framework for ongoing evaluation and improvement of compliance practices and policies.</a:t>
            </a:r>
            <a:endParaRPr sz="1700">
              <a:solidFill>
                <a:srgbClr val="980000"/>
              </a:solidFill>
              <a:highlight>
                <a:srgbClr val="FFFFFF"/>
              </a:highlight>
            </a:endParaRPr>
          </a:p>
          <a:p>
            <a:pPr indent="0" lvl="0" marL="0" rtl="0" algn="l">
              <a:spcBef>
                <a:spcPts val="600"/>
              </a:spcBef>
              <a:spcAft>
                <a:spcPts val="0"/>
              </a:spcAft>
              <a:buNone/>
            </a:pPr>
            <a:r>
              <a:t/>
            </a:r>
            <a:endParaRPr sz="1700">
              <a:solidFill>
                <a:srgbClr val="980000"/>
              </a:solidFill>
              <a:highlight>
                <a:srgbClr val="FFFFFF"/>
              </a:highlight>
            </a:endParaRPr>
          </a:p>
          <a:p>
            <a:pPr indent="0" lvl="0" marL="0" rtl="0" algn="l">
              <a:spcBef>
                <a:spcPts val="600"/>
              </a:spcBef>
              <a:spcAft>
                <a:spcPts val="0"/>
              </a:spcAft>
              <a:buNone/>
            </a:pPr>
            <a:r>
              <a:rPr lang="en" sz="1700">
                <a:solidFill>
                  <a:srgbClr val="980000"/>
                </a:solidFill>
                <a:highlight>
                  <a:srgbClr val="FFFFFF"/>
                </a:highlight>
              </a:rPr>
              <a:t>Monitoring and Reporting: Regularly monitor compliance with established policies and procedures, and prepare reports for stakeholders.</a:t>
            </a:r>
            <a:endParaRPr sz="1700">
              <a:solidFill>
                <a:srgbClr val="980000"/>
              </a:solidFill>
              <a:highlight>
                <a:srgbClr val="FFFFFF"/>
              </a:highlight>
            </a:endParaRPr>
          </a:p>
          <a:p>
            <a:pPr indent="0" lvl="0" marL="0" rtl="0" algn="l">
              <a:spcBef>
                <a:spcPts val="600"/>
              </a:spcBef>
              <a:spcAft>
                <a:spcPts val="0"/>
              </a:spcAft>
              <a:buNone/>
            </a:pPr>
            <a:r>
              <a:t/>
            </a:r>
            <a:endParaRPr sz="1700">
              <a:solidFill>
                <a:srgbClr val="980000"/>
              </a:solidFill>
              <a:highlight>
                <a:srgbClr val="FFFFFF"/>
              </a:highlight>
            </a:endParaRPr>
          </a:p>
          <a:p>
            <a:pPr indent="0" lvl="0" marL="0" rtl="0" algn="l">
              <a:spcBef>
                <a:spcPts val="600"/>
              </a:spcBef>
              <a:spcAft>
                <a:spcPts val="0"/>
              </a:spcAft>
              <a:buNone/>
            </a:pPr>
            <a:r>
              <a:rPr lang="en" sz="1700">
                <a:solidFill>
                  <a:srgbClr val="980000"/>
                </a:solidFill>
                <a:highlight>
                  <a:srgbClr val="FFFFFF"/>
                </a:highlight>
              </a:rPr>
              <a:t>Training and Education: Provide training for staff on compliance issues, including understanding policies, reporting procedures, ethical standards and FPM(Federal Program Monitoring).</a:t>
            </a:r>
            <a:endParaRPr sz="1700">
              <a:solidFill>
                <a:srgbClr val="980000"/>
              </a:solidFill>
              <a:highlight>
                <a:srgbClr val="FFFFFF"/>
              </a:highlight>
            </a:endParaRPr>
          </a:p>
          <a:p>
            <a:pPr indent="0" lvl="0" marL="0" rtl="0" algn="l">
              <a:spcBef>
                <a:spcPts val="600"/>
              </a:spcBef>
              <a:spcAft>
                <a:spcPts val="0"/>
              </a:spcAft>
              <a:buNone/>
            </a:pPr>
            <a:r>
              <a:t/>
            </a:r>
            <a:endParaRPr sz="1700">
              <a:solidFill>
                <a:srgbClr val="980000"/>
              </a:solidFill>
              <a:highlight>
                <a:srgbClr val="FFFFFF"/>
              </a:highlight>
              <a:latin typeface="Microsoft Yahei"/>
              <a:ea typeface="Microsoft Yahei"/>
              <a:cs typeface="Microsoft Yahei"/>
              <a:sym typeface="Microsoft Yahei"/>
            </a:endParaRPr>
          </a:p>
          <a:p>
            <a:pPr indent="0" lvl="0" marL="0" rtl="0" algn="l">
              <a:spcBef>
                <a:spcPts val="600"/>
              </a:spcBef>
              <a:spcAft>
                <a:spcPts val="0"/>
              </a:spcAft>
              <a:buNone/>
            </a:pPr>
            <a:r>
              <a:rPr lang="en" sz="1700">
                <a:solidFill>
                  <a:srgbClr val="980000"/>
                </a:solidFill>
                <a:highlight>
                  <a:srgbClr val="FFFFFF"/>
                </a:highlight>
              </a:rPr>
              <a:t>Compliance with Labor Laws: Ensure that the school adheres to all employment laws and regulations, including those related to hiring, benefits, and workplace safety.</a:t>
            </a:r>
            <a:endParaRPr sz="1700">
              <a:solidFill>
                <a:srgbClr val="980000"/>
              </a:solidFill>
              <a:highlight>
                <a:srgbClr val="FFFFFF"/>
              </a:highlight>
            </a:endParaRPr>
          </a:p>
          <a:p>
            <a:pPr indent="0" lvl="0" marL="0" rtl="0" algn="l">
              <a:spcBef>
                <a:spcPts val="600"/>
              </a:spcBef>
              <a:spcAft>
                <a:spcPts val="0"/>
              </a:spcAft>
              <a:buNone/>
            </a:pPr>
            <a:r>
              <a:t/>
            </a:r>
            <a:endParaRPr sz="1900">
              <a:solidFill>
                <a:srgbClr val="980000"/>
              </a:solidFill>
              <a:highlight>
                <a:srgbClr val="FFFFFF"/>
              </a:highlight>
            </a:endParaRPr>
          </a:p>
          <a:p>
            <a:pPr indent="0" lvl="0" marL="0" rtl="0" algn="l">
              <a:spcBef>
                <a:spcPts val="600"/>
              </a:spcBef>
              <a:spcAft>
                <a:spcPts val="0"/>
              </a:spcAft>
              <a:buNone/>
            </a:pPr>
            <a:r>
              <a:rPr lang="en" sz="1740">
                <a:solidFill>
                  <a:srgbClr val="980000"/>
                </a:solidFill>
                <a:highlight>
                  <a:srgbClr val="FFFFFF"/>
                </a:highlight>
              </a:rPr>
              <a:t>Compensation and Benefits: Assess alignment with industry compensation packages and benefits programs to attract and retain talent.</a:t>
            </a:r>
            <a:endParaRPr sz="1740">
              <a:solidFill>
                <a:srgbClr val="980000"/>
              </a:solidFill>
              <a:highlight>
                <a:srgbClr val="FFFFFF"/>
              </a:highlight>
            </a:endParaRPr>
          </a:p>
          <a:p>
            <a:pPr indent="0" lvl="0" marL="0" rtl="0" algn="l">
              <a:spcBef>
                <a:spcPts val="600"/>
              </a:spcBef>
              <a:spcAft>
                <a:spcPts val="0"/>
              </a:spcAft>
              <a:buNone/>
            </a:pPr>
            <a:r>
              <a:t/>
            </a:r>
            <a:endParaRPr sz="1200">
              <a:solidFill>
                <a:srgbClr val="262626"/>
              </a:solidFill>
              <a:highlight>
                <a:srgbClr val="FFFFFF"/>
              </a:highlight>
              <a:latin typeface="Microsoft Yahei"/>
              <a:ea typeface="Microsoft Yahei"/>
              <a:cs typeface="Microsoft Yahei"/>
              <a:sym typeface="Microsoft Yahei"/>
            </a:endParaRPr>
          </a:p>
          <a:p>
            <a:pPr indent="0" lvl="0" marL="0" rtl="0" algn="l">
              <a:spcBef>
                <a:spcPts val="600"/>
              </a:spcBef>
              <a:spcAft>
                <a:spcPts val="0"/>
              </a:spcAft>
              <a:buNone/>
            </a:pPr>
            <a:r>
              <a:t/>
            </a:r>
            <a:endParaRPr sz="1200">
              <a:solidFill>
                <a:srgbClr val="980000"/>
              </a:solidFill>
            </a:endParaRPr>
          </a:p>
          <a:p>
            <a:pPr indent="0" lvl="0" marL="0" rtl="0" algn="l">
              <a:spcBef>
                <a:spcPts val="0"/>
              </a:spcBef>
              <a:spcAft>
                <a:spcPts val="0"/>
              </a:spcAft>
              <a:buNone/>
            </a:pPr>
            <a:r>
              <a:t/>
            </a:r>
            <a:endParaRPr sz="1200">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2f4fab37197_0_10"/>
          <p:cNvSpPr txBox="1"/>
          <p:nvPr>
            <p:ph type="title"/>
          </p:nvPr>
        </p:nvSpPr>
        <p:spPr>
          <a:xfrm>
            <a:off x="311700" y="1540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a:t>
            </a:r>
            <a:r>
              <a:rPr lang="en">
                <a:extLst>
                  <a:ext uri="http://customooxmlschemas.google.com/">
                    <go:slidesCustomData xmlns:go="http://customooxmlschemas.google.com/" textRoundtripDataId="0"/>
                  </a:ext>
                </a:extLst>
              </a:rPr>
              <a:t>ompliance Nutrition Highlights FY 23-24</a:t>
            </a:r>
            <a:endParaRPr/>
          </a:p>
        </p:txBody>
      </p:sp>
      <p:sp>
        <p:nvSpPr>
          <p:cNvPr id="86" name="Google Shape;86;g2f4fab37197_0_10"/>
          <p:cNvSpPr txBox="1"/>
          <p:nvPr>
            <p:ph idx="1" type="body"/>
          </p:nvPr>
        </p:nvSpPr>
        <p:spPr>
          <a:xfrm>
            <a:off x="311700" y="887925"/>
            <a:ext cx="4317300" cy="405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500" u="sng">
                <a:solidFill>
                  <a:srgbClr val="980000"/>
                </a:solidFill>
              </a:rPr>
              <a:t>12th Street</a:t>
            </a:r>
            <a:r>
              <a:rPr lang="en" sz="1500">
                <a:solidFill>
                  <a:srgbClr val="980000"/>
                </a:solidFill>
              </a:rPr>
              <a:t> </a:t>
            </a:r>
            <a:endParaRPr sz="1500">
              <a:solidFill>
                <a:srgbClr val="980000"/>
              </a:solidFill>
            </a:endParaRPr>
          </a:p>
          <a:p>
            <a:pPr indent="0" lvl="0" marL="0" rtl="0" algn="l">
              <a:spcBef>
                <a:spcPts val="0"/>
              </a:spcBef>
              <a:spcAft>
                <a:spcPts val="0"/>
              </a:spcAft>
              <a:buNone/>
            </a:pPr>
            <a:r>
              <a:rPr b="1" lang="en" sz="1500">
                <a:solidFill>
                  <a:srgbClr val="980000"/>
                </a:solidFill>
              </a:rPr>
              <a:t>Breakfast - Increased by 58.65% </a:t>
            </a:r>
            <a:endParaRPr b="1" sz="1500">
              <a:solidFill>
                <a:srgbClr val="980000"/>
              </a:solidFill>
            </a:endParaRPr>
          </a:p>
          <a:p>
            <a:pPr indent="0" lvl="0" marL="0" rtl="0" algn="l">
              <a:spcBef>
                <a:spcPts val="0"/>
              </a:spcBef>
              <a:spcAft>
                <a:spcPts val="0"/>
              </a:spcAft>
              <a:buNone/>
            </a:pPr>
            <a:r>
              <a:rPr lang="en" sz="1500">
                <a:solidFill>
                  <a:srgbClr val="980000"/>
                </a:solidFill>
              </a:rPr>
              <a:t>22/23 SY Served 13,675</a:t>
            </a:r>
            <a:endParaRPr sz="1500">
              <a:solidFill>
                <a:srgbClr val="980000"/>
              </a:solidFill>
            </a:endParaRPr>
          </a:p>
          <a:p>
            <a:pPr indent="0" lvl="0" marL="0" rtl="0" algn="l">
              <a:spcBef>
                <a:spcPts val="0"/>
              </a:spcBef>
              <a:spcAft>
                <a:spcPts val="0"/>
              </a:spcAft>
              <a:buNone/>
            </a:pPr>
            <a:r>
              <a:rPr lang="en" sz="1500">
                <a:solidFill>
                  <a:srgbClr val="980000"/>
                </a:solidFill>
              </a:rPr>
              <a:t>23/24 SY Served 21,696</a:t>
            </a:r>
            <a:endParaRPr sz="1500">
              <a:solidFill>
                <a:srgbClr val="980000"/>
              </a:solidFill>
            </a:endParaRPr>
          </a:p>
          <a:p>
            <a:pPr indent="0" lvl="0" marL="0" rtl="0" algn="l">
              <a:spcBef>
                <a:spcPts val="0"/>
              </a:spcBef>
              <a:spcAft>
                <a:spcPts val="0"/>
              </a:spcAft>
              <a:buNone/>
            </a:pPr>
            <a:r>
              <a:t/>
            </a:r>
            <a:endParaRPr sz="1500">
              <a:solidFill>
                <a:srgbClr val="980000"/>
              </a:solidFill>
            </a:endParaRPr>
          </a:p>
          <a:p>
            <a:pPr indent="0" lvl="0" marL="0" rtl="0" algn="l">
              <a:spcBef>
                <a:spcPts val="0"/>
              </a:spcBef>
              <a:spcAft>
                <a:spcPts val="0"/>
              </a:spcAft>
              <a:buNone/>
            </a:pPr>
            <a:r>
              <a:rPr b="1" lang="en" sz="1500">
                <a:solidFill>
                  <a:srgbClr val="980000"/>
                </a:solidFill>
              </a:rPr>
              <a:t>Lunch - Increased by 11.31% increase</a:t>
            </a:r>
            <a:endParaRPr b="1" sz="1500">
              <a:solidFill>
                <a:srgbClr val="980000"/>
              </a:solidFill>
            </a:endParaRPr>
          </a:p>
          <a:p>
            <a:pPr indent="0" lvl="0" marL="0" rtl="0" algn="l">
              <a:spcBef>
                <a:spcPts val="0"/>
              </a:spcBef>
              <a:spcAft>
                <a:spcPts val="0"/>
              </a:spcAft>
              <a:buClr>
                <a:schemeClr val="dk1"/>
              </a:buClr>
              <a:buSzPts val="1100"/>
              <a:buFont typeface="Arial"/>
              <a:buNone/>
            </a:pPr>
            <a:r>
              <a:rPr lang="en" sz="1500">
                <a:solidFill>
                  <a:srgbClr val="980000"/>
                </a:solidFill>
              </a:rPr>
              <a:t>22/23 SY Served 72,492</a:t>
            </a:r>
            <a:endParaRPr sz="1500">
              <a:solidFill>
                <a:srgbClr val="980000"/>
              </a:solidFill>
            </a:endParaRPr>
          </a:p>
          <a:p>
            <a:pPr indent="0" lvl="0" marL="0" rtl="0" algn="l">
              <a:spcBef>
                <a:spcPts val="0"/>
              </a:spcBef>
              <a:spcAft>
                <a:spcPts val="0"/>
              </a:spcAft>
              <a:buNone/>
            </a:pPr>
            <a:r>
              <a:rPr lang="en" sz="1500">
                <a:solidFill>
                  <a:srgbClr val="980000"/>
                </a:solidFill>
              </a:rPr>
              <a:t>23/24 SY Served 80,690</a:t>
            </a:r>
            <a:endParaRPr sz="1500">
              <a:solidFill>
                <a:srgbClr val="980000"/>
              </a:solidFill>
            </a:endParaRPr>
          </a:p>
          <a:p>
            <a:pPr indent="0" lvl="0" marL="0" rtl="0" algn="l">
              <a:spcBef>
                <a:spcPts val="0"/>
              </a:spcBef>
              <a:spcAft>
                <a:spcPts val="0"/>
              </a:spcAft>
              <a:buNone/>
            </a:pPr>
            <a:r>
              <a:t/>
            </a:r>
            <a:endParaRPr sz="1500">
              <a:solidFill>
                <a:srgbClr val="980000"/>
              </a:solidFill>
            </a:endParaRPr>
          </a:p>
          <a:p>
            <a:pPr indent="0" lvl="0" marL="0" rtl="0" algn="l">
              <a:spcBef>
                <a:spcPts val="0"/>
              </a:spcBef>
              <a:spcAft>
                <a:spcPts val="0"/>
              </a:spcAft>
              <a:buNone/>
            </a:pPr>
            <a:r>
              <a:rPr b="1" lang="en" sz="1500">
                <a:solidFill>
                  <a:srgbClr val="980000"/>
                </a:solidFill>
              </a:rPr>
              <a:t>Snack - Increased by 49.29%</a:t>
            </a:r>
            <a:endParaRPr b="1" sz="1500">
              <a:solidFill>
                <a:srgbClr val="980000"/>
              </a:solidFill>
            </a:endParaRPr>
          </a:p>
          <a:p>
            <a:pPr indent="0" lvl="0" marL="0" rtl="0" algn="l">
              <a:spcBef>
                <a:spcPts val="0"/>
              </a:spcBef>
              <a:spcAft>
                <a:spcPts val="0"/>
              </a:spcAft>
              <a:buNone/>
            </a:pPr>
            <a:r>
              <a:rPr lang="en" sz="1500">
                <a:solidFill>
                  <a:srgbClr val="980000"/>
                </a:solidFill>
              </a:rPr>
              <a:t>22/23 SY Served 22,821</a:t>
            </a:r>
            <a:endParaRPr sz="1500">
              <a:solidFill>
                <a:srgbClr val="980000"/>
              </a:solidFill>
            </a:endParaRPr>
          </a:p>
          <a:p>
            <a:pPr indent="0" lvl="0" marL="0" rtl="0" algn="l">
              <a:spcBef>
                <a:spcPts val="0"/>
              </a:spcBef>
              <a:spcAft>
                <a:spcPts val="0"/>
              </a:spcAft>
              <a:buClr>
                <a:schemeClr val="dk1"/>
              </a:buClr>
              <a:buSzPts val="1100"/>
              <a:buFont typeface="Arial"/>
              <a:buNone/>
            </a:pPr>
            <a:r>
              <a:rPr lang="en" sz="1500">
                <a:solidFill>
                  <a:srgbClr val="980000"/>
                </a:solidFill>
              </a:rPr>
              <a:t>23/24 SY Served 34,070</a:t>
            </a:r>
            <a:endParaRPr sz="1500">
              <a:solidFill>
                <a:srgbClr val="980000"/>
              </a:solidFill>
            </a:endParaRPr>
          </a:p>
        </p:txBody>
      </p:sp>
      <p:sp>
        <p:nvSpPr>
          <p:cNvPr id="87" name="Google Shape;87;g2f4fab37197_0_10"/>
          <p:cNvSpPr txBox="1"/>
          <p:nvPr>
            <p:ph idx="1" type="body"/>
          </p:nvPr>
        </p:nvSpPr>
        <p:spPr>
          <a:xfrm>
            <a:off x="4572000" y="786675"/>
            <a:ext cx="4317300" cy="4152600"/>
          </a:xfrm>
          <a:prstGeom prst="rect">
            <a:avLst/>
          </a:prstGeom>
        </p:spPr>
        <p:txBody>
          <a:bodyPr anchorCtr="0" anchor="t" bIns="91425" lIns="91425" spcFirstLastPara="1" rIns="91425" wrap="square" tIns="91425">
            <a:normAutofit lnSpcReduction="20000"/>
          </a:bodyPr>
          <a:lstStyle/>
          <a:p>
            <a:pPr indent="0" lvl="0" marL="0" rtl="0" algn="l">
              <a:spcBef>
                <a:spcPts val="1200"/>
              </a:spcBef>
              <a:spcAft>
                <a:spcPts val="0"/>
              </a:spcAft>
              <a:buClr>
                <a:schemeClr val="dk1"/>
              </a:buClr>
              <a:buSzPts val="1100"/>
              <a:buFont typeface="Arial"/>
              <a:buNone/>
            </a:pPr>
            <a:r>
              <a:rPr b="1" lang="en" sz="1100">
                <a:solidFill>
                  <a:srgbClr val="980000"/>
                </a:solidFill>
              </a:rPr>
              <a:t>Expanded Flavor Experiences with New Spices and Herbs</a:t>
            </a:r>
            <a:endParaRPr b="1" sz="1100">
              <a:solidFill>
                <a:srgbClr val="980000"/>
              </a:solidFill>
            </a:endParaRPr>
          </a:p>
          <a:p>
            <a:pPr indent="0" lvl="0" marL="0" rtl="0" algn="l">
              <a:spcBef>
                <a:spcPts val="1200"/>
              </a:spcBef>
              <a:spcAft>
                <a:spcPts val="0"/>
              </a:spcAft>
              <a:buClr>
                <a:schemeClr val="dk1"/>
              </a:buClr>
              <a:buSzPts val="1100"/>
              <a:buFont typeface="Arial"/>
              <a:buNone/>
            </a:pPr>
            <a:r>
              <a:rPr lang="en" sz="1100">
                <a:solidFill>
                  <a:srgbClr val="980000"/>
                </a:solidFill>
              </a:rPr>
              <a:t>This year, our K-12 nutritional service program introduced a diverse array of spices, herbs, and sauces to expand students' flavor experiences and encourage a greater appreciation for fruits and vegetables. By incorporating these new ingredients, we aimed to make healthy eating more exciting and enjoyable.</a:t>
            </a:r>
            <a:endParaRPr sz="1100">
              <a:solidFill>
                <a:srgbClr val="980000"/>
              </a:solidFill>
            </a:endParaRPr>
          </a:p>
          <a:p>
            <a:pPr indent="0" lvl="0" marL="0" rtl="0" algn="l">
              <a:spcBef>
                <a:spcPts val="1200"/>
              </a:spcBef>
              <a:spcAft>
                <a:spcPts val="0"/>
              </a:spcAft>
              <a:buClr>
                <a:schemeClr val="dk1"/>
              </a:buClr>
              <a:buSzPts val="1100"/>
              <a:buFont typeface="Arial"/>
              <a:buNone/>
            </a:pPr>
            <a:r>
              <a:rPr lang="en" sz="1100">
                <a:solidFill>
                  <a:srgbClr val="980000"/>
                </a:solidFill>
              </a:rPr>
              <a:t>Key achievements include:</a:t>
            </a:r>
            <a:endParaRPr sz="1100">
              <a:solidFill>
                <a:srgbClr val="980000"/>
              </a:solidFill>
            </a:endParaRPr>
          </a:p>
          <a:p>
            <a:pPr indent="-298450" lvl="0" marL="457200" rtl="0" algn="l">
              <a:spcBef>
                <a:spcPts val="1200"/>
              </a:spcBef>
              <a:spcAft>
                <a:spcPts val="0"/>
              </a:spcAft>
              <a:buClr>
                <a:srgbClr val="980000"/>
              </a:buClr>
              <a:buSzPts val="1100"/>
              <a:buChar char="●"/>
            </a:pPr>
            <a:r>
              <a:rPr b="1" lang="en" sz="1100">
                <a:solidFill>
                  <a:srgbClr val="980000"/>
                </a:solidFill>
              </a:rPr>
              <a:t>Flavorful Additions:</a:t>
            </a:r>
            <a:r>
              <a:rPr lang="en" sz="1100">
                <a:solidFill>
                  <a:srgbClr val="980000"/>
                </a:solidFill>
              </a:rPr>
              <a:t> Introduced a variety of spices and herbs to enhance the taste of fruits and vegetables.</a:t>
            </a:r>
            <a:endParaRPr sz="1100">
              <a:solidFill>
                <a:srgbClr val="980000"/>
              </a:solidFill>
            </a:endParaRPr>
          </a:p>
          <a:p>
            <a:pPr indent="-298450" lvl="0" marL="457200" rtl="0" algn="l">
              <a:spcBef>
                <a:spcPts val="0"/>
              </a:spcBef>
              <a:spcAft>
                <a:spcPts val="0"/>
              </a:spcAft>
              <a:buClr>
                <a:srgbClr val="980000"/>
              </a:buClr>
              <a:buSzPts val="1100"/>
              <a:buChar char="●"/>
            </a:pPr>
            <a:r>
              <a:rPr b="1" lang="en" sz="1100">
                <a:solidFill>
                  <a:srgbClr val="980000"/>
                </a:solidFill>
              </a:rPr>
              <a:t>Creative Recipes:</a:t>
            </a:r>
            <a:r>
              <a:rPr lang="en" sz="1100">
                <a:solidFill>
                  <a:srgbClr val="980000"/>
                </a:solidFill>
              </a:rPr>
              <a:t> Developed new recipes that feature these ingredients, making healthy foods more appealing to students.</a:t>
            </a:r>
            <a:endParaRPr sz="1100">
              <a:solidFill>
                <a:srgbClr val="980000"/>
              </a:solidFill>
            </a:endParaRPr>
          </a:p>
          <a:p>
            <a:pPr indent="-298450" lvl="0" marL="457200" rtl="0" algn="l">
              <a:spcBef>
                <a:spcPts val="0"/>
              </a:spcBef>
              <a:spcAft>
                <a:spcPts val="0"/>
              </a:spcAft>
              <a:buClr>
                <a:srgbClr val="980000"/>
              </a:buClr>
              <a:buSzPts val="1100"/>
              <a:buChar char="●"/>
            </a:pPr>
            <a:r>
              <a:rPr b="1" lang="en" sz="1100">
                <a:solidFill>
                  <a:srgbClr val="980000"/>
                </a:solidFill>
              </a:rPr>
              <a:t>Student Engagement:</a:t>
            </a:r>
            <a:r>
              <a:rPr lang="en" sz="1100">
                <a:solidFill>
                  <a:srgbClr val="980000"/>
                </a:solidFill>
              </a:rPr>
              <a:t> Encouraged students to try new flavors and discover the benefits of a diverse diet.</a:t>
            </a:r>
            <a:endParaRPr sz="1100">
              <a:solidFill>
                <a:srgbClr val="980000"/>
              </a:solidFill>
            </a:endParaRPr>
          </a:p>
          <a:p>
            <a:pPr indent="0" lvl="0" marL="0" rtl="0" algn="l">
              <a:spcBef>
                <a:spcPts val="1200"/>
              </a:spcBef>
              <a:spcAft>
                <a:spcPts val="0"/>
              </a:spcAft>
              <a:buClr>
                <a:schemeClr val="dk1"/>
              </a:buClr>
              <a:buSzPts val="1100"/>
              <a:buFont typeface="Arial"/>
              <a:buNone/>
            </a:pPr>
            <a:r>
              <a:rPr lang="en" sz="1100">
                <a:solidFill>
                  <a:srgbClr val="980000"/>
                </a:solidFill>
              </a:rPr>
              <a:t>These efforts helped broaden students' palates and support their nutrition by making fruits and vegetables a more integral and enjoyable part of their meals.</a:t>
            </a:r>
            <a:endParaRPr sz="1100">
              <a:solidFill>
                <a:srgbClr val="980000"/>
              </a:solidFill>
            </a:endParaRPr>
          </a:p>
          <a:p>
            <a:pPr indent="0" lvl="0" marL="0" rtl="0" algn="l">
              <a:lnSpc>
                <a:spcPct val="100000"/>
              </a:lnSpc>
              <a:spcBef>
                <a:spcPts val="1200"/>
              </a:spcBef>
              <a:spcAft>
                <a:spcPts val="0"/>
              </a:spcAft>
              <a:buNone/>
            </a:pPr>
            <a:r>
              <a:t/>
            </a:r>
            <a:endParaRPr b="1" sz="1400" u="sng">
              <a:solidFill>
                <a:srgbClr val="980000"/>
              </a:solidFill>
            </a:endParaRPr>
          </a:p>
          <a:p>
            <a:pPr indent="0" lvl="0" marL="0" rtl="0" algn="l">
              <a:spcBef>
                <a:spcPts val="0"/>
              </a:spcBef>
              <a:spcAft>
                <a:spcPts val="0"/>
              </a:spcAft>
              <a:buNone/>
            </a:pPr>
            <a:r>
              <a:t/>
            </a:r>
            <a:endParaRPr b="1" u="sng">
              <a:solidFill>
                <a:srgbClr val="98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g2f4fab37197_0_5"/>
          <p:cNvSpPr txBox="1"/>
          <p:nvPr>
            <p:ph type="title"/>
          </p:nvPr>
        </p:nvSpPr>
        <p:spPr>
          <a:xfrm>
            <a:off x="225525" y="8"/>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extLst>
                  <a:ext uri="http://customooxmlschemas.google.com/">
                    <go:slidesCustomData xmlns:go="http://customooxmlschemas.google.com/" textRoundtripDataId="1"/>
                  </a:ext>
                </a:extLst>
              </a:rPr>
              <a:t>Compliance Nutrition Goals FY 24-25</a:t>
            </a:r>
            <a:endParaRPr/>
          </a:p>
        </p:txBody>
      </p:sp>
      <p:sp>
        <p:nvSpPr>
          <p:cNvPr id="93" name="Google Shape;93;g2f4fab37197_0_5"/>
          <p:cNvSpPr txBox="1"/>
          <p:nvPr>
            <p:ph idx="1" type="body"/>
          </p:nvPr>
        </p:nvSpPr>
        <p:spPr>
          <a:xfrm>
            <a:off x="225525" y="455300"/>
            <a:ext cx="3752100" cy="2810400"/>
          </a:xfrm>
          <a:prstGeom prst="rect">
            <a:avLst/>
          </a:prstGeom>
        </p:spPr>
        <p:txBody>
          <a:bodyPr anchorCtr="0" anchor="t" bIns="91425" lIns="91425" spcFirstLastPara="1" rIns="91425" wrap="square" tIns="91425">
            <a:normAutofit fontScale="62500" lnSpcReduction="20000"/>
          </a:bodyPr>
          <a:lstStyle/>
          <a:p>
            <a:pPr indent="0" lvl="0" marL="0" rtl="0" algn="l">
              <a:spcBef>
                <a:spcPts val="1200"/>
              </a:spcBef>
              <a:spcAft>
                <a:spcPts val="0"/>
              </a:spcAft>
              <a:buClr>
                <a:schemeClr val="dk1"/>
              </a:buClr>
              <a:buSzPct val="71806"/>
              <a:buFont typeface="Arial"/>
              <a:buNone/>
            </a:pPr>
            <a:r>
              <a:rPr lang="en" sz="1531">
                <a:solidFill>
                  <a:srgbClr val="980000"/>
                </a:solidFill>
              </a:rPr>
              <a:t>1] Our goal for the 2024-2025 school year is to promote healthy eating habits among students, ensuring they make nutritious choices for their growth and development.</a:t>
            </a:r>
            <a:endParaRPr sz="1531">
              <a:solidFill>
                <a:srgbClr val="980000"/>
              </a:solidFill>
            </a:endParaRPr>
          </a:p>
          <a:p>
            <a:pPr indent="0" lvl="0" marL="0" rtl="0" algn="l">
              <a:spcBef>
                <a:spcPts val="1200"/>
              </a:spcBef>
              <a:spcAft>
                <a:spcPts val="0"/>
              </a:spcAft>
              <a:buClr>
                <a:schemeClr val="dk1"/>
              </a:buClr>
              <a:buSzPct val="71806"/>
              <a:buFont typeface="Arial"/>
              <a:buNone/>
            </a:pPr>
            <a:r>
              <a:rPr lang="en" sz="1531">
                <a:solidFill>
                  <a:srgbClr val="980000"/>
                </a:solidFill>
              </a:rPr>
              <a:t>To achieve this, we will:</a:t>
            </a:r>
            <a:endParaRPr sz="1531">
              <a:solidFill>
                <a:srgbClr val="980000"/>
              </a:solidFill>
            </a:endParaRPr>
          </a:p>
          <a:p>
            <a:pPr indent="-289396" lvl="0" marL="457200" rtl="0" algn="l">
              <a:spcBef>
                <a:spcPts val="1200"/>
              </a:spcBef>
              <a:spcAft>
                <a:spcPts val="0"/>
              </a:spcAft>
              <a:buClr>
                <a:srgbClr val="980000"/>
              </a:buClr>
              <a:buSzPct val="100000"/>
              <a:buAutoNum type="arabicPeriod"/>
            </a:pPr>
            <a:r>
              <a:rPr b="1" lang="en" sz="1531">
                <a:solidFill>
                  <a:srgbClr val="980000"/>
                </a:solidFill>
              </a:rPr>
              <a:t>Enforce Smart Snack Standards:</a:t>
            </a:r>
            <a:r>
              <a:rPr lang="en" sz="1531">
                <a:solidFill>
                  <a:srgbClr val="980000"/>
                </a:solidFill>
              </a:rPr>
              <a:t> Ensure all available snacks meet strict nutritional guidelines, aligning with our wellness policy.</a:t>
            </a:r>
            <a:endParaRPr sz="1531">
              <a:solidFill>
                <a:srgbClr val="980000"/>
              </a:solidFill>
            </a:endParaRPr>
          </a:p>
          <a:p>
            <a:pPr indent="-289396" lvl="0" marL="457200" rtl="0" algn="l">
              <a:spcBef>
                <a:spcPts val="0"/>
              </a:spcBef>
              <a:spcAft>
                <a:spcPts val="0"/>
              </a:spcAft>
              <a:buClr>
                <a:srgbClr val="980000"/>
              </a:buClr>
              <a:buSzPct val="100000"/>
              <a:buAutoNum type="arabicPeriod"/>
            </a:pPr>
            <a:r>
              <a:rPr b="1" lang="en" sz="1531">
                <a:solidFill>
                  <a:srgbClr val="980000"/>
                </a:solidFill>
              </a:rPr>
              <a:t>Promote Nutritional Education:</a:t>
            </a:r>
            <a:r>
              <a:rPr lang="en" sz="1531">
                <a:solidFill>
                  <a:srgbClr val="980000"/>
                </a:solidFill>
              </a:rPr>
              <a:t> Educate students about the benefits of healthy eating.</a:t>
            </a:r>
            <a:endParaRPr sz="1531">
              <a:solidFill>
                <a:srgbClr val="980000"/>
              </a:solidFill>
            </a:endParaRPr>
          </a:p>
          <a:p>
            <a:pPr indent="-289396" lvl="0" marL="457200" rtl="0" algn="l">
              <a:spcBef>
                <a:spcPts val="0"/>
              </a:spcBef>
              <a:spcAft>
                <a:spcPts val="0"/>
              </a:spcAft>
              <a:buClr>
                <a:srgbClr val="980000"/>
              </a:buClr>
              <a:buSzPct val="100000"/>
              <a:buAutoNum type="arabicPeriod"/>
            </a:pPr>
            <a:r>
              <a:rPr b="1" lang="en" sz="1531">
                <a:solidFill>
                  <a:srgbClr val="980000"/>
                </a:solidFill>
              </a:rPr>
              <a:t>Monitor Compliance:</a:t>
            </a:r>
            <a:r>
              <a:rPr lang="en" sz="1531">
                <a:solidFill>
                  <a:srgbClr val="980000"/>
                </a:solidFill>
              </a:rPr>
              <a:t> Regularly review snack options and support staff to maintain standards.</a:t>
            </a:r>
            <a:endParaRPr sz="1531">
              <a:solidFill>
                <a:srgbClr val="980000"/>
              </a:solidFill>
            </a:endParaRPr>
          </a:p>
          <a:p>
            <a:pPr indent="0" lvl="0" marL="0" rtl="0" algn="l">
              <a:spcBef>
                <a:spcPts val="1200"/>
              </a:spcBef>
              <a:spcAft>
                <a:spcPts val="0"/>
              </a:spcAft>
              <a:buClr>
                <a:schemeClr val="dk1"/>
              </a:buClr>
              <a:buSzPct val="71806"/>
              <a:buFont typeface="Arial"/>
              <a:buNone/>
            </a:pPr>
            <a:r>
              <a:rPr lang="en" sz="1531">
                <a:solidFill>
                  <a:srgbClr val="980000"/>
                </a:solidFill>
              </a:rPr>
              <a:t>By year-end, we aim for students to better understand healthy eating and consistently choose more nutritious options.</a:t>
            </a:r>
            <a:endParaRPr sz="1531">
              <a:solidFill>
                <a:srgbClr val="980000"/>
              </a:solidFill>
            </a:endParaRPr>
          </a:p>
          <a:p>
            <a:pPr indent="0" lvl="0" marL="0" rtl="0" algn="l">
              <a:spcBef>
                <a:spcPts val="1200"/>
              </a:spcBef>
              <a:spcAft>
                <a:spcPts val="0"/>
              </a:spcAft>
              <a:buNone/>
            </a:pPr>
            <a:r>
              <a:t/>
            </a:r>
            <a:endParaRPr sz="1500">
              <a:solidFill>
                <a:srgbClr val="980000"/>
              </a:solidFill>
            </a:endParaRPr>
          </a:p>
        </p:txBody>
      </p:sp>
      <p:sp>
        <p:nvSpPr>
          <p:cNvPr id="94" name="Google Shape;94;g2f4fab37197_0_5"/>
          <p:cNvSpPr txBox="1"/>
          <p:nvPr>
            <p:ph idx="1" type="body"/>
          </p:nvPr>
        </p:nvSpPr>
        <p:spPr>
          <a:xfrm>
            <a:off x="4994025" y="808500"/>
            <a:ext cx="3752100" cy="33885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0"/>
              </a:spcAft>
              <a:buClr>
                <a:schemeClr val="dk1"/>
              </a:buClr>
              <a:buSzPct val="26506"/>
              <a:buFont typeface="Arial"/>
              <a:buNone/>
            </a:pPr>
            <a:r>
              <a:rPr b="1" lang="en" sz="4150">
                <a:solidFill>
                  <a:srgbClr val="980000"/>
                </a:solidFill>
              </a:rPr>
              <a:t>2] Goal for Compliance with SB 1324:</a:t>
            </a:r>
            <a:endParaRPr b="1" sz="4150">
              <a:solidFill>
                <a:srgbClr val="980000"/>
              </a:solidFill>
            </a:endParaRPr>
          </a:p>
          <a:p>
            <a:pPr indent="0" lvl="0" marL="0" rtl="0" algn="l">
              <a:spcBef>
                <a:spcPts val="1200"/>
              </a:spcBef>
              <a:spcAft>
                <a:spcPts val="0"/>
              </a:spcAft>
              <a:buClr>
                <a:schemeClr val="dk1"/>
              </a:buClr>
              <a:buSzPct val="26506"/>
              <a:buFont typeface="Arial"/>
              <a:buNone/>
            </a:pPr>
            <a:r>
              <a:rPr lang="en" sz="4150">
                <a:solidFill>
                  <a:srgbClr val="980000"/>
                </a:solidFill>
              </a:rPr>
              <a:t>To adhere to the requirements of SB 1324, our primary objectives are to:</a:t>
            </a:r>
            <a:endParaRPr sz="4150">
              <a:solidFill>
                <a:srgbClr val="980000"/>
              </a:solidFill>
            </a:endParaRPr>
          </a:p>
          <a:p>
            <a:pPr indent="-294481" lvl="0" marL="457200" rtl="0" algn="l">
              <a:spcBef>
                <a:spcPts val="1200"/>
              </a:spcBef>
              <a:spcAft>
                <a:spcPts val="0"/>
              </a:spcAft>
              <a:buClr>
                <a:srgbClr val="980000"/>
              </a:buClr>
              <a:buSzPct val="100000"/>
              <a:buAutoNum type="arabicPeriod"/>
            </a:pPr>
            <a:r>
              <a:rPr b="1" lang="en" sz="4150">
                <a:solidFill>
                  <a:srgbClr val="980000"/>
                </a:solidFill>
              </a:rPr>
              <a:t>Minimize Food Waste:</a:t>
            </a:r>
            <a:r>
              <a:rPr lang="en" sz="4150">
                <a:solidFill>
                  <a:srgbClr val="980000"/>
                </a:solidFill>
              </a:rPr>
              <a:t> Encourage students to serve only the amount of food they will consume to reduce unnecessary waste.</a:t>
            </a:r>
            <a:endParaRPr sz="4150">
              <a:solidFill>
                <a:srgbClr val="980000"/>
              </a:solidFill>
            </a:endParaRPr>
          </a:p>
          <a:p>
            <a:pPr indent="-294481" lvl="0" marL="457200" rtl="0" algn="l">
              <a:spcBef>
                <a:spcPts val="0"/>
              </a:spcBef>
              <a:spcAft>
                <a:spcPts val="0"/>
              </a:spcAft>
              <a:buClr>
                <a:srgbClr val="980000"/>
              </a:buClr>
              <a:buSzPct val="100000"/>
              <a:buAutoNum type="arabicPeriod"/>
            </a:pPr>
            <a:r>
              <a:rPr b="1" lang="en" sz="4150">
                <a:solidFill>
                  <a:srgbClr val="980000"/>
                </a:solidFill>
              </a:rPr>
              <a:t>Educate on Environmental Impact:</a:t>
            </a:r>
            <a:r>
              <a:rPr lang="en" sz="4150">
                <a:solidFill>
                  <a:srgbClr val="980000"/>
                </a:solidFill>
              </a:rPr>
              <a:t> Provide educational resources and activities to help students understand the importance of reducing food waste and the broader environmental impact.</a:t>
            </a:r>
            <a:endParaRPr sz="4150">
              <a:solidFill>
                <a:srgbClr val="980000"/>
              </a:solidFill>
            </a:endParaRPr>
          </a:p>
          <a:p>
            <a:pPr indent="-294481" lvl="0" marL="457200" rtl="0" algn="l">
              <a:spcBef>
                <a:spcPts val="0"/>
              </a:spcBef>
              <a:spcAft>
                <a:spcPts val="0"/>
              </a:spcAft>
              <a:buClr>
                <a:srgbClr val="980000"/>
              </a:buClr>
              <a:buSzPct val="100000"/>
              <a:buAutoNum type="arabicPeriod"/>
            </a:pPr>
            <a:r>
              <a:rPr b="1" lang="en" sz="4150">
                <a:solidFill>
                  <a:srgbClr val="980000"/>
                </a:solidFill>
              </a:rPr>
              <a:t>Promote Composting and Recycling:</a:t>
            </a:r>
            <a:r>
              <a:rPr lang="en" sz="4150">
                <a:solidFill>
                  <a:srgbClr val="980000"/>
                </a:solidFill>
              </a:rPr>
              <a:t> Implement and promote composting and recycling programs within the school to support sustainable waste management practices.</a:t>
            </a:r>
            <a:endParaRPr sz="4150">
              <a:solidFill>
                <a:srgbClr val="980000"/>
              </a:solidFill>
            </a:endParaRPr>
          </a:p>
          <a:p>
            <a:pPr indent="0" lvl="0" marL="0" rtl="0" algn="l">
              <a:spcBef>
                <a:spcPts val="1200"/>
              </a:spcBef>
              <a:spcAft>
                <a:spcPts val="0"/>
              </a:spcAft>
              <a:buClr>
                <a:schemeClr val="dk1"/>
              </a:buClr>
              <a:buSzPct val="26506"/>
              <a:buFont typeface="Arial"/>
              <a:buNone/>
            </a:pPr>
            <a:r>
              <a:rPr lang="en" sz="4150">
                <a:solidFill>
                  <a:srgbClr val="980000"/>
                </a:solidFill>
              </a:rPr>
              <a:t>By integrating these practices, we aim to foster a culture of sustainability and environmental responsibility among our students.</a:t>
            </a:r>
            <a:endParaRPr sz="4150">
              <a:solidFill>
                <a:srgbClr val="980000"/>
              </a:solidFill>
            </a:endParaRPr>
          </a:p>
          <a:p>
            <a:pPr indent="0" lvl="0" marL="0" rtl="0" algn="l">
              <a:lnSpc>
                <a:spcPct val="100000"/>
              </a:lnSpc>
              <a:spcBef>
                <a:spcPts val="1200"/>
              </a:spcBef>
              <a:spcAft>
                <a:spcPts val="0"/>
              </a:spcAft>
              <a:buNone/>
            </a:pPr>
            <a:r>
              <a:t/>
            </a:r>
            <a:endParaRPr sz="1500">
              <a:solidFill>
                <a:srgbClr val="980000"/>
              </a:solidFill>
            </a:endParaRPr>
          </a:p>
          <a:p>
            <a:pPr indent="0" lvl="0" marL="0" rtl="0" algn="l">
              <a:spcBef>
                <a:spcPts val="0"/>
              </a:spcBef>
              <a:spcAft>
                <a:spcPts val="0"/>
              </a:spcAft>
              <a:buNone/>
            </a:pPr>
            <a:r>
              <a:t/>
            </a:r>
            <a:endParaRPr sz="1500">
              <a:solidFill>
                <a:srgbClr val="980000"/>
              </a:solidFill>
            </a:endParaRPr>
          </a:p>
        </p:txBody>
      </p:sp>
      <p:sp>
        <p:nvSpPr>
          <p:cNvPr id="95" name="Google Shape;95;g2f4fab37197_0_5"/>
          <p:cNvSpPr txBox="1"/>
          <p:nvPr/>
        </p:nvSpPr>
        <p:spPr>
          <a:xfrm>
            <a:off x="225525" y="3007325"/>
            <a:ext cx="4588800" cy="182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b="1" lang="en" sz="900">
                <a:solidFill>
                  <a:srgbClr val="980000"/>
                </a:solidFill>
              </a:rPr>
              <a:t>3] Our goal is to have 100% of families complete the income forms, which are crucial for determining our Free or Reduced Lunch (FRL) funding.</a:t>
            </a:r>
            <a:endParaRPr b="1" sz="900">
              <a:solidFill>
                <a:srgbClr val="980000"/>
              </a:solidFill>
            </a:endParaRPr>
          </a:p>
          <a:p>
            <a:pPr indent="0" lvl="0" marL="0" rtl="0" algn="l">
              <a:lnSpc>
                <a:spcPct val="115000"/>
              </a:lnSpc>
              <a:spcBef>
                <a:spcPts val="1200"/>
              </a:spcBef>
              <a:spcAft>
                <a:spcPts val="0"/>
              </a:spcAft>
              <a:buClr>
                <a:schemeClr val="dk1"/>
              </a:buClr>
              <a:buSzPts val="1100"/>
              <a:buFont typeface="Arial"/>
              <a:buNone/>
            </a:pPr>
            <a:r>
              <a:rPr b="1" lang="en" sz="900">
                <a:solidFill>
                  <a:srgbClr val="980000"/>
                </a:solidFill>
              </a:rPr>
              <a:t>To achieve this, we will:</a:t>
            </a:r>
            <a:endParaRPr b="1" sz="900">
              <a:solidFill>
                <a:srgbClr val="980000"/>
              </a:solidFill>
            </a:endParaRPr>
          </a:p>
          <a:p>
            <a:pPr indent="-285750" lvl="0" marL="457200" rtl="0" algn="l">
              <a:lnSpc>
                <a:spcPct val="115000"/>
              </a:lnSpc>
              <a:spcBef>
                <a:spcPts val="1200"/>
              </a:spcBef>
              <a:spcAft>
                <a:spcPts val="0"/>
              </a:spcAft>
              <a:buClr>
                <a:srgbClr val="980000"/>
              </a:buClr>
              <a:buSzPts val="900"/>
              <a:buAutoNum type="arabicPeriod"/>
            </a:pPr>
            <a:r>
              <a:rPr b="1" lang="en" sz="900">
                <a:solidFill>
                  <a:srgbClr val="980000"/>
                </a:solidFill>
              </a:rPr>
              <a:t>Communicate Clearly: Inform families about the importance of the forms.</a:t>
            </a:r>
            <a:endParaRPr b="1" sz="900">
              <a:solidFill>
                <a:srgbClr val="980000"/>
              </a:solidFill>
            </a:endParaRPr>
          </a:p>
          <a:p>
            <a:pPr indent="-285750" lvl="0" marL="457200" rtl="0" algn="l">
              <a:lnSpc>
                <a:spcPct val="115000"/>
              </a:lnSpc>
              <a:spcBef>
                <a:spcPts val="0"/>
              </a:spcBef>
              <a:spcAft>
                <a:spcPts val="0"/>
              </a:spcAft>
              <a:buClr>
                <a:srgbClr val="980000"/>
              </a:buClr>
              <a:buSzPts val="900"/>
              <a:buAutoNum type="arabicPeriod"/>
            </a:pPr>
            <a:r>
              <a:rPr b="1" lang="en" sz="900">
                <a:solidFill>
                  <a:srgbClr val="980000"/>
                </a:solidFill>
              </a:rPr>
              <a:t>Simplify Submission: Make the process easy and accessible.</a:t>
            </a:r>
            <a:endParaRPr b="1" sz="900">
              <a:solidFill>
                <a:srgbClr val="980000"/>
              </a:solidFill>
            </a:endParaRPr>
          </a:p>
          <a:p>
            <a:pPr indent="-285750" lvl="0" marL="457200" rtl="0" algn="l">
              <a:lnSpc>
                <a:spcPct val="115000"/>
              </a:lnSpc>
              <a:spcBef>
                <a:spcPts val="0"/>
              </a:spcBef>
              <a:spcAft>
                <a:spcPts val="0"/>
              </a:spcAft>
              <a:buClr>
                <a:srgbClr val="980000"/>
              </a:buClr>
              <a:buSzPts val="900"/>
              <a:buAutoNum type="arabicPeriod"/>
            </a:pPr>
            <a:r>
              <a:rPr b="1" lang="en" sz="900">
                <a:solidFill>
                  <a:srgbClr val="980000"/>
                </a:solidFill>
              </a:rPr>
              <a:t>Track and Follow Up: Monitor submissions and remind those who haven’t completed the forms.</a:t>
            </a:r>
            <a:endParaRPr b="1" sz="900">
              <a:solidFill>
                <a:srgbClr val="980000"/>
              </a:solidFill>
            </a:endParaRPr>
          </a:p>
          <a:p>
            <a:pPr indent="0" lvl="0" marL="0" rtl="0" algn="l">
              <a:lnSpc>
                <a:spcPct val="115000"/>
              </a:lnSpc>
              <a:spcBef>
                <a:spcPts val="1200"/>
              </a:spcBef>
              <a:spcAft>
                <a:spcPts val="1200"/>
              </a:spcAft>
              <a:buNone/>
            </a:pPr>
            <a:r>
              <a:rPr b="1" lang="en" sz="900">
                <a:solidFill>
                  <a:srgbClr val="980000"/>
                </a:solidFill>
              </a:rPr>
              <a:t>Achieving this goal will help us accurately determine FRL percentages</a:t>
            </a:r>
            <a:endParaRPr b="1" sz="900">
              <a:solidFill>
                <a:srgbClr val="980000"/>
              </a:solidFill>
            </a:endParaRPr>
          </a:p>
        </p:txBody>
      </p:sp>
      <p:sp>
        <p:nvSpPr>
          <p:cNvPr id="96" name="Google Shape;96;g2f4fab37197_0_5"/>
          <p:cNvSpPr/>
          <p:nvPr/>
        </p:nvSpPr>
        <p:spPr>
          <a:xfrm>
            <a:off x="0" y="455300"/>
            <a:ext cx="4588800" cy="2571900"/>
          </a:xfrm>
          <a:prstGeom prst="roundRect">
            <a:avLst>
              <a:gd fmla="val 16667" name="adj"/>
            </a:avLst>
          </a:prstGeom>
          <a:noFill/>
          <a:ln cap="flat" cmpd="sng" w="9525">
            <a:solidFill>
              <a:srgbClr val="980000"/>
            </a:solidFill>
            <a:prstDash val="solid"/>
            <a:round/>
            <a:headEnd len="sm" w="sm" type="none"/>
            <a:tailEnd len="sm" w="sm" type="none"/>
          </a:ln>
          <a:effectLst>
            <a:outerShdw blurRad="57150" rotWithShape="0" algn="bl" dir="5400000" dist="19050">
              <a:srgbClr val="98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980000"/>
              </a:solidFill>
            </a:endParaRPr>
          </a:p>
        </p:txBody>
      </p:sp>
      <p:sp>
        <p:nvSpPr>
          <p:cNvPr id="97" name="Google Shape;97;g2f4fab37197_0_5"/>
          <p:cNvSpPr/>
          <p:nvPr/>
        </p:nvSpPr>
        <p:spPr>
          <a:xfrm>
            <a:off x="4875225" y="572700"/>
            <a:ext cx="3989700" cy="3624300"/>
          </a:xfrm>
          <a:prstGeom prst="roundRect">
            <a:avLst>
              <a:gd fmla="val 16667" name="adj"/>
            </a:avLst>
          </a:prstGeom>
          <a:noFill/>
          <a:ln cap="flat" cmpd="sng" w="9525">
            <a:solidFill>
              <a:srgbClr val="980000"/>
            </a:solidFill>
            <a:prstDash val="solid"/>
            <a:round/>
            <a:headEnd len="sm" w="sm" type="none"/>
            <a:tailEnd len="sm" w="sm" type="none"/>
          </a:ln>
          <a:effectLst>
            <a:outerShdw blurRad="57150" rotWithShape="0" algn="bl" dir="5400000" dist="19050">
              <a:srgbClr val="98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980000"/>
              </a:solidFill>
            </a:endParaRPr>
          </a:p>
        </p:txBody>
      </p:sp>
      <p:sp>
        <p:nvSpPr>
          <p:cNvPr id="98" name="Google Shape;98;g2f4fab37197_0_5"/>
          <p:cNvSpPr/>
          <p:nvPr/>
        </p:nvSpPr>
        <p:spPr>
          <a:xfrm>
            <a:off x="0" y="3103475"/>
            <a:ext cx="4671600" cy="1894800"/>
          </a:xfrm>
          <a:prstGeom prst="roundRect">
            <a:avLst>
              <a:gd fmla="val 16667" name="adj"/>
            </a:avLst>
          </a:prstGeom>
          <a:noFill/>
          <a:ln cap="flat" cmpd="sng" w="9525">
            <a:solidFill>
              <a:srgbClr val="980000"/>
            </a:solidFill>
            <a:prstDash val="solid"/>
            <a:round/>
            <a:headEnd len="sm" w="sm" type="none"/>
            <a:tailEnd len="sm" w="sm" type="none"/>
          </a:ln>
          <a:effectLst>
            <a:outerShdw blurRad="57150" rotWithShape="0" algn="bl" dir="5400000" dist="19050">
              <a:srgbClr val="98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2f4fab37197_0_0"/>
          <p:cNvSpPr txBox="1"/>
          <p:nvPr>
            <p:ph type="title"/>
          </p:nvPr>
        </p:nvSpPr>
        <p:spPr>
          <a:xfrm>
            <a:off x="311700" y="1540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Mandated Trainings </a:t>
            </a:r>
            <a:endParaRPr/>
          </a:p>
        </p:txBody>
      </p:sp>
      <p:sp>
        <p:nvSpPr>
          <p:cNvPr id="104" name="Google Shape;104;g2f4fab37197_0_0"/>
          <p:cNvSpPr txBox="1"/>
          <p:nvPr>
            <p:ph idx="1" type="body"/>
          </p:nvPr>
        </p:nvSpPr>
        <p:spPr>
          <a:xfrm>
            <a:off x="311700" y="726725"/>
            <a:ext cx="3999900" cy="426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300">
                <a:extLst>
                  <a:ext uri="http://customooxmlschemas.google.com/">
                    <go:slidesCustomData xmlns:go="http://customooxmlschemas.google.com/" textRoundtripDataId="2"/>
                  </a:ext>
                </a:extLst>
              </a:rPr>
              <a:t>Goal for FY 24-25 was to have all mandated trainings completed by August 14, 2024.</a:t>
            </a:r>
            <a:r>
              <a:rPr lang="en">
                <a:extLst>
                  <a:ext uri="http://customooxmlschemas.google.com/">
                    <go:slidesCustomData xmlns:go="http://customooxmlschemas.google.com/" textRoundtripDataId="3"/>
                  </a:ext>
                </a:extLst>
              </a:rPr>
              <a:t> Below is a snapshot of what was completed. In comparison to FY23-24 we have completed about 20% more trainings then last year by deadline. </a:t>
            </a:r>
            <a:endParaRPr>
              <a:extLst>
                <a:ext uri="http://customooxmlschemas.google.com/">
                  <go:slidesCustomData xmlns:go="http://customooxmlschemas.google.com/" textRoundtripDataId="4"/>
                </a:ext>
              </a:extLst>
            </a:endParaRPr>
          </a:p>
          <a:p>
            <a:pPr indent="0" lvl="0" marL="0" rtl="0" algn="l">
              <a:spcBef>
                <a:spcPts val="0"/>
              </a:spcBef>
              <a:spcAft>
                <a:spcPts val="0"/>
              </a:spcAft>
              <a:buNone/>
            </a:pPr>
            <a:r>
              <a:t/>
            </a:r>
            <a:endParaRPr>
              <a:extLst>
                <a:ext uri="http://customooxmlschemas.google.com/">
                  <go:slidesCustomData xmlns:go="http://customooxmlschemas.google.com/" textRoundtripDataId="5"/>
                </a:ext>
              </a:extLst>
            </a:endParaRPr>
          </a:p>
          <a:p>
            <a:pPr indent="0" lvl="0" marL="0" rtl="0" algn="l">
              <a:spcBef>
                <a:spcPts val="0"/>
              </a:spcBef>
              <a:spcAft>
                <a:spcPts val="0"/>
              </a:spcAft>
              <a:buNone/>
            </a:pPr>
            <a:r>
              <a:rPr lang="en">
                <a:extLst>
                  <a:ext uri="http://customooxmlschemas.google.com/">
                    <go:slidesCustomData xmlns:go="http://customooxmlschemas.google.com/" textRoundtripDataId="6"/>
                  </a:ext>
                </a:extLst>
              </a:rPr>
              <a:t>SB553 Workplace Violence</a:t>
            </a:r>
            <a:endParaRPr>
              <a:extLst>
                <a:ext uri="http://customooxmlschemas.google.com/">
                  <go:slidesCustomData xmlns:go="http://customooxmlschemas.google.com/" textRoundtripDataId="7"/>
                </a:ext>
              </a:extLst>
            </a:endParaRPr>
          </a:p>
          <a:p>
            <a:pPr indent="0" lvl="0" marL="0" rtl="0" algn="l">
              <a:spcBef>
                <a:spcPts val="0"/>
              </a:spcBef>
              <a:spcAft>
                <a:spcPts val="0"/>
              </a:spcAft>
              <a:buNone/>
            </a:pPr>
            <a:r>
              <a:t/>
            </a:r>
            <a:endParaRPr>
              <a:extLst>
                <a:ext uri="http://customooxmlschemas.google.com/">
                  <go:slidesCustomData xmlns:go="http://customooxmlschemas.google.com/" textRoundtripDataId="8"/>
                </a:ext>
              </a:extLst>
            </a:endParaRPr>
          </a:p>
          <a:p>
            <a:pPr indent="0" lvl="0" marL="0" rtl="0" algn="l">
              <a:spcBef>
                <a:spcPts val="0"/>
              </a:spcBef>
              <a:spcAft>
                <a:spcPts val="0"/>
              </a:spcAft>
              <a:buNone/>
            </a:pPr>
            <a:r>
              <a:rPr lang="en">
                <a:extLst>
                  <a:ext uri="http://customooxmlschemas.google.com/">
                    <go:slidesCustomData xmlns:go="http://customooxmlschemas.google.com/" textRoundtripDataId="9"/>
                  </a:ext>
                </a:extLst>
              </a:rPr>
              <a:t>Sexual </a:t>
            </a:r>
            <a:r>
              <a:rPr lang="en">
                <a:extLst>
                  <a:ext uri="http://customooxmlschemas.google.com/">
                    <go:slidesCustomData xmlns:go="http://customooxmlschemas.google.com/" textRoundtripDataId="10"/>
                  </a:ext>
                </a:extLst>
              </a:rPr>
              <a:t>Harassment</a:t>
            </a:r>
            <a:endParaRPr>
              <a:extLst>
                <a:ext uri="http://customooxmlschemas.google.com/">
                  <go:slidesCustomData xmlns:go="http://customooxmlschemas.google.com/" textRoundtripDataId="11"/>
                </a:ext>
              </a:extLst>
            </a:endParaRPr>
          </a:p>
          <a:p>
            <a:pPr indent="0" lvl="0" marL="0" rtl="0" algn="l">
              <a:spcBef>
                <a:spcPts val="0"/>
              </a:spcBef>
              <a:spcAft>
                <a:spcPts val="0"/>
              </a:spcAft>
              <a:buNone/>
            </a:pPr>
            <a:r>
              <a:t/>
            </a:r>
            <a:endParaRPr>
              <a:extLst>
                <a:ext uri="http://customooxmlschemas.google.com/">
                  <go:slidesCustomData xmlns:go="http://customooxmlschemas.google.com/" textRoundtripDataId="12"/>
                </a:ext>
              </a:extLst>
            </a:endParaRPr>
          </a:p>
          <a:p>
            <a:pPr indent="0" lvl="0" marL="0" rtl="0" algn="l">
              <a:spcBef>
                <a:spcPts val="0"/>
              </a:spcBef>
              <a:spcAft>
                <a:spcPts val="0"/>
              </a:spcAft>
              <a:buNone/>
            </a:pPr>
            <a:r>
              <a:rPr lang="en">
                <a:extLst>
                  <a:ext uri="http://customooxmlschemas.google.com/">
                    <go:slidesCustomData xmlns:go="http://customooxmlschemas.google.com/" textRoundtripDataId="13"/>
                  </a:ext>
                </a:extLst>
              </a:rPr>
              <a:t>Mandated Reporter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Title IX</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5" name="Google Shape;105;g2f4fab37197_0_0"/>
          <p:cNvSpPr txBox="1"/>
          <p:nvPr>
            <p:ph idx="2" type="body"/>
          </p:nvPr>
        </p:nvSpPr>
        <p:spPr>
          <a:xfrm>
            <a:off x="4832400" y="726725"/>
            <a:ext cx="3999900" cy="426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p:txBody>
      </p:sp>
      <p:pic>
        <p:nvPicPr>
          <p:cNvPr id="106" name="Google Shape;106;g2f4fab37197_0_0"/>
          <p:cNvPicPr preferRelativeResize="0"/>
          <p:nvPr/>
        </p:nvPicPr>
        <p:blipFill>
          <a:blip r:embed="rId3">
            <a:alphaModFix/>
          </a:blip>
          <a:stretch>
            <a:fillRect/>
          </a:stretch>
        </p:blipFill>
        <p:spPr>
          <a:xfrm>
            <a:off x="4311600" y="726725"/>
            <a:ext cx="4558699" cy="4186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