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12192000" cy="6858000"/>
  <p:embeddedFontLst>
    <p:embeddedFont>
      <p:font typeface="Roboto"/>
      <p:regular r:id="rId29"/>
      <p:bold r:id="rId30"/>
      <p:italic r:id="rId31"/>
      <p:boldItalic r:id="rId32"/>
    </p:embeddedFont>
    <p:embeddedFont>
      <p:font typeface="PT Sans Narrow"/>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5" roundtripDataSignature="AMtx7mgoLLsmQfZc/VjAtvlc5JxOcnf4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PTSansNarrow-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PTSansNarrow-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3d582b0a5b_1_21: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23d582b0a5b_1_2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3d582b0a5b_1_26: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23d582b0a5b_1_2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3d582b0a5b_1_31: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23d582b0a5b_1_3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3d582b0a5b_1_36: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3d582b0a5b_1_3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2ce5fc3e5a_1_33: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2ce5fc3e5a_1_3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3d582b0a5b_1_41: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3d582b0a5b_1_4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3d582b0a5b_1_46: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3d582b0a5b_1_4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3d582b0a5b_1_56: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3d582b0a5b_1_5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3d582b0a5b_1_61: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3d582b0a5b_1_6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3d582b0a5b_0_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57" name="Google Shape;57;g23d582b0a5b_0_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3d582b0a5b_1_68: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3d582b0a5b_1_6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ce5fc3e5a_1_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2ce5fc3e5a_1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acf24106b_0_24: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2acf24106b_0_2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3d582b0a5b_0_6: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63" name="Google Shape;63;g23d582b0a5b_0_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3d582b0a5b_0_12: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69" name="Google Shape;69;g23d582b0a5b_0_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3d582b0a5b_1_7: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75" name="Google Shape;75;g23d582b0a5b_1_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3d582b0a5b_0_18: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81" name="Google Shape;81;g23d582b0a5b_0_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3d582b0a5b_0_27: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89" name="Google Shape;89;g23d582b0a5b_0_2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d582b0a5b_1_2: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97" name="Google Shape;97;g23d582b0a5b_1_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3d582b0a5b_1_15: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3d582b0a5b_1_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3" name="Shape 13"/>
        <p:cNvGrpSpPr/>
        <p:nvPr/>
      </p:nvGrpSpPr>
      <p:grpSpPr>
        <a:xfrm>
          <a:off x="0" y="0"/>
          <a:ext cx="0" cy="0"/>
          <a:chOff x="0" y="0"/>
          <a:chExt cx="0" cy="0"/>
        </a:xfrm>
      </p:grpSpPr>
      <p:sp>
        <p:nvSpPr>
          <p:cNvPr id="14" name="Google Shape;14;p13"/>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13"/>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13"/>
          <p:cNvSpPr/>
          <p:nvPr/>
        </p:nvSpPr>
        <p:spPr>
          <a:xfrm>
            <a:off x="9343646" y="3275950"/>
            <a:ext cx="749935" cy="0"/>
          </a:xfrm>
          <a:custGeom>
            <a:rect b="b" l="l" r="r" t="t"/>
            <a:pathLst>
              <a:path extrusionOk="0" h="120000" w="749934">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13"/>
          <p:cNvSpPr/>
          <p:nvPr/>
        </p:nvSpPr>
        <p:spPr>
          <a:xfrm>
            <a:off x="2100047" y="3251101"/>
            <a:ext cx="749935" cy="0"/>
          </a:xfrm>
          <a:custGeom>
            <a:rect b="b" l="l" r="r" t="t"/>
            <a:pathLst>
              <a:path extrusionOk="0" h="120000" w="749935">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13"/>
          <p:cNvSpPr/>
          <p:nvPr/>
        </p:nvSpPr>
        <p:spPr>
          <a:xfrm>
            <a:off x="1338867" y="4535295"/>
            <a:ext cx="9516110" cy="0"/>
          </a:xfrm>
          <a:custGeom>
            <a:rect b="b" l="l" r="r" t="t"/>
            <a:pathLst>
              <a:path extrusionOk="0" h="120000" w="9516110">
                <a:moveTo>
                  <a:pt x="0" y="0"/>
                </a:moveTo>
                <a:lnTo>
                  <a:pt x="9515556" y="0"/>
                </a:lnTo>
              </a:path>
            </a:pathLst>
          </a:custGeom>
          <a:noFill/>
          <a:ln cap="flat" cmpd="sng" w="7617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13"/>
          <p:cNvSpPr/>
          <p:nvPr/>
        </p:nvSpPr>
        <p:spPr>
          <a:xfrm>
            <a:off x="1338867" y="4332100"/>
            <a:ext cx="9516110" cy="0"/>
          </a:xfrm>
          <a:custGeom>
            <a:rect b="b" l="l" r="r" t="t"/>
            <a:pathLst>
              <a:path extrusionOk="0" h="120000" w="9516110">
                <a:moveTo>
                  <a:pt x="0" y="0"/>
                </a:moveTo>
                <a:lnTo>
                  <a:pt x="9515556" y="0"/>
                </a:lnTo>
              </a:path>
            </a:pathLst>
          </a:custGeom>
          <a:noFill/>
          <a:ln cap="flat" cmpd="sng" w="952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13"/>
          <p:cNvSpPr txBox="1"/>
          <p:nvPr>
            <p:ph type="ctrTitle"/>
          </p:nvPr>
        </p:nvSpPr>
        <p:spPr>
          <a:xfrm>
            <a:off x="3441435" y="1930375"/>
            <a:ext cx="5309128" cy="7569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4800">
                <a:solidFill>
                  <a:srgbClr val="98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3"/>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4"/>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14"/>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5"/>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 type="body"/>
          </p:nvPr>
        </p:nvSpPr>
        <p:spPr>
          <a:xfrm>
            <a:off x="60960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5"/>
          <p:cNvSpPr txBox="1"/>
          <p:nvPr>
            <p:ph idx="2" type="body"/>
          </p:nvPr>
        </p:nvSpPr>
        <p:spPr>
          <a:xfrm>
            <a:off x="627888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5"/>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6"/>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6"/>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6"/>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p17"/>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7"/>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7"/>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12"/>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12"/>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6000" u="none" cap="none" strike="noStrike">
                <a:solidFill>
                  <a:srgbClr val="980000"/>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2"/>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2"/>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2"/>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2"/>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ctrTitle"/>
          </p:nvPr>
        </p:nvSpPr>
        <p:spPr>
          <a:xfrm>
            <a:off x="954850" y="711625"/>
            <a:ext cx="10282200" cy="1920900"/>
          </a:xfrm>
          <a:prstGeom prst="rect">
            <a:avLst/>
          </a:prstGeom>
          <a:noFill/>
          <a:ln>
            <a:noFill/>
          </a:ln>
        </p:spPr>
        <p:txBody>
          <a:bodyPr anchorCtr="0" anchor="t" bIns="0" lIns="0" spcFirstLastPara="1" rIns="0" wrap="square" tIns="12700">
            <a:noAutofit/>
          </a:bodyPr>
          <a:lstStyle/>
          <a:p>
            <a:pPr indent="0" lvl="0" marL="13970" rtl="0" algn="ctr">
              <a:lnSpc>
                <a:spcPct val="100000"/>
              </a:lnSpc>
              <a:spcBef>
                <a:spcPts val="0"/>
              </a:spcBef>
              <a:spcAft>
                <a:spcPts val="0"/>
              </a:spcAft>
              <a:buSzPts val="1400"/>
              <a:buNone/>
            </a:pPr>
            <a:r>
              <a:rPr b="1" lang="en-US"/>
              <a:t> Data and Academic Performance Board Report</a:t>
            </a:r>
            <a:br>
              <a:rPr b="1" lang="en-US"/>
            </a:br>
            <a:r>
              <a:rPr b="1" lang="en-US" sz="2800"/>
              <a:t>August</a:t>
            </a:r>
            <a:r>
              <a:rPr b="1" lang="en-US" sz="2800"/>
              <a:t> 2023</a:t>
            </a:r>
            <a:endParaRPr b="1" sz="2800"/>
          </a:p>
        </p:txBody>
      </p:sp>
      <p:sp>
        <p:nvSpPr>
          <p:cNvPr id="52" name="Google Shape;52;p1"/>
          <p:cNvSpPr txBox="1"/>
          <p:nvPr/>
        </p:nvSpPr>
        <p:spPr>
          <a:xfrm>
            <a:off x="1872838" y="3368250"/>
            <a:ext cx="7239000" cy="1064100"/>
          </a:xfrm>
          <a:prstGeom prst="rect">
            <a:avLst/>
          </a:prstGeom>
          <a:noFill/>
          <a:ln>
            <a:noFill/>
          </a:ln>
        </p:spPr>
        <p:txBody>
          <a:bodyPr anchorCtr="0" anchor="t" bIns="0" lIns="0" spcFirstLastPara="1" rIns="0" wrap="square" tIns="29825">
            <a:noAutofit/>
          </a:bodyPr>
          <a:lstStyle/>
          <a:p>
            <a:pPr indent="909319" lvl="0" marL="12700" marR="5080" rtl="0" algn="ctr">
              <a:lnSpc>
                <a:spcPct val="119656"/>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909319" lvl="0" marL="12700" marR="5080" rtl="0" algn="ctr">
              <a:lnSpc>
                <a:spcPct val="119656"/>
              </a:lnSpc>
              <a:spcBef>
                <a:spcPts val="0"/>
              </a:spcBef>
              <a:spcAft>
                <a:spcPts val="0"/>
              </a:spcAft>
              <a:buClr>
                <a:srgbClr val="000000"/>
              </a:buClr>
              <a:buSzPts val="1400"/>
              <a:buFont typeface="Arial"/>
              <a:buNone/>
            </a:pPr>
            <a:r>
              <a:rPr b="0" i="0" lang="en-US" sz="1400" u="none" cap="none" strike="noStrike">
                <a:solidFill>
                  <a:srgbClr val="685D46"/>
                </a:solidFill>
                <a:latin typeface="Arial"/>
                <a:ea typeface="Arial"/>
                <a:cs typeface="Arial"/>
                <a:sym typeface="Arial"/>
              </a:rPr>
              <a:t>(Christopher Ahmad,</a:t>
            </a:r>
            <a:r>
              <a:rPr lang="en-US">
                <a:solidFill>
                  <a:srgbClr val="685D46"/>
                </a:solidFill>
              </a:rPr>
              <a:t> Adria Bani, Jose Kabeer, and Maryetta Golden</a:t>
            </a:r>
            <a:r>
              <a:rPr b="0" i="0" lang="en-US" sz="1400" u="none" cap="none" strike="noStrike">
                <a:solidFill>
                  <a:srgbClr val="685D46"/>
                </a:solidFill>
                <a:latin typeface="Arial"/>
                <a:ea typeface="Arial"/>
                <a:cs typeface="Arial"/>
                <a:sym typeface="Arial"/>
              </a:rPr>
              <a:t>)</a:t>
            </a:r>
            <a:endParaRPr b="0" i="0" sz="1400" u="none" cap="none" strike="noStrike">
              <a:solidFill>
                <a:srgbClr val="685D46"/>
              </a:solidFill>
              <a:latin typeface="Arial"/>
              <a:ea typeface="Arial"/>
              <a:cs typeface="Arial"/>
              <a:sym typeface="Arial"/>
            </a:endParaRPr>
          </a:p>
          <a:p>
            <a:pPr indent="909319" lvl="0" marL="12700" marR="5080" rtl="0" algn="ctr">
              <a:lnSpc>
                <a:spcPct val="119656"/>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3" name="Google Shape;53;p1"/>
          <p:cNvSpPr/>
          <p:nvPr/>
        </p:nvSpPr>
        <p:spPr>
          <a:xfrm>
            <a:off x="5406033" y="4927435"/>
            <a:ext cx="704548" cy="663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1"/>
          <p:cNvSpPr/>
          <p:nvPr/>
        </p:nvSpPr>
        <p:spPr>
          <a:xfrm>
            <a:off x="4756298" y="4781623"/>
            <a:ext cx="2679304" cy="13143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type="title"/>
          </p:nvPr>
        </p:nvSpPr>
        <p:spPr>
          <a:xfrm>
            <a:off x="1337550" y="316375"/>
            <a:ext cx="9516900" cy="93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4900"/>
              <a:t>2019-2023 Results Comparison </a:t>
            </a:r>
            <a:r>
              <a:rPr lang="en-US" sz="4900"/>
              <a:t>- AIPCS II</a:t>
            </a:r>
            <a:endParaRPr sz="4900"/>
          </a:p>
          <a:p>
            <a:pPr indent="0" lvl="0" marL="0" rtl="0" algn="l">
              <a:lnSpc>
                <a:spcPct val="100000"/>
              </a:lnSpc>
              <a:spcBef>
                <a:spcPts val="0"/>
              </a:spcBef>
              <a:spcAft>
                <a:spcPts val="0"/>
              </a:spcAft>
              <a:buSzPts val="1400"/>
              <a:buNone/>
            </a:pPr>
            <a:r>
              <a:t/>
            </a:r>
            <a:endParaRPr/>
          </a:p>
        </p:txBody>
      </p:sp>
      <p:sp>
        <p:nvSpPr>
          <p:cNvPr id="115" name="Google Shape;115;p3"/>
          <p:cNvSpPr txBox="1"/>
          <p:nvPr>
            <p:ph idx="1" type="body"/>
          </p:nvPr>
        </p:nvSpPr>
        <p:spPr>
          <a:xfrm>
            <a:off x="312725" y="1494475"/>
            <a:ext cx="11566500" cy="4928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b="1" sz="2600"/>
          </a:p>
          <a:p>
            <a:pPr indent="0" lvl="0" marL="0" rtl="0" algn="l">
              <a:lnSpc>
                <a:spcPct val="100000"/>
              </a:lnSpc>
              <a:spcBef>
                <a:spcPts val="0"/>
              </a:spcBef>
              <a:spcAft>
                <a:spcPts val="0"/>
              </a:spcAft>
              <a:buClr>
                <a:schemeClr val="dk1"/>
              </a:buClr>
              <a:buSzPts val="1400"/>
              <a:buFont typeface="Arial"/>
              <a:buNone/>
            </a:pPr>
            <a:r>
              <a:t/>
            </a:r>
            <a:endParaRPr b="1" sz="2600"/>
          </a:p>
        </p:txBody>
      </p:sp>
      <p:pic>
        <p:nvPicPr>
          <p:cNvPr id="116" name="Google Shape;116;p3"/>
          <p:cNvPicPr preferRelativeResize="0"/>
          <p:nvPr/>
        </p:nvPicPr>
        <p:blipFill>
          <a:blip r:embed="rId3">
            <a:alphaModFix/>
          </a:blip>
          <a:stretch>
            <a:fillRect/>
          </a:stretch>
        </p:blipFill>
        <p:spPr>
          <a:xfrm>
            <a:off x="993975" y="1867750"/>
            <a:ext cx="5037975" cy="4275875"/>
          </a:xfrm>
          <a:prstGeom prst="rect">
            <a:avLst/>
          </a:prstGeom>
          <a:noFill/>
          <a:ln>
            <a:noFill/>
          </a:ln>
        </p:spPr>
      </p:pic>
      <p:pic>
        <p:nvPicPr>
          <p:cNvPr id="117" name="Google Shape;117;p3"/>
          <p:cNvPicPr preferRelativeResize="0"/>
          <p:nvPr/>
        </p:nvPicPr>
        <p:blipFill>
          <a:blip r:embed="rId4">
            <a:alphaModFix/>
          </a:blip>
          <a:stretch>
            <a:fillRect/>
          </a:stretch>
        </p:blipFill>
        <p:spPr>
          <a:xfrm>
            <a:off x="6325975" y="1867750"/>
            <a:ext cx="5250215" cy="4275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3d582b0a5b_1_21"/>
          <p:cNvSpPr txBox="1"/>
          <p:nvPr>
            <p:ph type="title"/>
          </p:nvPr>
        </p:nvSpPr>
        <p:spPr>
          <a:xfrm>
            <a:off x="265925" y="306850"/>
            <a:ext cx="11774400" cy="93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4900"/>
              <a:t>2019-2023 Results Comparison- AIMS Middle School</a:t>
            </a:r>
            <a:r>
              <a:rPr lang="en-US" sz="5800"/>
              <a:t> </a:t>
            </a:r>
            <a:endParaRPr sz="5800"/>
          </a:p>
        </p:txBody>
      </p:sp>
      <p:sp>
        <p:nvSpPr>
          <p:cNvPr id="123" name="Google Shape;123;g23d582b0a5b_1_21"/>
          <p:cNvSpPr txBox="1"/>
          <p:nvPr>
            <p:ph idx="1" type="body"/>
          </p:nvPr>
        </p:nvSpPr>
        <p:spPr>
          <a:xfrm>
            <a:off x="369875" y="1513525"/>
            <a:ext cx="11566500" cy="4928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b="1" sz="2600"/>
          </a:p>
          <a:p>
            <a:pPr indent="0" lvl="0" marL="0" rtl="0" algn="l">
              <a:lnSpc>
                <a:spcPct val="100000"/>
              </a:lnSpc>
              <a:spcBef>
                <a:spcPts val="0"/>
              </a:spcBef>
              <a:spcAft>
                <a:spcPts val="0"/>
              </a:spcAft>
              <a:buClr>
                <a:schemeClr val="dk1"/>
              </a:buClr>
              <a:buSzPts val="1400"/>
              <a:buFont typeface="Arial"/>
              <a:buNone/>
            </a:pPr>
            <a:r>
              <a:t/>
            </a:r>
            <a:endParaRPr b="1" sz="2600"/>
          </a:p>
        </p:txBody>
      </p:sp>
      <p:pic>
        <p:nvPicPr>
          <p:cNvPr id="124" name="Google Shape;124;g23d582b0a5b_1_21"/>
          <p:cNvPicPr preferRelativeResize="0"/>
          <p:nvPr/>
        </p:nvPicPr>
        <p:blipFill>
          <a:blip r:embed="rId3">
            <a:alphaModFix/>
          </a:blip>
          <a:stretch>
            <a:fillRect/>
          </a:stretch>
        </p:blipFill>
        <p:spPr>
          <a:xfrm>
            <a:off x="6151825" y="1796238"/>
            <a:ext cx="5000292" cy="4362975"/>
          </a:xfrm>
          <a:prstGeom prst="rect">
            <a:avLst/>
          </a:prstGeom>
          <a:noFill/>
          <a:ln>
            <a:noFill/>
          </a:ln>
        </p:spPr>
      </p:pic>
      <p:pic>
        <p:nvPicPr>
          <p:cNvPr id="125" name="Google Shape;125;g23d582b0a5b_1_21"/>
          <p:cNvPicPr preferRelativeResize="0"/>
          <p:nvPr/>
        </p:nvPicPr>
        <p:blipFill>
          <a:blip r:embed="rId4">
            <a:alphaModFix/>
          </a:blip>
          <a:stretch>
            <a:fillRect/>
          </a:stretch>
        </p:blipFill>
        <p:spPr>
          <a:xfrm>
            <a:off x="953700" y="1796238"/>
            <a:ext cx="5027250" cy="436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3d582b0a5b_1_26"/>
          <p:cNvSpPr txBox="1"/>
          <p:nvPr>
            <p:ph type="title"/>
          </p:nvPr>
        </p:nvSpPr>
        <p:spPr>
          <a:xfrm>
            <a:off x="312750" y="268750"/>
            <a:ext cx="11566500" cy="93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4900"/>
              <a:t>2019-2023 Results Comparison - AIMS High School</a:t>
            </a:r>
            <a:endParaRPr sz="4900"/>
          </a:p>
        </p:txBody>
      </p:sp>
      <p:sp>
        <p:nvSpPr>
          <p:cNvPr id="131" name="Google Shape;131;g23d582b0a5b_1_26"/>
          <p:cNvSpPr txBox="1"/>
          <p:nvPr>
            <p:ph idx="1" type="body"/>
          </p:nvPr>
        </p:nvSpPr>
        <p:spPr>
          <a:xfrm>
            <a:off x="312750" y="1532575"/>
            <a:ext cx="11566500" cy="4928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b="1" sz="2600"/>
          </a:p>
          <a:p>
            <a:pPr indent="0" lvl="0" marL="0" rtl="0" algn="l">
              <a:lnSpc>
                <a:spcPct val="100000"/>
              </a:lnSpc>
              <a:spcBef>
                <a:spcPts val="0"/>
              </a:spcBef>
              <a:spcAft>
                <a:spcPts val="0"/>
              </a:spcAft>
              <a:buClr>
                <a:schemeClr val="dk1"/>
              </a:buClr>
              <a:buSzPts val="1400"/>
              <a:buFont typeface="Arial"/>
              <a:buNone/>
            </a:pPr>
            <a:r>
              <a:t/>
            </a:r>
            <a:endParaRPr b="1" sz="2600"/>
          </a:p>
        </p:txBody>
      </p:sp>
      <p:pic>
        <p:nvPicPr>
          <p:cNvPr id="132" name="Google Shape;132;g23d582b0a5b_1_26"/>
          <p:cNvPicPr preferRelativeResize="0"/>
          <p:nvPr/>
        </p:nvPicPr>
        <p:blipFill>
          <a:blip r:embed="rId3">
            <a:alphaModFix/>
          </a:blip>
          <a:stretch>
            <a:fillRect/>
          </a:stretch>
        </p:blipFill>
        <p:spPr>
          <a:xfrm>
            <a:off x="938549" y="1798700"/>
            <a:ext cx="5137077" cy="4396150"/>
          </a:xfrm>
          <a:prstGeom prst="rect">
            <a:avLst/>
          </a:prstGeom>
          <a:noFill/>
          <a:ln>
            <a:noFill/>
          </a:ln>
        </p:spPr>
      </p:pic>
      <p:pic>
        <p:nvPicPr>
          <p:cNvPr id="133" name="Google Shape;133;g23d582b0a5b_1_26"/>
          <p:cNvPicPr preferRelativeResize="0"/>
          <p:nvPr/>
        </p:nvPicPr>
        <p:blipFill>
          <a:blip r:embed="rId4">
            <a:alphaModFix/>
          </a:blip>
          <a:stretch>
            <a:fillRect/>
          </a:stretch>
        </p:blipFill>
        <p:spPr>
          <a:xfrm>
            <a:off x="6381750" y="1767925"/>
            <a:ext cx="5208999" cy="4396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3d582b0a5b_1_31"/>
          <p:cNvSpPr txBox="1"/>
          <p:nvPr>
            <p:ph type="title"/>
          </p:nvPr>
        </p:nvSpPr>
        <p:spPr>
          <a:xfrm>
            <a:off x="1401100" y="468975"/>
            <a:ext cx="8697000" cy="93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2019-2023 Results Comparison</a:t>
            </a:r>
            <a:endParaRPr/>
          </a:p>
        </p:txBody>
      </p:sp>
      <p:sp>
        <p:nvSpPr>
          <p:cNvPr id="139" name="Google Shape;139;g23d582b0a5b_1_31"/>
          <p:cNvSpPr txBox="1"/>
          <p:nvPr>
            <p:ph idx="1" type="body"/>
          </p:nvPr>
        </p:nvSpPr>
        <p:spPr>
          <a:xfrm>
            <a:off x="312725" y="1494475"/>
            <a:ext cx="11566500" cy="4928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b="1" sz="2600"/>
          </a:p>
          <a:p>
            <a:pPr indent="0" lvl="0" marL="0" rtl="0" algn="l">
              <a:lnSpc>
                <a:spcPct val="100000"/>
              </a:lnSpc>
              <a:spcBef>
                <a:spcPts val="0"/>
              </a:spcBef>
              <a:spcAft>
                <a:spcPts val="0"/>
              </a:spcAft>
              <a:buClr>
                <a:schemeClr val="dk1"/>
              </a:buClr>
              <a:buSzPts val="1400"/>
              <a:buFont typeface="Arial"/>
              <a:buNone/>
            </a:pPr>
            <a:r>
              <a:t/>
            </a:r>
            <a:endParaRPr b="1" sz="2600"/>
          </a:p>
        </p:txBody>
      </p:sp>
      <p:pic>
        <p:nvPicPr>
          <p:cNvPr id="140" name="Google Shape;140;g23d582b0a5b_1_31"/>
          <p:cNvPicPr preferRelativeResize="0"/>
          <p:nvPr/>
        </p:nvPicPr>
        <p:blipFill>
          <a:blip r:embed="rId3">
            <a:alphaModFix/>
          </a:blip>
          <a:stretch>
            <a:fillRect/>
          </a:stretch>
        </p:blipFill>
        <p:spPr>
          <a:xfrm>
            <a:off x="1139825" y="1861675"/>
            <a:ext cx="9587800" cy="3952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3d582b0a5b_1_36"/>
          <p:cNvSpPr txBox="1"/>
          <p:nvPr>
            <p:ph type="title"/>
          </p:nvPr>
        </p:nvSpPr>
        <p:spPr>
          <a:xfrm>
            <a:off x="2032000" y="554600"/>
            <a:ext cx="8667000" cy="93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2019-2023 Results Comparison </a:t>
            </a:r>
            <a:endParaRPr/>
          </a:p>
        </p:txBody>
      </p:sp>
      <p:sp>
        <p:nvSpPr>
          <p:cNvPr id="146" name="Google Shape;146;g23d582b0a5b_1_36"/>
          <p:cNvSpPr txBox="1"/>
          <p:nvPr>
            <p:ph idx="1" type="body"/>
          </p:nvPr>
        </p:nvSpPr>
        <p:spPr>
          <a:xfrm>
            <a:off x="260025" y="1494488"/>
            <a:ext cx="11566500" cy="4928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b="1" sz="2600"/>
          </a:p>
          <a:p>
            <a:pPr indent="0" lvl="0" marL="0" rtl="0" algn="l">
              <a:lnSpc>
                <a:spcPct val="100000"/>
              </a:lnSpc>
              <a:spcBef>
                <a:spcPts val="0"/>
              </a:spcBef>
              <a:spcAft>
                <a:spcPts val="0"/>
              </a:spcAft>
              <a:buClr>
                <a:schemeClr val="dk1"/>
              </a:buClr>
              <a:buSzPts val="1400"/>
              <a:buFont typeface="Arial"/>
              <a:buNone/>
            </a:pPr>
            <a:r>
              <a:t/>
            </a:r>
            <a:endParaRPr b="1" sz="2600"/>
          </a:p>
        </p:txBody>
      </p:sp>
      <p:pic>
        <p:nvPicPr>
          <p:cNvPr id="147" name="Google Shape;147;g23d582b0a5b_1_36"/>
          <p:cNvPicPr preferRelativeResize="0"/>
          <p:nvPr/>
        </p:nvPicPr>
        <p:blipFill>
          <a:blip r:embed="rId3">
            <a:alphaModFix/>
          </a:blip>
          <a:stretch>
            <a:fillRect/>
          </a:stretch>
        </p:blipFill>
        <p:spPr>
          <a:xfrm>
            <a:off x="612250" y="1822700"/>
            <a:ext cx="5096375" cy="3984600"/>
          </a:xfrm>
          <a:prstGeom prst="rect">
            <a:avLst/>
          </a:prstGeom>
          <a:noFill/>
          <a:ln>
            <a:noFill/>
          </a:ln>
        </p:spPr>
      </p:pic>
      <p:pic>
        <p:nvPicPr>
          <p:cNvPr id="148" name="Google Shape;148;g23d582b0a5b_1_36"/>
          <p:cNvPicPr preferRelativeResize="0"/>
          <p:nvPr/>
        </p:nvPicPr>
        <p:blipFill>
          <a:blip r:embed="rId4">
            <a:alphaModFix/>
          </a:blip>
          <a:stretch>
            <a:fillRect/>
          </a:stretch>
        </p:blipFill>
        <p:spPr>
          <a:xfrm>
            <a:off x="6603250" y="1858213"/>
            <a:ext cx="5096376" cy="3913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2ce5fc3e5a_1_33"/>
          <p:cNvSpPr txBox="1"/>
          <p:nvPr>
            <p:ph type="title"/>
          </p:nvPr>
        </p:nvSpPr>
        <p:spPr>
          <a:xfrm>
            <a:off x="312725" y="0"/>
            <a:ext cx="11566500" cy="860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sz="5100"/>
              <a:t>         AIMS College/University Acceptances 2023</a:t>
            </a:r>
            <a:endParaRPr sz="5100"/>
          </a:p>
        </p:txBody>
      </p:sp>
      <p:sp>
        <p:nvSpPr>
          <p:cNvPr id="154" name="Google Shape;154;g22ce5fc3e5a_1_33"/>
          <p:cNvSpPr txBox="1"/>
          <p:nvPr>
            <p:ph idx="1" type="body"/>
          </p:nvPr>
        </p:nvSpPr>
        <p:spPr>
          <a:xfrm>
            <a:off x="312725" y="1701308"/>
            <a:ext cx="11566500" cy="415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pic>
        <p:nvPicPr>
          <p:cNvPr id="155" name="Google Shape;155;g22ce5fc3e5a_1_33"/>
          <p:cNvPicPr preferRelativeResize="0"/>
          <p:nvPr/>
        </p:nvPicPr>
        <p:blipFill>
          <a:blip r:embed="rId3">
            <a:alphaModFix/>
          </a:blip>
          <a:stretch>
            <a:fillRect/>
          </a:stretch>
        </p:blipFill>
        <p:spPr>
          <a:xfrm>
            <a:off x="-25" y="860703"/>
            <a:ext cx="12192000" cy="55994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3d582b0a5b_1_41"/>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College Planning (CBK)</a:t>
            </a:r>
            <a:endParaRPr/>
          </a:p>
        </p:txBody>
      </p:sp>
      <p:sp>
        <p:nvSpPr>
          <p:cNvPr id="161" name="Google Shape;161;g23d582b0a5b_1_41"/>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Goal: To have 100% of graduating seniors getting </a:t>
            </a:r>
            <a:r>
              <a:rPr lang="en-US"/>
              <a:t>accepted</a:t>
            </a:r>
            <a:r>
              <a:rPr lang="en-US"/>
              <a:t> into a 4 year university.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Actions:</a:t>
            </a:r>
            <a:endParaRPr/>
          </a:p>
          <a:p>
            <a:pPr indent="0" lvl="0" marL="0" rtl="0" algn="l">
              <a:spcBef>
                <a:spcPts val="0"/>
              </a:spcBef>
              <a:spcAft>
                <a:spcPts val="0"/>
              </a:spcAft>
              <a:buNone/>
            </a:pPr>
            <a:r>
              <a:rPr lang="en-US"/>
              <a:t>-Reviewing college essays</a:t>
            </a:r>
            <a:endParaRPr/>
          </a:p>
          <a:p>
            <a:pPr indent="0" lvl="0" marL="0" rtl="0" algn="l">
              <a:spcBef>
                <a:spcPts val="0"/>
              </a:spcBef>
              <a:spcAft>
                <a:spcPts val="0"/>
              </a:spcAft>
              <a:buNone/>
            </a:pPr>
            <a:r>
              <a:rPr lang="en-US"/>
              <a:t>-Finding scholarship opportunities</a:t>
            </a:r>
            <a:endParaRPr/>
          </a:p>
          <a:p>
            <a:pPr indent="0" lvl="0" marL="0" rtl="0" algn="l">
              <a:spcBef>
                <a:spcPts val="0"/>
              </a:spcBef>
              <a:spcAft>
                <a:spcPts val="0"/>
              </a:spcAft>
              <a:buNone/>
            </a:pPr>
            <a:r>
              <a:rPr lang="en-US"/>
              <a:t>-Providing campus tours</a:t>
            </a:r>
            <a:endParaRPr/>
          </a:p>
          <a:p>
            <a:pPr indent="0" lvl="0" marL="0" rtl="0" algn="l">
              <a:spcBef>
                <a:spcPts val="0"/>
              </a:spcBef>
              <a:spcAft>
                <a:spcPts val="0"/>
              </a:spcAft>
              <a:buNone/>
            </a:pPr>
            <a:r>
              <a:rPr lang="en-US"/>
              <a:t>-Helping with the college planning class</a:t>
            </a:r>
            <a:endParaRPr/>
          </a:p>
          <a:p>
            <a:pPr indent="0" lvl="0" marL="0" rtl="0" algn="l">
              <a:spcBef>
                <a:spcPts val="0"/>
              </a:spcBef>
              <a:spcAft>
                <a:spcPts val="0"/>
              </a:spcAft>
              <a:buNone/>
            </a:pPr>
            <a:r>
              <a:rPr lang="en-US"/>
              <a:t>-Introducing K-8 to the idea of college</a:t>
            </a:r>
            <a:endParaRPr/>
          </a:p>
          <a:p>
            <a:pPr indent="0" lvl="0" marL="0" rtl="0" algn="l">
              <a:spcBef>
                <a:spcPts val="0"/>
              </a:spcBef>
              <a:spcAft>
                <a:spcPts val="0"/>
              </a:spcAft>
              <a:buNone/>
            </a:pPr>
            <a:r>
              <a:rPr lang="en-US"/>
              <a:t>-Arranging speakers from various universities and colleges to come out and speak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UPCOMING:</a:t>
            </a:r>
            <a:endParaRPr/>
          </a:p>
          <a:p>
            <a:pPr indent="0" lvl="0" marL="0" rtl="0" algn="l">
              <a:spcBef>
                <a:spcPts val="0"/>
              </a:spcBef>
              <a:spcAft>
                <a:spcPts val="0"/>
              </a:spcAft>
              <a:buNone/>
            </a:pPr>
            <a:r>
              <a:rPr lang="en-US"/>
              <a:t>Brown and Duke will be coming to AIMS High in September to speak to the students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3d582b0a5b_1_46"/>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Technology</a:t>
            </a:r>
            <a:endParaRPr/>
          </a:p>
        </p:txBody>
      </p:sp>
      <p:sp>
        <p:nvSpPr>
          <p:cNvPr id="167" name="Google Shape;167;g23d582b0a5b_1_46"/>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-AIMS will be using Unified Insights to track data for students throughout their time here at AIMS. This data includes </a:t>
            </a:r>
            <a:r>
              <a:rPr lang="en-US"/>
              <a:t>performance</a:t>
            </a:r>
            <a:r>
              <a:rPr lang="en-US"/>
              <a:t> data, benchmark data, state test scores, </a:t>
            </a:r>
            <a:r>
              <a:rPr lang="en-US"/>
              <a:t>attendance</a:t>
            </a:r>
            <a:r>
              <a:rPr lang="en-US"/>
              <a:t>, and behavioral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-AIMS will be creating their own in-house benchmark tests based off of teacher’s pacing guides using a program called Illuminate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a:t>
            </a:r>
            <a:r>
              <a:rPr lang="en-US"/>
              <a:t>teachers</a:t>
            </a:r>
            <a:r>
              <a:rPr lang="en-US"/>
              <a:t> have access to Scholastic Inventory to track math quantile and reading Lexile levels throughout the year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3d582b0a5b_1_56"/>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Assessments</a:t>
            </a:r>
            <a:endParaRPr/>
          </a:p>
        </p:txBody>
      </p:sp>
      <p:sp>
        <p:nvSpPr>
          <p:cNvPr id="173" name="Google Shape;173;g23d582b0a5b_1_56"/>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74" name="Google Shape;174;g23d582b0a5b_1_56"/>
          <p:cNvPicPr preferRelativeResize="0"/>
          <p:nvPr/>
        </p:nvPicPr>
        <p:blipFill>
          <a:blip r:embed="rId3">
            <a:alphaModFix/>
          </a:blip>
          <a:stretch>
            <a:fillRect/>
          </a:stretch>
        </p:blipFill>
        <p:spPr>
          <a:xfrm>
            <a:off x="1284100" y="1497788"/>
            <a:ext cx="9420225" cy="5248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3d582b0a5b_1_61"/>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Pacing Guides</a:t>
            </a:r>
            <a:endParaRPr/>
          </a:p>
        </p:txBody>
      </p:sp>
      <p:sp>
        <p:nvSpPr>
          <p:cNvPr id="180" name="Google Shape;180;g23d582b0a5b_1_61"/>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81" name="Google Shape;181;g23d582b0a5b_1_61"/>
          <p:cNvPicPr preferRelativeResize="0"/>
          <p:nvPr/>
        </p:nvPicPr>
        <p:blipFill>
          <a:blip r:embed="rId3">
            <a:alphaModFix/>
          </a:blip>
          <a:stretch>
            <a:fillRect/>
          </a:stretch>
        </p:blipFill>
        <p:spPr>
          <a:xfrm>
            <a:off x="4671237" y="0"/>
            <a:ext cx="5552127"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23d582b0a5b_0_0"/>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Introduction</a:t>
            </a:r>
            <a:endParaRPr/>
          </a:p>
        </p:txBody>
      </p:sp>
      <p:sp>
        <p:nvSpPr>
          <p:cNvPr id="60" name="Google Shape;60;g23d582b0a5b_0_0"/>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457200" rtl="0" algn="l">
              <a:lnSpc>
                <a:spcPct val="115000"/>
              </a:lnSpc>
              <a:spcBef>
                <a:spcPts val="1500"/>
              </a:spcBef>
              <a:spcAft>
                <a:spcPts val="0"/>
              </a:spcAft>
              <a:buNone/>
            </a:pPr>
            <a:r>
              <a:t/>
            </a:r>
            <a:endParaRPr sz="2300">
              <a:solidFill>
                <a:srgbClr val="34354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None/>
            </a:pPr>
            <a:r>
              <a:rPr lang="en-US" sz="2300">
                <a:solidFill>
                  <a:srgbClr val="343541"/>
                </a:solidFill>
                <a:highlight>
                  <a:srgbClr val="F7F7F8"/>
                </a:highlight>
                <a:latin typeface="Roboto"/>
                <a:ea typeface="Roboto"/>
                <a:cs typeface="Roboto"/>
                <a:sym typeface="Roboto"/>
              </a:rPr>
              <a:t>The department of Data and Academic Performance helps the schools out by sharing student performance.  We help source new curriculum, gather student assessment metrics, and improve overall student performance.</a:t>
            </a:r>
            <a:endParaRPr sz="2300">
              <a:solidFill>
                <a:srgbClr val="34354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None/>
            </a:pPr>
            <a:r>
              <a:rPr lang="en-US" sz="2300">
                <a:solidFill>
                  <a:srgbClr val="343541"/>
                </a:solidFill>
                <a:highlight>
                  <a:srgbClr val="F7F7F8"/>
                </a:highlight>
                <a:latin typeface="Roboto"/>
                <a:ea typeface="Roboto"/>
                <a:cs typeface="Roboto"/>
                <a:sym typeface="Roboto"/>
              </a:rPr>
              <a:t>The purpose of this presentation is to inform the board and the public on how we do this.</a:t>
            </a:r>
            <a:endParaRPr sz="2300">
              <a:solidFill>
                <a:srgbClr val="34354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3d582b0a5b_1_68"/>
          <p:cNvSpPr txBox="1"/>
          <p:nvPr>
            <p:ph type="title"/>
          </p:nvPr>
        </p:nvSpPr>
        <p:spPr>
          <a:xfrm>
            <a:off x="543825" y="0"/>
            <a:ext cx="10613700" cy="94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Professional Development Plan</a:t>
            </a:r>
            <a:endParaRPr/>
          </a:p>
        </p:txBody>
      </p:sp>
      <p:sp>
        <p:nvSpPr>
          <p:cNvPr id="187" name="Google Shape;187;g23d582b0a5b_1_68"/>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88" name="Google Shape;188;g23d582b0a5b_1_68"/>
          <p:cNvPicPr preferRelativeResize="0"/>
          <p:nvPr/>
        </p:nvPicPr>
        <p:blipFill>
          <a:blip r:embed="rId3">
            <a:alphaModFix/>
          </a:blip>
          <a:stretch>
            <a:fillRect/>
          </a:stretch>
        </p:blipFill>
        <p:spPr>
          <a:xfrm>
            <a:off x="37900" y="796850"/>
            <a:ext cx="5503350" cy="5960000"/>
          </a:xfrm>
          <a:prstGeom prst="rect">
            <a:avLst/>
          </a:prstGeom>
          <a:noFill/>
          <a:ln>
            <a:noFill/>
          </a:ln>
        </p:spPr>
      </p:pic>
      <p:pic>
        <p:nvPicPr>
          <p:cNvPr id="189" name="Google Shape;189;g23d582b0a5b_1_68"/>
          <p:cNvPicPr preferRelativeResize="0"/>
          <p:nvPr/>
        </p:nvPicPr>
        <p:blipFill>
          <a:blip r:embed="rId4">
            <a:alphaModFix/>
          </a:blip>
          <a:stretch>
            <a:fillRect/>
          </a:stretch>
        </p:blipFill>
        <p:spPr>
          <a:xfrm>
            <a:off x="5878925" y="796850"/>
            <a:ext cx="6076950" cy="596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2ce5fc3e5a_1_0"/>
          <p:cNvSpPr txBox="1"/>
          <p:nvPr>
            <p:ph type="title"/>
          </p:nvPr>
        </p:nvSpPr>
        <p:spPr>
          <a:xfrm>
            <a:off x="466750" y="129300"/>
            <a:ext cx="11157600" cy="810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                     CBK UPDATES</a:t>
            </a:r>
            <a:endParaRPr/>
          </a:p>
        </p:txBody>
      </p:sp>
      <p:sp>
        <p:nvSpPr>
          <p:cNvPr id="195" name="Google Shape;195;g22ce5fc3e5a_1_0"/>
          <p:cNvSpPr txBox="1"/>
          <p:nvPr>
            <p:ph idx="1" type="body"/>
          </p:nvPr>
        </p:nvSpPr>
        <p:spPr>
          <a:xfrm>
            <a:off x="0" y="986225"/>
            <a:ext cx="12192000" cy="4324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b="1" lang="en-US" sz="1500">
                <a:solidFill>
                  <a:srgbClr val="222222"/>
                </a:solidFill>
                <a:highlight>
                  <a:srgbClr val="FFFFFF"/>
                </a:highlight>
                <a:latin typeface="Arial"/>
                <a:ea typeface="Arial"/>
                <a:cs typeface="Arial"/>
                <a:sym typeface="Arial"/>
              </a:rPr>
              <a:t>Brown and Duke will be visiting in September</a:t>
            </a:r>
            <a:endParaRPr b="1" sz="1500">
              <a:solidFill>
                <a:srgbClr val="222222"/>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1500">
              <a:solidFill>
                <a:srgbClr val="222222"/>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500">
                <a:solidFill>
                  <a:srgbClr val="222222"/>
                </a:solidFill>
                <a:highlight>
                  <a:srgbClr val="FFFFFF"/>
                </a:highlight>
                <a:latin typeface="Arial"/>
                <a:ea typeface="Arial"/>
                <a:cs typeface="Arial"/>
                <a:sym typeface="Arial"/>
              </a:rPr>
              <a:t>There will be one full college campus tour in September </a:t>
            </a:r>
            <a:endParaRPr b="1" sz="1500">
              <a:solidFill>
                <a:srgbClr val="222222"/>
              </a:solidFill>
              <a:highlight>
                <a:srgbClr val="FFFFFF"/>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8"/>
          <p:cNvSpPr txBox="1"/>
          <p:nvPr>
            <p:ph type="title"/>
          </p:nvPr>
        </p:nvSpPr>
        <p:spPr>
          <a:xfrm>
            <a:off x="517200" y="430675"/>
            <a:ext cx="11157600" cy="93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ELD UPDATES </a:t>
            </a:r>
            <a:endParaRPr/>
          </a:p>
        </p:txBody>
      </p:sp>
      <p:sp>
        <p:nvSpPr>
          <p:cNvPr id="201" name="Google Shape;201;p8"/>
          <p:cNvSpPr txBox="1"/>
          <p:nvPr>
            <p:ph idx="1" type="body"/>
          </p:nvPr>
        </p:nvSpPr>
        <p:spPr>
          <a:xfrm>
            <a:off x="312725" y="1370575"/>
            <a:ext cx="11566500" cy="5191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a:solidFill>
                  <a:srgbClr val="222222"/>
                </a:solidFill>
                <a:highlight>
                  <a:srgbClr val="FFFFFF"/>
                </a:highlight>
                <a:latin typeface="Arial"/>
                <a:ea typeface="Arial"/>
                <a:cs typeface="Arial"/>
                <a:sym typeface="Arial"/>
              </a:rPr>
              <a:t>During the month of August, I have been working with Enrollment to get completed home language surveys for all new enrollees. We are currently in the data entry process of updating ELAS information for new enrollees from CALPADS, as well as generating SSIDs for students new to the US and updating their test eligibility in the test operations system that we use for ELPAC, with the help of our data vendor. The K-8 ELD teacher and I have received the new ELD curriculum from Center for the Collaborative Classroom and have begun assessments to place level 1 and 2 EL students into intervention groups, which should begin next week. I have also been setting up the ELD materials at the high school and working to recruit a high school ELD teacher to fill the vacancy there. My current first choice for an after school ESL instructor is also interested in the HS ELD teacher position, so a meeting with recruitment about that is forthcoming. The ELD informational bulletin board outlining resources for teachers, guest teachers and students that I worked on during the summer is now mounted on the wall in the teacher lounge at 12th street. All teachers who were on-boarded by early August completed the BeGLAD ELD training and I have been reinforcing the training with posters and check-ins during the first week. Next month I will be trying to schedule a make-up BeGLAD training for teachers who are on-boarded at that time. I am also working on a general ELD informational newsletter and survey about ESL classes which I plan to send out to families late this month or very early next month. The completed MOU for Title III 23-24 spending is pending board approval and must be submitted to that subgrant program by late September once approved.</a:t>
            </a:r>
            <a:r>
              <a:rPr lang="en-US" sz="1100">
                <a:solidFill>
                  <a:srgbClr val="222222"/>
                </a:solidFill>
                <a:highlight>
                  <a:srgbClr val="FFFFFF"/>
                </a:highlight>
                <a:latin typeface="Arial"/>
                <a:ea typeface="Arial"/>
                <a:cs typeface="Arial"/>
                <a:sym typeface="Arial"/>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2acf24106b_0_24"/>
          <p:cNvSpPr txBox="1"/>
          <p:nvPr>
            <p:ph type="title"/>
          </p:nvPr>
        </p:nvSpPr>
        <p:spPr>
          <a:xfrm>
            <a:off x="517200" y="430675"/>
            <a:ext cx="11157600" cy="93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Community LIAISON UPDATES</a:t>
            </a:r>
            <a:endParaRPr/>
          </a:p>
        </p:txBody>
      </p:sp>
      <p:sp>
        <p:nvSpPr>
          <p:cNvPr id="207" name="Google Shape;207;g22acf24106b_0_24"/>
          <p:cNvSpPr txBox="1"/>
          <p:nvPr>
            <p:ph idx="1" type="body"/>
          </p:nvPr>
        </p:nvSpPr>
        <p:spPr>
          <a:xfrm>
            <a:off x="272400" y="1711383"/>
            <a:ext cx="11566500" cy="415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100"/>
              <a:buNone/>
            </a:pPr>
            <a:r>
              <a:t/>
            </a:r>
            <a:endParaRPr b="1" sz="1500">
              <a:latin typeface="Arial"/>
              <a:ea typeface="Arial"/>
              <a:cs typeface="Arial"/>
              <a:sym typeface="Arial"/>
            </a:endParaRPr>
          </a:p>
          <a:p>
            <a:pPr indent="0" lvl="0" marL="0" rtl="0" algn="l">
              <a:lnSpc>
                <a:spcPct val="100000"/>
              </a:lnSpc>
              <a:spcBef>
                <a:spcPts val="0"/>
              </a:spcBef>
              <a:spcAft>
                <a:spcPts val="0"/>
              </a:spcAft>
              <a:buSzPts val="1100"/>
              <a:buNone/>
            </a:pPr>
            <a:r>
              <a:t/>
            </a:r>
            <a:endParaRPr b="1" sz="1500">
              <a:latin typeface="Arial"/>
              <a:ea typeface="Arial"/>
              <a:cs typeface="Arial"/>
              <a:sym typeface="Arial"/>
            </a:endParaRPr>
          </a:p>
          <a:p>
            <a:pPr indent="0" lvl="0" marL="0" rtl="0" algn="l">
              <a:lnSpc>
                <a:spcPct val="100000"/>
              </a:lnSpc>
              <a:spcBef>
                <a:spcPts val="0"/>
              </a:spcBef>
              <a:spcAft>
                <a:spcPts val="0"/>
              </a:spcAft>
              <a:buSzPts val="1100"/>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400">
                <a:solidFill>
                  <a:srgbClr val="222222"/>
                </a:solidFill>
                <a:highlight>
                  <a:srgbClr val="FFFFFF"/>
                </a:highlight>
                <a:latin typeface="Arial"/>
                <a:ea typeface="Arial"/>
                <a:cs typeface="Arial"/>
                <a:sym typeface="Arial"/>
              </a:rPr>
              <a:t>I have had several meetings and communications with parents explaining and processing their Volunteer applications. The Volunteer Guidance Document and Application have been posted on Parents Square, Facebook, Instagram, and AIMS website. The steps for them to complete the process have been provided.</a:t>
            </a:r>
            <a:endParaRPr sz="1400">
              <a:solidFill>
                <a:srgbClr val="222222"/>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400">
                <a:solidFill>
                  <a:srgbClr val="222222"/>
                </a:solidFill>
                <a:highlight>
                  <a:srgbClr val="FFFFFF"/>
                </a:highlight>
                <a:latin typeface="Arial"/>
                <a:ea typeface="Arial"/>
                <a:cs typeface="Arial"/>
                <a:sym typeface="Arial"/>
              </a:rPr>
              <a:t>Also working with All Tied Up on an upcoming project with CISCI Systems that will provide computer training for our parents. All Tied Up will present a Zoom Meeting for parents with the details shortly.</a:t>
            </a:r>
            <a:endParaRPr sz="1400">
              <a:solidFill>
                <a:srgbClr val="222222"/>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222222"/>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400">
                <a:solidFill>
                  <a:srgbClr val="222222"/>
                </a:solidFill>
                <a:highlight>
                  <a:srgbClr val="FFFFFF"/>
                </a:highlight>
                <a:latin typeface="Arial"/>
                <a:ea typeface="Arial"/>
                <a:cs typeface="Arial"/>
                <a:sym typeface="Arial"/>
              </a:rPr>
              <a:t>Ms. Golden</a:t>
            </a:r>
            <a:endParaRPr sz="1400">
              <a:solidFill>
                <a:srgbClr val="222222"/>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23d582b0a5b_0_6"/>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Key Functions and Responsibilities</a:t>
            </a:r>
            <a:endParaRPr/>
          </a:p>
        </p:txBody>
      </p:sp>
      <p:sp>
        <p:nvSpPr>
          <p:cNvPr id="66" name="Google Shape;66;g23d582b0a5b_0_6"/>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457200" rtl="0" algn="l">
              <a:lnSpc>
                <a:spcPct val="115000"/>
              </a:lnSpc>
              <a:spcBef>
                <a:spcPts val="1500"/>
              </a:spcBef>
              <a:spcAft>
                <a:spcPts val="0"/>
              </a:spcAft>
              <a:buNone/>
            </a:pPr>
            <a:r>
              <a:t/>
            </a:r>
            <a:endParaRPr sz="1200">
              <a:solidFill>
                <a:srgbClr val="343541"/>
              </a:solidFill>
              <a:highlight>
                <a:srgbClr val="F7F7F8"/>
              </a:highlight>
              <a:latin typeface="Roboto"/>
              <a:ea typeface="Roboto"/>
              <a:cs typeface="Roboto"/>
              <a:sym typeface="Roboto"/>
            </a:endParaRPr>
          </a:p>
          <a:p>
            <a:pPr indent="-330200" lvl="0" marL="457200" rtl="0" algn="l">
              <a:lnSpc>
                <a:spcPct val="115000"/>
              </a:lnSpc>
              <a:spcBef>
                <a:spcPts val="150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Select appropriate and well-researched curriculum options for K-12</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Create district-wide benchmarks</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Create </a:t>
            </a:r>
            <a:r>
              <a:rPr lang="en-US" sz="1600">
                <a:solidFill>
                  <a:srgbClr val="343541"/>
                </a:solidFill>
                <a:highlight>
                  <a:srgbClr val="F7F7F8"/>
                </a:highlight>
                <a:latin typeface="Roboto"/>
                <a:ea typeface="Roboto"/>
                <a:cs typeface="Roboto"/>
                <a:sym typeface="Roboto"/>
              </a:rPr>
              <a:t>district</a:t>
            </a:r>
            <a:r>
              <a:rPr lang="en-US" sz="1600">
                <a:solidFill>
                  <a:srgbClr val="343541"/>
                </a:solidFill>
                <a:highlight>
                  <a:srgbClr val="F7F7F8"/>
                </a:highlight>
                <a:latin typeface="Roboto"/>
                <a:ea typeface="Roboto"/>
                <a:cs typeface="Roboto"/>
                <a:sym typeface="Roboto"/>
              </a:rPr>
              <a:t> wide-lesson plans and pacing guide templates for teachers to use</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Host professional development based on student performance</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CAASPP State Testing help</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Manage digital data housing platform, Unified Insights</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Create graphs for student performance for data walls</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Helps principals run and organize all things academics</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Ensures that students get a 100% acceptance rate for 4-year colleges/</a:t>
            </a:r>
            <a:r>
              <a:rPr lang="en-US" sz="1600">
                <a:solidFill>
                  <a:srgbClr val="343541"/>
                </a:solidFill>
                <a:highlight>
                  <a:srgbClr val="F7F7F8"/>
                </a:highlight>
                <a:latin typeface="Roboto"/>
                <a:ea typeface="Roboto"/>
                <a:cs typeface="Roboto"/>
                <a:sym typeface="Roboto"/>
              </a:rPr>
              <a:t>universities</a:t>
            </a:r>
            <a:r>
              <a:rPr lang="en-US" sz="1600">
                <a:solidFill>
                  <a:srgbClr val="343541"/>
                </a:solidFill>
                <a:highlight>
                  <a:srgbClr val="F7F7F8"/>
                </a:highlight>
                <a:latin typeface="Roboto"/>
                <a:ea typeface="Roboto"/>
                <a:cs typeface="Roboto"/>
                <a:sym typeface="Roboto"/>
              </a:rPr>
              <a:t> </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Oversees the ELD department</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Makes sure Title III funds are being managed and properly spent</a:t>
            </a:r>
            <a:endParaRPr sz="1600">
              <a:solidFill>
                <a:srgbClr val="343541"/>
              </a:solidFill>
              <a:highlight>
                <a:srgbClr val="F7F7F8"/>
              </a:highlight>
              <a:latin typeface="Roboto"/>
              <a:ea typeface="Roboto"/>
              <a:cs typeface="Roboto"/>
              <a:sym typeface="Roboto"/>
            </a:endParaRPr>
          </a:p>
          <a:p>
            <a:pPr indent="-330200" lvl="0" marL="457200" rtl="0" algn="l">
              <a:lnSpc>
                <a:spcPct val="115000"/>
              </a:lnSpc>
              <a:spcBef>
                <a:spcPts val="0"/>
              </a:spcBef>
              <a:spcAft>
                <a:spcPts val="0"/>
              </a:spcAft>
              <a:buClr>
                <a:srgbClr val="343541"/>
              </a:buClr>
              <a:buSzPts val="1600"/>
              <a:buFont typeface="Roboto"/>
              <a:buChar char="●"/>
            </a:pPr>
            <a:r>
              <a:rPr lang="en-US" sz="1600">
                <a:solidFill>
                  <a:srgbClr val="343541"/>
                </a:solidFill>
                <a:highlight>
                  <a:srgbClr val="F7F7F8"/>
                </a:highlight>
                <a:latin typeface="Roboto"/>
                <a:ea typeface="Roboto"/>
                <a:cs typeface="Roboto"/>
                <a:sym typeface="Roboto"/>
              </a:rPr>
              <a:t>Communicates</a:t>
            </a:r>
            <a:r>
              <a:rPr lang="en-US" sz="1600">
                <a:solidFill>
                  <a:srgbClr val="343541"/>
                </a:solidFill>
                <a:highlight>
                  <a:srgbClr val="F7F7F8"/>
                </a:highlight>
                <a:latin typeface="Roboto"/>
                <a:ea typeface="Roboto"/>
                <a:cs typeface="Roboto"/>
                <a:sym typeface="Roboto"/>
              </a:rPr>
              <a:t> with the families and </a:t>
            </a:r>
            <a:r>
              <a:rPr lang="en-US" sz="1600">
                <a:solidFill>
                  <a:srgbClr val="343541"/>
                </a:solidFill>
                <a:highlight>
                  <a:srgbClr val="F7F7F8"/>
                </a:highlight>
                <a:latin typeface="Roboto"/>
                <a:ea typeface="Roboto"/>
                <a:cs typeface="Roboto"/>
                <a:sym typeface="Roboto"/>
              </a:rPr>
              <a:t>community</a:t>
            </a:r>
            <a:r>
              <a:rPr lang="en-US" sz="1600">
                <a:solidFill>
                  <a:srgbClr val="343541"/>
                </a:solidFill>
                <a:highlight>
                  <a:srgbClr val="F7F7F8"/>
                </a:highlight>
                <a:latin typeface="Roboto"/>
                <a:ea typeface="Roboto"/>
                <a:cs typeface="Roboto"/>
                <a:sym typeface="Roboto"/>
              </a:rPr>
              <a:t> on events</a:t>
            </a:r>
            <a:endParaRPr sz="1600">
              <a:solidFill>
                <a:srgbClr val="34354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3d582b0a5b_0_12"/>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Current Activities and Achievements</a:t>
            </a:r>
            <a:endParaRPr/>
          </a:p>
        </p:txBody>
      </p:sp>
      <p:sp>
        <p:nvSpPr>
          <p:cNvPr id="72" name="Google Shape;72;g23d582b0a5b_0_12"/>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lnSpc>
                <a:spcPct val="115000"/>
              </a:lnSpc>
              <a:spcBef>
                <a:spcPts val="1500"/>
              </a:spcBef>
              <a:spcAft>
                <a:spcPts val="0"/>
              </a:spcAft>
              <a:buClr>
                <a:schemeClr val="dk1"/>
              </a:buClr>
              <a:buSzPts val="1100"/>
              <a:buFont typeface="Arial"/>
              <a:buNone/>
            </a:pPr>
            <a:r>
              <a:t/>
            </a:r>
            <a:endParaRPr sz="2100">
              <a:solidFill>
                <a:srgbClr val="343541"/>
              </a:solidFill>
              <a:highlight>
                <a:srgbClr val="F7F7F8"/>
              </a:highlight>
              <a:latin typeface="Roboto"/>
              <a:ea typeface="Roboto"/>
              <a:cs typeface="Roboto"/>
              <a:sym typeface="Roboto"/>
            </a:endParaRPr>
          </a:p>
          <a:p>
            <a:pPr indent="-361950" lvl="0" marL="457200" rtl="0" algn="l">
              <a:lnSpc>
                <a:spcPct val="115000"/>
              </a:lnSpc>
              <a:spcBef>
                <a:spcPts val="1500"/>
              </a:spcBef>
              <a:spcAft>
                <a:spcPts val="0"/>
              </a:spcAft>
              <a:buClr>
                <a:srgbClr val="343541"/>
              </a:buClr>
              <a:buSzPts val="2100"/>
              <a:buFont typeface="Roboto"/>
              <a:buChar char="●"/>
            </a:pPr>
            <a:r>
              <a:rPr lang="en-US" sz="2100">
                <a:solidFill>
                  <a:srgbClr val="343541"/>
                </a:solidFill>
                <a:highlight>
                  <a:srgbClr val="F7F7F8"/>
                </a:highlight>
                <a:latin typeface="Roboto"/>
                <a:ea typeface="Roboto"/>
                <a:cs typeface="Roboto"/>
                <a:sym typeface="Roboto"/>
              </a:rPr>
              <a:t>Created a new 9-week Pacing Guide Model for all teachers to use</a:t>
            </a:r>
            <a:endParaRPr sz="2100">
              <a:solidFill>
                <a:srgbClr val="343541"/>
              </a:solidFill>
              <a:highlight>
                <a:srgbClr val="F7F7F8"/>
              </a:highlight>
              <a:latin typeface="Roboto"/>
              <a:ea typeface="Roboto"/>
              <a:cs typeface="Roboto"/>
              <a:sym typeface="Roboto"/>
            </a:endParaRPr>
          </a:p>
          <a:p>
            <a:pPr indent="-361950" lvl="0" marL="457200" rtl="0" algn="l">
              <a:lnSpc>
                <a:spcPct val="115000"/>
              </a:lnSpc>
              <a:spcBef>
                <a:spcPts val="0"/>
              </a:spcBef>
              <a:spcAft>
                <a:spcPts val="0"/>
              </a:spcAft>
              <a:buClr>
                <a:srgbClr val="343541"/>
              </a:buClr>
              <a:buSzPts val="2100"/>
              <a:buFont typeface="Roboto"/>
              <a:buChar char="●"/>
            </a:pPr>
            <a:r>
              <a:rPr lang="en-US" sz="2100">
                <a:solidFill>
                  <a:srgbClr val="343541"/>
                </a:solidFill>
                <a:highlight>
                  <a:srgbClr val="F7F7F8"/>
                </a:highlight>
                <a:latin typeface="Roboto"/>
                <a:ea typeface="Roboto"/>
                <a:cs typeface="Roboto"/>
                <a:sym typeface="Roboto"/>
              </a:rPr>
              <a:t>Placing all of last year’s academic data into Powerschools and making it available to teachers in Unified Insights</a:t>
            </a:r>
            <a:endParaRPr sz="2100">
              <a:solidFill>
                <a:srgbClr val="343541"/>
              </a:solidFill>
              <a:highlight>
                <a:srgbClr val="F7F7F8"/>
              </a:highlight>
              <a:latin typeface="Roboto"/>
              <a:ea typeface="Roboto"/>
              <a:cs typeface="Roboto"/>
              <a:sym typeface="Roboto"/>
            </a:endParaRPr>
          </a:p>
          <a:p>
            <a:pPr indent="-361950" lvl="0" marL="457200" rtl="0" algn="l">
              <a:lnSpc>
                <a:spcPct val="115000"/>
              </a:lnSpc>
              <a:spcBef>
                <a:spcPts val="0"/>
              </a:spcBef>
              <a:spcAft>
                <a:spcPts val="0"/>
              </a:spcAft>
              <a:buClr>
                <a:srgbClr val="343541"/>
              </a:buClr>
              <a:buSzPts val="2100"/>
              <a:buFont typeface="Roboto"/>
              <a:buChar char="●"/>
            </a:pPr>
            <a:r>
              <a:rPr lang="en-US" sz="2100">
                <a:solidFill>
                  <a:srgbClr val="343541"/>
                </a:solidFill>
                <a:highlight>
                  <a:srgbClr val="F7F7F8"/>
                </a:highlight>
                <a:latin typeface="Roboto"/>
                <a:ea typeface="Roboto"/>
                <a:cs typeface="Roboto"/>
                <a:sym typeface="Roboto"/>
              </a:rPr>
              <a:t>Finalized and created the year-long professional development plan</a:t>
            </a:r>
            <a:endParaRPr sz="2100">
              <a:solidFill>
                <a:srgbClr val="343541"/>
              </a:solidFill>
              <a:highlight>
                <a:srgbClr val="F7F7F8"/>
              </a:highlight>
              <a:latin typeface="Roboto"/>
              <a:ea typeface="Roboto"/>
              <a:cs typeface="Roboto"/>
              <a:sym typeface="Roboto"/>
            </a:endParaRPr>
          </a:p>
          <a:p>
            <a:pPr indent="-361950" lvl="0" marL="457200" rtl="0" algn="l">
              <a:lnSpc>
                <a:spcPct val="115000"/>
              </a:lnSpc>
              <a:spcBef>
                <a:spcPts val="0"/>
              </a:spcBef>
              <a:spcAft>
                <a:spcPts val="0"/>
              </a:spcAft>
              <a:buClr>
                <a:srgbClr val="343541"/>
              </a:buClr>
              <a:buSzPts val="2100"/>
              <a:buFont typeface="Roboto"/>
              <a:buChar char="●"/>
            </a:pPr>
            <a:r>
              <a:rPr lang="en-US" sz="2100">
                <a:solidFill>
                  <a:srgbClr val="343541"/>
                </a:solidFill>
                <a:highlight>
                  <a:srgbClr val="F7F7F8"/>
                </a:highlight>
                <a:latin typeface="Roboto"/>
                <a:ea typeface="Roboto"/>
                <a:cs typeface="Roboto"/>
                <a:sym typeface="Roboto"/>
              </a:rPr>
              <a:t>Partnered with the founders of Fountas and </a:t>
            </a:r>
            <a:r>
              <a:rPr lang="en-US" sz="2100">
                <a:solidFill>
                  <a:srgbClr val="343541"/>
                </a:solidFill>
                <a:highlight>
                  <a:srgbClr val="F7F7F8"/>
                </a:highlight>
                <a:latin typeface="Roboto"/>
                <a:ea typeface="Roboto"/>
                <a:cs typeface="Roboto"/>
                <a:sym typeface="Roboto"/>
              </a:rPr>
              <a:t>Pinnell</a:t>
            </a:r>
            <a:r>
              <a:rPr lang="en-US" sz="2100">
                <a:solidFill>
                  <a:srgbClr val="343541"/>
                </a:solidFill>
                <a:highlight>
                  <a:srgbClr val="F7F7F8"/>
                </a:highlight>
                <a:latin typeface="Roboto"/>
                <a:ea typeface="Roboto"/>
                <a:cs typeface="Roboto"/>
                <a:sym typeface="Roboto"/>
              </a:rPr>
              <a:t>, Heinemann, to host professional development for the year</a:t>
            </a:r>
            <a:endParaRPr sz="2100">
              <a:solidFill>
                <a:srgbClr val="34354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23d582b0a5b_1_7"/>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7100"/>
              <a:t>Data Comparisons - 2019 (before the Pandemic vs. 2021-2022 vs. 2022-2023 for the CAASPP State Test</a:t>
            </a:r>
            <a:endParaRPr sz="7100"/>
          </a:p>
        </p:txBody>
      </p:sp>
      <p:sp>
        <p:nvSpPr>
          <p:cNvPr id="78" name="Google Shape;78;g23d582b0a5b_1_7"/>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23d582b0a5b_0_18"/>
          <p:cNvSpPr txBox="1"/>
          <p:nvPr>
            <p:ph type="title"/>
          </p:nvPr>
        </p:nvSpPr>
        <p:spPr>
          <a:xfrm>
            <a:off x="517175" y="135600"/>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2021/2022 - State Tests - AIPCS II</a:t>
            </a:r>
            <a:endParaRPr/>
          </a:p>
        </p:txBody>
      </p:sp>
      <p:sp>
        <p:nvSpPr>
          <p:cNvPr id="84" name="Google Shape;84;g23d582b0a5b_0_18"/>
          <p:cNvSpPr txBox="1"/>
          <p:nvPr>
            <p:ph idx="1" type="body"/>
          </p:nvPr>
        </p:nvSpPr>
        <p:spPr>
          <a:xfrm>
            <a:off x="312725" y="1027674"/>
            <a:ext cx="11566500" cy="4824600"/>
          </a:xfrm>
          <a:prstGeom prst="rect">
            <a:avLst/>
          </a:prstGeom>
        </p:spPr>
        <p:txBody>
          <a:bodyPr anchorCtr="0" anchor="t" bIns="0" lIns="0" spcFirstLastPara="1" rIns="0" wrap="square" tIns="0">
            <a:noAutofit/>
          </a:bodyPr>
          <a:lstStyle/>
          <a:p>
            <a:pPr indent="0" lvl="0" marL="457200" rtl="0" algn="l">
              <a:lnSpc>
                <a:spcPct val="115000"/>
              </a:lnSpc>
              <a:spcBef>
                <a:spcPts val="1500"/>
              </a:spcBef>
              <a:spcAft>
                <a:spcPts val="0"/>
              </a:spcAft>
              <a:buNone/>
            </a:pPr>
            <a:r>
              <a:rPr lang="en-US" sz="1150">
                <a:latin typeface="Times New Roman"/>
                <a:ea typeface="Times New Roman"/>
                <a:cs typeface="Times New Roman"/>
                <a:sym typeface="Times New Roman"/>
              </a:rPr>
              <a:t>In the overall American Indian Public Charter II test results for 2022, 60.56% of students met or exceeded the state standard in English, while 39.44% did not, a change of -2.03% from 2019. In math, 56.61% of students met or exceeded the state standard, with 43.39% not meeting it: a change of -16.52% from 2019. Comparisons were made between 2022 and 2019 to show the impact of performance because of Covid-19 learning loss.</a:t>
            </a:r>
            <a:endParaRPr sz="1200">
              <a:solidFill>
                <a:srgbClr val="34354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a:p>
        </p:txBody>
      </p:sp>
      <p:pic>
        <p:nvPicPr>
          <p:cNvPr id="85" name="Google Shape;85;g23d582b0a5b_0_18"/>
          <p:cNvPicPr preferRelativeResize="0"/>
          <p:nvPr/>
        </p:nvPicPr>
        <p:blipFill>
          <a:blip r:embed="rId3">
            <a:alphaModFix/>
          </a:blip>
          <a:stretch>
            <a:fillRect/>
          </a:stretch>
        </p:blipFill>
        <p:spPr>
          <a:xfrm>
            <a:off x="312725" y="1669500"/>
            <a:ext cx="11704050" cy="3540950"/>
          </a:xfrm>
          <a:prstGeom prst="rect">
            <a:avLst/>
          </a:prstGeom>
          <a:noFill/>
          <a:ln>
            <a:noFill/>
          </a:ln>
        </p:spPr>
      </p:pic>
      <p:pic>
        <p:nvPicPr>
          <p:cNvPr id="86" name="Google Shape;86;g23d582b0a5b_0_18"/>
          <p:cNvPicPr preferRelativeResize="0"/>
          <p:nvPr/>
        </p:nvPicPr>
        <p:blipFill>
          <a:blip r:embed="rId4">
            <a:alphaModFix/>
          </a:blip>
          <a:stretch>
            <a:fillRect/>
          </a:stretch>
        </p:blipFill>
        <p:spPr>
          <a:xfrm>
            <a:off x="453425" y="4985775"/>
            <a:ext cx="11563350" cy="173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3d582b0a5b_0_27"/>
          <p:cNvSpPr txBox="1"/>
          <p:nvPr>
            <p:ph type="title"/>
          </p:nvPr>
        </p:nvSpPr>
        <p:spPr>
          <a:xfrm>
            <a:off x="466325" y="0"/>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5000"/>
              <a:t>2021/2022</a:t>
            </a:r>
            <a:r>
              <a:rPr lang="en-US" sz="5000"/>
              <a:t> - State Tests - AIMS Middle School</a:t>
            </a:r>
            <a:endParaRPr sz="5000"/>
          </a:p>
          <a:p>
            <a:pPr indent="0" lvl="0" marL="0" rtl="0" algn="l">
              <a:spcBef>
                <a:spcPts val="0"/>
              </a:spcBef>
              <a:spcAft>
                <a:spcPts val="0"/>
              </a:spcAft>
              <a:buNone/>
            </a:pPr>
            <a:r>
              <a:t/>
            </a:r>
            <a:endParaRPr/>
          </a:p>
        </p:txBody>
      </p:sp>
      <p:sp>
        <p:nvSpPr>
          <p:cNvPr id="92" name="Google Shape;92;g23d582b0a5b_0_27"/>
          <p:cNvSpPr txBox="1"/>
          <p:nvPr>
            <p:ph idx="1" type="body"/>
          </p:nvPr>
        </p:nvSpPr>
        <p:spPr>
          <a:xfrm>
            <a:off x="312725" y="763125"/>
            <a:ext cx="11566500" cy="5911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150">
                <a:latin typeface="Times New Roman"/>
                <a:ea typeface="Times New Roman"/>
                <a:cs typeface="Times New Roman"/>
                <a:sym typeface="Times New Roman"/>
              </a:rPr>
              <a:t>In the overall AIMS Middle School test results for 2022, 55.16% of students met or exceeded the state standard in English, while 44.84% did not, a change of 7.72% from 2019. In math, 45.74% of students met or exceeded the state standard, with 54.26% not meeting it: a change of -20.27% from 2019. </a:t>
            </a:r>
            <a:r>
              <a:rPr lang="en-US" sz="1150">
                <a:latin typeface="Times New Roman"/>
                <a:ea typeface="Times New Roman"/>
                <a:cs typeface="Times New Roman"/>
                <a:sym typeface="Times New Roman"/>
              </a:rPr>
              <a:t>Comparisons were made between 2022 and 2019 to show the impact of performance because of Covid-19 learning loss.</a:t>
            </a:r>
            <a:endParaRPr/>
          </a:p>
        </p:txBody>
      </p:sp>
      <p:pic>
        <p:nvPicPr>
          <p:cNvPr id="93" name="Google Shape;93;g23d582b0a5b_0_27"/>
          <p:cNvPicPr preferRelativeResize="0"/>
          <p:nvPr/>
        </p:nvPicPr>
        <p:blipFill>
          <a:blip r:embed="rId3">
            <a:alphaModFix/>
          </a:blip>
          <a:stretch>
            <a:fillRect/>
          </a:stretch>
        </p:blipFill>
        <p:spPr>
          <a:xfrm>
            <a:off x="1253375" y="1335875"/>
            <a:ext cx="10191750" cy="3124200"/>
          </a:xfrm>
          <a:prstGeom prst="rect">
            <a:avLst/>
          </a:prstGeom>
          <a:noFill/>
          <a:ln>
            <a:noFill/>
          </a:ln>
        </p:spPr>
      </p:pic>
      <p:pic>
        <p:nvPicPr>
          <p:cNvPr id="94" name="Google Shape;94;g23d582b0a5b_0_27"/>
          <p:cNvPicPr preferRelativeResize="0"/>
          <p:nvPr/>
        </p:nvPicPr>
        <p:blipFill>
          <a:blip r:embed="rId4">
            <a:alphaModFix/>
          </a:blip>
          <a:stretch>
            <a:fillRect/>
          </a:stretch>
        </p:blipFill>
        <p:spPr>
          <a:xfrm>
            <a:off x="1920563" y="4737538"/>
            <a:ext cx="9020175" cy="1819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3d582b0a5b_1_2"/>
          <p:cNvSpPr txBox="1"/>
          <p:nvPr>
            <p:ph type="title"/>
          </p:nvPr>
        </p:nvSpPr>
        <p:spPr>
          <a:xfrm>
            <a:off x="517200" y="61050"/>
            <a:ext cx="11157600" cy="732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5000"/>
              <a:t>2021/2022</a:t>
            </a:r>
            <a:r>
              <a:rPr lang="en-US" sz="5000"/>
              <a:t> - State Tests - AIMS High School</a:t>
            </a:r>
            <a:endParaRPr sz="5000"/>
          </a:p>
          <a:p>
            <a:pPr indent="0" lvl="0" marL="0" rtl="0" algn="l">
              <a:spcBef>
                <a:spcPts val="0"/>
              </a:spcBef>
              <a:spcAft>
                <a:spcPts val="0"/>
              </a:spcAft>
              <a:buNone/>
            </a:pPr>
            <a:r>
              <a:t/>
            </a:r>
            <a:endParaRPr/>
          </a:p>
        </p:txBody>
      </p:sp>
      <p:sp>
        <p:nvSpPr>
          <p:cNvPr id="100" name="Google Shape;100;g23d582b0a5b_1_2"/>
          <p:cNvSpPr txBox="1"/>
          <p:nvPr>
            <p:ph idx="1" type="body"/>
          </p:nvPr>
        </p:nvSpPr>
        <p:spPr>
          <a:xfrm>
            <a:off x="312725" y="864875"/>
            <a:ext cx="11566500" cy="570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150">
                <a:latin typeface="Times New Roman"/>
                <a:ea typeface="Times New Roman"/>
                <a:cs typeface="Times New Roman"/>
                <a:sym typeface="Times New Roman"/>
              </a:rPr>
              <a:t>In the overall AIMS High School test results for 2022, 43.33% of students met or exceeded the state standard in English, while 56.67% did not, a change of -15.99% from 2019. In math, 36.67% of students met or exceeded the state standard, with 63.33% not meeting it: a change of -26.29% from 2019. </a:t>
            </a:r>
            <a:r>
              <a:rPr lang="en-US" sz="1150">
                <a:latin typeface="Times New Roman"/>
                <a:ea typeface="Times New Roman"/>
                <a:cs typeface="Times New Roman"/>
                <a:sym typeface="Times New Roman"/>
              </a:rPr>
              <a:t>Comparisons were made between 2022 and 2019 to show the impact of performance because of Covid-19 learning loss.</a:t>
            </a:r>
            <a:endParaRPr/>
          </a:p>
          <a:p>
            <a:pPr indent="0" lvl="0" marL="0" rtl="0" algn="l">
              <a:spcBef>
                <a:spcPts val="0"/>
              </a:spcBef>
              <a:spcAft>
                <a:spcPts val="0"/>
              </a:spcAft>
              <a:buNone/>
            </a:pPr>
            <a:r>
              <a:t/>
            </a:r>
            <a:endParaRPr sz="1150">
              <a:latin typeface="Times New Roman"/>
              <a:ea typeface="Times New Roman"/>
              <a:cs typeface="Times New Roman"/>
              <a:sym typeface="Times New Roman"/>
            </a:endParaRPr>
          </a:p>
        </p:txBody>
      </p:sp>
      <p:pic>
        <p:nvPicPr>
          <p:cNvPr id="101" name="Google Shape;101;g23d582b0a5b_1_2"/>
          <p:cNvPicPr preferRelativeResize="0"/>
          <p:nvPr/>
        </p:nvPicPr>
        <p:blipFill>
          <a:blip r:embed="rId3">
            <a:alphaModFix/>
          </a:blip>
          <a:stretch>
            <a:fillRect/>
          </a:stretch>
        </p:blipFill>
        <p:spPr>
          <a:xfrm>
            <a:off x="1205938" y="1466850"/>
            <a:ext cx="9248775" cy="3105150"/>
          </a:xfrm>
          <a:prstGeom prst="rect">
            <a:avLst/>
          </a:prstGeom>
          <a:noFill/>
          <a:ln>
            <a:noFill/>
          </a:ln>
        </p:spPr>
      </p:pic>
      <p:pic>
        <p:nvPicPr>
          <p:cNvPr id="102" name="Google Shape;102;g23d582b0a5b_1_2"/>
          <p:cNvPicPr preferRelativeResize="0"/>
          <p:nvPr/>
        </p:nvPicPr>
        <p:blipFill>
          <a:blip r:embed="rId4">
            <a:alphaModFix/>
          </a:blip>
          <a:stretch>
            <a:fillRect/>
          </a:stretch>
        </p:blipFill>
        <p:spPr>
          <a:xfrm>
            <a:off x="1471600" y="4571988"/>
            <a:ext cx="9248775" cy="1800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3d582b0a5b_1_15"/>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2022-2023 Results </a:t>
            </a:r>
            <a:endParaRPr/>
          </a:p>
        </p:txBody>
      </p:sp>
      <p:sp>
        <p:nvSpPr>
          <p:cNvPr id="108" name="Google Shape;108;g23d582b0a5b_1_15"/>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9" name="Google Shape;109;g23d582b0a5b_1_15"/>
          <p:cNvPicPr preferRelativeResize="0"/>
          <p:nvPr/>
        </p:nvPicPr>
        <p:blipFill>
          <a:blip r:embed="rId3">
            <a:alphaModFix/>
          </a:blip>
          <a:stretch>
            <a:fillRect/>
          </a:stretch>
        </p:blipFill>
        <p:spPr>
          <a:xfrm>
            <a:off x="809150" y="1500375"/>
            <a:ext cx="10410825" cy="4552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