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Roboto Medium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E85EEA-46AA-4911-A69D-0E4056DAABFA}">
  <a:tblStyle styleId="{2AE85EEA-46AA-4911-A69D-0E4056DAABF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5.xml"/><Relationship Id="rId22" Type="http://schemas.openxmlformats.org/officeDocument/2006/relationships/font" Target="fonts/Roboto-italic.fntdata"/><Relationship Id="rId10" Type="http://schemas.openxmlformats.org/officeDocument/2006/relationships/slide" Target="slides/slide4.xml"/><Relationship Id="rId21" Type="http://schemas.openxmlformats.org/officeDocument/2006/relationships/font" Target="fonts/Roboto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Medium-bold.fntdata"/><Relationship Id="rId16" Type="http://schemas.openxmlformats.org/officeDocument/2006/relationships/font" Target="fonts/RobotoMedium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RobotoMedium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obotoMedium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b6c0833ab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b6c0833ab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095fcb7b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095fcb7b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</a:rPr>
              <a:t>MS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 - $2586.24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FF0000"/>
                </a:solidFill>
                <a:highlight>
                  <a:srgbClr val="FFFFFF"/>
                </a:highlight>
              </a:rPr>
              <a:t>($3143.01)</a:t>
            </a:r>
            <a:endParaRPr i="1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</a:rPr>
              <a:t>AIPCS II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- $6865.83 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FF0000"/>
                </a:solidFill>
                <a:highlight>
                  <a:srgbClr val="FFFFFF"/>
                </a:highlight>
              </a:rPr>
              <a:t>($4768.71)</a:t>
            </a:r>
            <a:endParaRPr i="1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</a:rPr>
              <a:t>High School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 - $5933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222222"/>
                </a:solidFill>
                <a:highlight>
                  <a:srgbClr val="FFFFFF"/>
                </a:highlight>
              </a:rPr>
              <a:t>Total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= $15,385.07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  <a:highlight>
                  <a:srgbClr val="FFFFFF"/>
                </a:highlight>
              </a:rPr>
              <a:t>($23,296.79)</a:t>
            </a:r>
            <a:endParaRPr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095fcb7b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095fcb7b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Funding must be </a:t>
            </a:r>
            <a:r>
              <a:rPr lang="en"/>
              <a:t>dispersed</a:t>
            </a:r>
            <a:r>
              <a:rPr lang="en"/>
              <a:t> by the following dates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095fcb7b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095fcb7b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2ed46f15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52ed46f15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Students will have more time to consume their lunches instead of having 10 minutes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Kitchen serves for a long term operation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Reduction in overcrowded lines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Expansion of the 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lunch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area will also help to reduce potential safety hazards that come about with such a crowded space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Expansion of door allows more students to come in and out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095fcb7b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4095fcb7b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Construction of tearing down the wall, expanding into the office &amp; building new wall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ventilation above the ovens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Door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Electrical 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of permit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095fcb7b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4095fcb7b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2ed46f15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52ed46f15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b6c0833ab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b6c0833ab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797005" y="626700"/>
            <a:ext cx="555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oboto Medium"/>
              <a:buNone/>
              <a:defRPr sz="52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Roboto Medium"/>
              <a:buNone/>
              <a:defRPr sz="5200"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Roboto Medium"/>
              <a:buNone/>
              <a:defRPr sz="5200"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Roboto Medium"/>
              <a:buNone/>
              <a:defRPr sz="5200"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Roboto Medium"/>
              <a:buNone/>
              <a:defRPr sz="5200"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Roboto Medium"/>
              <a:buNone/>
              <a:defRPr sz="5200"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Roboto Medium"/>
              <a:buNone/>
              <a:defRPr sz="5200"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Roboto Medium"/>
              <a:buNone/>
              <a:defRPr sz="5200"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Roboto Medium"/>
              <a:buNone/>
              <a:defRPr sz="5200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211700" y="2716250"/>
            <a:ext cx="2750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 Medium"/>
              <a:buNone/>
              <a:defRPr sz="22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 sz="2800"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 sz="2800"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 sz="2800"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 sz="2800"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 sz="2800"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 sz="2800"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 sz="2800"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Medium"/>
              <a:buNone/>
              <a:defRPr sz="2800"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no bg yellow">
  <p:cSld name="TITLE_AND_BODY_1_1_1_1_1">
    <p:bg>
      <p:bgPr>
        <a:solidFill>
          <a:srgbClr val="F1C23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311700" y="127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834975"/>
            <a:ext cx="8520600" cy="39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800"/>
              <a:buFont typeface="Roboto Medium"/>
              <a:buChar char="●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○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■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●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○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■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●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○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■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311700" y="127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1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red" type="blank">
  <p:cSld name="BLANK">
    <p:bg>
      <p:bgPr>
        <a:solidFill>
          <a:srgbClr val="A61C00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yellow">
  <p:cSld name="BLANK_1">
    <p:bg>
      <p:bgPr>
        <a:solidFill>
          <a:srgbClr val="F1C23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white">
  <p:cSld name="BLANK_1_1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whi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oboto Medium"/>
              <a:buNone/>
              <a:defRPr sz="3600"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Red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3600"/>
              <a:buFont typeface="Roboto Medium"/>
              <a:buNone/>
              <a:defRPr sz="3600"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3600"/>
              <a:buNone/>
              <a:defRPr sz="3600">
                <a:solidFill>
                  <a:srgbClr val="FFF2C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3600"/>
              <a:buNone/>
              <a:defRPr sz="3600">
                <a:solidFill>
                  <a:srgbClr val="FFF2C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3600"/>
              <a:buNone/>
              <a:defRPr sz="3600">
                <a:solidFill>
                  <a:srgbClr val="FFF2C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3600"/>
              <a:buNone/>
              <a:defRPr sz="3600">
                <a:solidFill>
                  <a:srgbClr val="FFF2C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3600"/>
              <a:buNone/>
              <a:defRPr sz="3600">
                <a:solidFill>
                  <a:srgbClr val="FFF2C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3600"/>
              <a:buNone/>
              <a:defRPr sz="3600">
                <a:solidFill>
                  <a:srgbClr val="FFF2C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3600"/>
              <a:buNone/>
              <a:defRPr sz="3600">
                <a:solidFill>
                  <a:srgbClr val="FFF2C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3600"/>
              <a:buNone/>
              <a:defRPr sz="3600">
                <a:solidFill>
                  <a:srgbClr val="FFF2CC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- Yellow">
  <p:cSld name="SECTION_HEADER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3600"/>
              <a:buFont typeface="Roboto Medium"/>
              <a:buNone/>
              <a:defRPr sz="3600"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3600"/>
              <a:buNone/>
              <a:defRPr sz="3600">
                <a:solidFill>
                  <a:srgbClr val="FFF2C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3600"/>
              <a:buNone/>
              <a:defRPr sz="3600">
                <a:solidFill>
                  <a:srgbClr val="FFF2C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3600"/>
              <a:buNone/>
              <a:defRPr sz="3600">
                <a:solidFill>
                  <a:srgbClr val="FFF2C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3600"/>
              <a:buNone/>
              <a:defRPr sz="3600">
                <a:solidFill>
                  <a:srgbClr val="FFF2C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3600"/>
              <a:buNone/>
              <a:defRPr sz="3600">
                <a:solidFill>
                  <a:srgbClr val="FFF2C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3600"/>
              <a:buNone/>
              <a:defRPr sz="3600">
                <a:solidFill>
                  <a:srgbClr val="FFF2C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3600"/>
              <a:buNone/>
              <a:defRPr sz="3600">
                <a:solidFill>
                  <a:srgbClr val="FFF2C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3600"/>
              <a:buNone/>
              <a:defRPr sz="3600">
                <a:solidFill>
                  <a:srgbClr val="FFF2CC"/>
                </a:solidFill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yellow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311700" y="127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311700" y="834975"/>
            <a:ext cx="8520600" cy="39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800"/>
              <a:buFont typeface="Roboto Medium"/>
              <a:buChar char="●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○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■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●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○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■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●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○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■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red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311700" y="127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Roboto Medium"/>
              <a:buNone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Roboto Medium"/>
              <a:buNone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Roboto Medium"/>
              <a:buNone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Roboto Medium"/>
              <a:buNone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Roboto Medium"/>
              <a:buNone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Roboto Medium"/>
              <a:buNone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Roboto Medium"/>
              <a:buNone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Roboto Medium"/>
              <a:buNone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Roboto Medium"/>
              <a:buNone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311700" y="834975"/>
            <a:ext cx="8520600" cy="39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Font typeface="Roboto Medium"/>
              <a:buChar char="●"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Font typeface="Roboto Medium"/>
              <a:buChar char="○"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Font typeface="Roboto Medium"/>
              <a:buChar char="■"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Font typeface="Roboto Medium"/>
              <a:buChar char="●"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Font typeface="Roboto Medium"/>
              <a:buChar char="○"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Font typeface="Roboto Medium"/>
              <a:buChar char="■"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Font typeface="Roboto Medium"/>
              <a:buChar char="●"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Font typeface="Roboto Medium"/>
              <a:buChar char="○"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Font typeface="Roboto Medium"/>
              <a:buChar char="■"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white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311700" y="127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311700" y="834975"/>
            <a:ext cx="8520600" cy="39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800"/>
              <a:buFont typeface="Roboto Medium"/>
              <a:buChar char="●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○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■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●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○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■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●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○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■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no bg white">
  <p:cSld name="TITLE_AND_BODY_1_1_1">
    <p:bg>
      <p:bgPr>
        <a:solidFill>
          <a:srgbClr val="FFFFFF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311700" y="127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2800"/>
              <a:buFont typeface="Roboto Medium"/>
              <a:buNone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311700" y="834975"/>
            <a:ext cx="8520600" cy="39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800"/>
              <a:buFont typeface="Roboto Medium"/>
              <a:buChar char="●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○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■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●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○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■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●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○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85200C"/>
              </a:buClr>
              <a:buSzPts val="1400"/>
              <a:buFont typeface="Roboto Medium"/>
              <a:buChar char="■"/>
              <a:defRPr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- no bg red">
  <p:cSld name="TITLE_AND_BODY_1_1_1_1">
    <p:bg>
      <p:bgPr>
        <a:solidFill>
          <a:srgbClr val="A61C00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311700" y="127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Roboto Medium"/>
              <a:buNone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Roboto Medium"/>
              <a:buNone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Roboto Medium"/>
              <a:buNone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Roboto Medium"/>
              <a:buNone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Roboto Medium"/>
              <a:buNone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Roboto Medium"/>
              <a:buNone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Roboto Medium"/>
              <a:buNone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Roboto Medium"/>
              <a:buNone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800"/>
              <a:buFont typeface="Roboto Medium"/>
              <a:buNone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311700" y="834975"/>
            <a:ext cx="8520600" cy="39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Font typeface="Roboto Medium"/>
              <a:buChar char="●"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Font typeface="Roboto Medium"/>
              <a:buChar char="○"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Font typeface="Roboto Medium"/>
              <a:buChar char="■"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Font typeface="Roboto Medium"/>
              <a:buChar char="●"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Font typeface="Roboto Medium"/>
              <a:buChar char="○"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Font typeface="Roboto Medium"/>
              <a:buChar char="■"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Font typeface="Roboto Medium"/>
              <a:buChar char="●"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Font typeface="Roboto Medium"/>
              <a:buChar char="○"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Font typeface="Roboto Medium"/>
              <a:buChar char="■"/>
              <a:defRPr>
                <a:solidFill>
                  <a:srgbClr val="FFF2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275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834975"/>
            <a:ext cx="8520600" cy="39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edium"/>
              <a:buChar char="●"/>
              <a:defRPr sz="18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edium"/>
              <a:buChar char="○"/>
              <a:defRPr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edium"/>
              <a:buChar char="■"/>
              <a:defRPr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edium"/>
              <a:buChar char="●"/>
              <a:defRPr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edium"/>
              <a:buChar char="○"/>
              <a:defRPr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edium"/>
              <a:buChar char="■"/>
              <a:defRPr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edium"/>
              <a:buChar char="●"/>
              <a:defRPr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edium"/>
              <a:buChar char="○"/>
              <a:defRPr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edium"/>
              <a:buChar char="■"/>
              <a:defRPr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rgbClr val="CCCC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r">
              <a:buNone/>
              <a:defRPr sz="1000">
                <a:solidFill>
                  <a:srgbClr val="CCCC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r">
              <a:buNone/>
              <a:defRPr sz="1000">
                <a:solidFill>
                  <a:srgbClr val="CCCC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r">
              <a:buNone/>
              <a:defRPr sz="1000">
                <a:solidFill>
                  <a:srgbClr val="CCCC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r">
              <a:buNone/>
              <a:defRPr sz="1000">
                <a:solidFill>
                  <a:srgbClr val="CCCC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r">
              <a:buNone/>
              <a:defRPr sz="1000">
                <a:solidFill>
                  <a:srgbClr val="CCCC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r">
              <a:buNone/>
              <a:defRPr sz="1000">
                <a:solidFill>
                  <a:srgbClr val="CCCC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r">
              <a:buNone/>
              <a:defRPr sz="1000">
                <a:solidFill>
                  <a:srgbClr val="CCCC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r">
              <a:buNone/>
              <a:defRPr sz="1000">
                <a:solidFill>
                  <a:srgbClr val="CCCCCC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4.jpg"/><Relationship Id="rId5" Type="http://schemas.openxmlformats.org/officeDocument/2006/relationships/image" Target="../media/image1.jpg"/><Relationship Id="rId6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ctrTitle"/>
          </p:nvPr>
        </p:nvSpPr>
        <p:spPr>
          <a:xfrm>
            <a:off x="1973425" y="1063700"/>
            <a:ext cx="5038500" cy="161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AIMS K-12 College Prep</a:t>
            </a:r>
            <a:endParaRPr/>
          </a:p>
        </p:txBody>
      </p:sp>
      <p:sp>
        <p:nvSpPr>
          <p:cNvPr id="62" name="Google Shape;62;p16"/>
          <p:cNvSpPr txBox="1"/>
          <p:nvPr>
            <p:ph idx="1" type="subTitle"/>
          </p:nvPr>
        </p:nvSpPr>
        <p:spPr>
          <a:xfrm>
            <a:off x="3196950" y="2679200"/>
            <a:ext cx="2692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12th Street Kitchen Proposal</a:t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127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KIT Funding Awarded</a:t>
            </a:r>
            <a:endParaRPr/>
          </a:p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615925"/>
            <a:ext cx="8520600" cy="41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</a:t>
            </a:r>
            <a:r>
              <a:rPr i="1" lang="en"/>
              <a:t>1st round</a:t>
            </a:r>
            <a:r>
              <a:rPr lang="en"/>
              <a:t>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2021 KIT Funds</a:t>
            </a:r>
            <a:r>
              <a:rPr lang="en"/>
              <a:t> - $64,000.00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Leftover Funds:</a:t>
            </a:r>
            <a:r>
              <a:rPr lang="en" sz="2562"/>
              <a:t> </a:t>
            </a:r>
            <a:r>
              <a:rPr b="1" lang="en" sz="1733">
                <a:solidFill>
                  <a:srgbClr val="FFF2CC"/>
                </a:solidFill>
                <a:highlight>
                  <a:srgbClr val="CC0000"/>
                </a:highlight>
                <a:latin typeface="Roboto"/>
                <a:ea typeface="Roboto"/>
                <a:cs typeface="Roboto"/>
                <a:sym typeface="Roboto"/>
              </a:rPr>
              <a:t>$23,296.79</a:t>
            </a:r>
            <a:endParaRPr b="1" sz="2433">
              <a:solidFill>
                <a:srgbClr val="FFF2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Received Funds: May 2022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Deadline for Expenditures: </a:t>
            </a:r>
            <a:r>
              <a:rPr lang="en" sz="2000">
                <a:solidFill>
                  <a:srgbClr val="FFF2CC"/>
                </a:solidFill>
              </a:rPr>
              <a:t>June 30, 2024</a:t>
            </a:r>
            <a:endParaRPr>
              <a:solidFill>
                <a:srgbClr val="FFF2C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(</a:t>
            </a:r>
            <a:r>
              <a:rPr i="1" lang="en"/>
              <a:t>2nd round</a:t>
            </a:r>
            <a:r>
              <a:rPr lang="en"/>
              <a:t>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2022 KIT Funds - $130,548.00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Estimate: June 2023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Deadline for Expenditures: </a:t>
            </a:r>
            <a:r>
              <a:rPr lang="en" sz="2000">
                <a:solidFill>
                  <a:srgbClr val="FFF2CC"/>
                </a:solidFill>
              </a:rPr>
              <a:t>June 30, 2025</a:t>
            </a:r>
            <a:endParaRPr sz="2000">
              <a:solidFill>
                <a:srgbClr val="FFF2C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311700" y="127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Expenditures Deadlines</a:t>
            </a:r>
            <a:endParaRPr sz="2820"/>
          </a:p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311700" y="874200"/>
            <a:ext cx="3597900" cy="339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2021 Kit Funds Deadline:</a:t>
            </a:r>
            <a:endParaRPr sz="20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June 30, 2024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2022 KIT Funds Deadline:</a:t>
            </a:r>
            <a:endParaRPr sz="20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June 30, 2025</a:t>
            </a:r>
            <a:endParaRPr sz="2000"/>
          </a:p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311700" y="127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Allowable Expenditures</a:t>
            </a:r>
            <a:endParaRPr sz="2320"/>
          </a:p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/>
              <a:t>‹#›</a:t>
            </a:fld>
            <a:endParaRPr sz="800"/>
          </a:p>
        </p:txBody>
      </p:sp>
      <p:graphicFrame>
        <p:nvGraphicFramePr>
          <p:cNvPr id="83" name="Google Shape;83;p19"/>
          <p:cNvGraphicFramePr/>
          <p:nvPr/>
        </p:nvGraphicFramePr>
        <p:xfrm>
          <a:off x="746775" y="786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{2AE85EEA-46AA-4911-A69D-0E4056DAABFA}</a:tableStyleId>
              </a:tblPr>
              <a:tblGrid>
                <a:gridCol w="3619500"/>
                <a:gridCol w="3619500"/>
              </a:tblGrid>
              <a:tr h="4222925">
                <a:tc>
                  <a:txBody>
                    <a:bodyPr/>
                    <a:lstStyle/>
                    <a:p>
                      <a:pPr indent="-292100" lvl="0" marL="45720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b="1" lang="en" sz="10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Cooking Equipment </a:t>
                      </a:r>
                      <a:endParaRPr b="1" sz="10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457200" rtl="0" algn="l">
                        <a:lnSpc>
                          <a:spcPct val="9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rtl="0" algn="l">
                        <a:lnSpc>
                          <a:spcPct val="9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b="1" lang="en" sz="10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Supporting infrastructure system needs</a:t>
                      </a:r>
                      <a:endParaRPr b="1" sz="10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457200" rtl="0" algn="l">
                        <a:lnSpc>
                          <a:spcPct val="9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rtl="0" algn="l">
                        <a:lnSpc>
                          <a:spcPct val="9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b="1" lang="en" sz="10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Service equipment</a:t>
                      </a:r>
                      <a:endParaRPr b="1" sz="10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457200" rtl="0" algn="l">
                        <a:lnSpc>
                          <a:spcPct val="9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rtl="0" algn="l">
                        <a:lnSpc>
                          <a:spcPct val="9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b="1" lang="en" sz="10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Refrigeration and storage</a:t>
                      </a:r>
                      <a:endParaRPr b="1" sz="10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457200" rtl="0" algn="l">
                        <a:lnSpc>
                          <a:spcPct val="9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rtl="0" algn="l">
                        <a:lnSpc>
                          <a:spcPct val="9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b="1" lang="en" sz="10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Transportation of ingredients, meals and equipment between sites</a:t>
                      </a:r>
                      <a:endParaRPr b="1" sz="10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457200" rtl="0" algn="l">
                        <a:lnSpc>
                          <a:spcPct val="9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rtl="0" algn="l">
                        <a:lnSpc>
                          <a:spcPct val="9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b="1" lang="en" sz="10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Food Service Staff Training and professional development</a:t>
                      </a:r>
                      <a:endParaRPr b="1" sz="10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b="1" lang="en" sz="10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Food Service Staff Training and professional development</a:t>
                      </a:r>
                      <a:endParaRPr b="1" sz="10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45720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91440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rtl="0" algn="l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b="1" lang="en" sz="10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Providing additional compensation for additional work relating to serving universal school meals</a:t>
                      </a:r>
                      <a:br>
                        <a:rPr b="1" lang="en" sz="10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endParaRPr b="1" sz="10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457200" rtl="0" algn="l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292100" lvl="0" marL="457200" rtl="0" algn="l">
                        <a:lnSpc>
                          <a:spcPct val="9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980000"/>
                        </a:buClr>
                        <a:buSzPts val="1000"/>
                        <a:buFont typeface="Roboto"/>
                        <a:buChar char="●"/>
                      </a:pPr>
                      <a:r>
                        <a:rPr b="1" lang="en" sz="1000">
                          <a:solidFill>
                            <a:srgbClr val="98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Costs for planning and implementing freshly prepared onsite preparation of reimbursable school meals, serving fresh and nutritious reimbursable school meals using California-grown food, or expanding reimbursable meal options for pupils with restricted diets</a:t>
                      </a:r>
                      <a:endParaRPr b="1" sz="10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900">
                        <a:solidFill>
                          <a:srgbClr val="98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idx="1" type="body"/>
          </p:nvPr>
        </p:nvSpPr>
        <p:spPr>
          <a:xfrm>
            <a:off x="311700" y="314100"/>
            <a:ext cx="8520600" cy="46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build out the kitchen?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20"/>
          <p:cNvSpPr txBox="1"/>
          <p:nvPr/>
        </p:nvSpPr>
        <p:spPr>
          <a:xfrm>
            <a:off x="311700" y="749550"/>
            <a:ext cx="81021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Char char="●"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Expansion to allow a grab-and-go option for students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Char char="●"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Reduction of a crowded line space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Char char="●"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Expansion of the lunch area will also help to reduce potential safety hazards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Char char="●"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Expanding kitchen space for storage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Char char="●"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Creating inviting entrances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Char char="●"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Extending for a better layout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Char char="●"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Improving access to healthy food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Char char="●"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Reduce shortness of lunch periods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Medium"/>
              <a:buChar char="●"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Increase participation and consumption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1" name="Google Shape;91;p20"/>
          <p:cNvSpPr txBox="1"/>
          <p:nvPr/>
        </p:nvSpPr>
        <p:spPr>
          <a:xfrm>
            <a:off x="311700" y="3089250"/>
            <a:ext cx="8186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85200C"/>
                </a:solidFill>
                <a:latin typeface="Roboto Medium"/>
                <a:ea typeface="Roboto Medium"/>
                <a:cs typeface="Roboto Medium"/>
                <a:sym typeface="Roboto Medium"/>
              </a:rPr>
              <a:t>Why is ventilation needed?</a:t>
            </a:r>
            <a:endParaRPr sz="1800">
              <a:solidFill>
                <a:srgbClr val="85200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5200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edium"/>
              <a:buChar char="●"/>
            </a:pP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In order for our new oven to properly function, it </a:t>
            </a: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requires</a:t>
            </a:r>
            <a:r>
              <a:rPr lang="en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adequate clearance for ventilation</a:t>
            </a:r>
            <a:endParaRPr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title"/>
          </p:nvPr>
        </p:nvSpPr>
        <p:spPr>
          <a:xfrm>
            <a:off x="460550" y="27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Improvements for 2022-2023 School Year</a:t>
            </a:r>
            <a:endParaRPr/>
          </a:p>
        </p:txBody>
      </p:sp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8" name="Google Shape;98;p21"/>
          <p:cNvPicPr preferRelativeResize="0"/>
          <p:nvPr/>
        </p:nvPicPr>
        <p:blipFill rotWithShape="1">
          <a:blip r:embed="rId3">
            <a:alphaModFix/>
          </a:blip>
          <a:srcRect b="-4470" l="-197170" r="197170" t="4470"/>
          <a:stretch/>
        </p:blipFill>
        <p:spPr>
          <a:xfrm>
            <a:off x="1123309" y="1028500"/>
            <a:ext cx="1395281" cy="184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750" y="752275"/>
            <a:ext cx="3964826" cy="171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1675" y="524100"/>
            <a:ext cx="2449950" cy="366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89212" y="1801475"/>
            <a:ext cx="1995825" cy="317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311700" y="127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Plans for 12th Street</a:t>
            </a:r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227150" y="767575"/>
            <a:ext cx="8520600" cy="39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Goal: Increase participation and consumption of students</a:t>
            </a:r>
            <a:endParaRPr/>
          </a:p>
          <a:p>
            <a:pPr indent="-3746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ts val="2300"/>
              <a:buChar char="●"/>
            </a:pPr>
            <a:r>
              <a:rPr lang="en" sz="1600">
                <a:solidFill>
                  <a:srgbClr val="FFF2CC"/>
                </a:solidFill>
                <a:latin typeface="Roboto"/>
                <a:ea typeface="Roboto"/>
                <a:cs typeface="Roboto"/>
                <a:sym typeface="Roboto"/>
              </a:rPr>
              <a:t>Construction of tearing down the wall, expanding into the office &amp; building new wall </a:t>
            </a:r>
            <a:endParaRPr sz="1600">
              <a:solidFill>
                <a:srgbClr val="FFF2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300"/>
              <a:buChar char="●"/>
            </a:pPr>
            <a:r>
              <a:rPr lang="en" sz="1600">
                <a:solidFill>
                  <a:srgbClr val="FFF2CC"/>
                </a:solidFill>
                <a:latin typeface="Roboto"/>
                <a:ea typeface="Roboto"/>
                <a:cs typeface="Roboto"/>
                <a:sym typeface="Roboto"/>
              </a:rPr>
              <a:t>Adding ventilation above the ovens</a:t>
            </a:r>
            <a:endParaRPr sz="1600">
              <a:solidFill>
                <a:srgbClr val="FFF2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300"/>
              <a:buChar char="●"/>
            </a:pPr>
            <a:r>
              <a:rPr lang="en" sz="1600">
                <a:solidFill>
                  <a:srgbClr val="FFF2CC"/>
                </a:solidFill>
                <a:latin typeface="Roboto"/>
                <a:ea typeface="Roboto"/>
                <a:cs typeface="Roboto"/>
                <a:sym typeface="Roboto"/>
              </a:rPr>
              <a:t>Installing a wider kitchen door</a:t>
            </a:r>
            <a:endParaRPr sz="1600">
              <a:solidFill>
                <a:srgbClr val="FFF2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300"/>
              <a:buChar char="●"/>
            </a:pPr>
            <a:r>
              <a:rPr lang="en" sz="1600">
                <a:solidFill>
                  <a:srgbClr val="FFF2CC"/>
                </a:solidFill>
                <a:latin typeface="Roboto"/>
                <a:ea typeface="Roboto"/>
                <a:cs typeface="Roboto"/>
                <a:sym typeface="Roboto"/>
              </a:rPr>
              <a:t>Electrical work</a:t>
            </a:r>
            <a:endParaRPr sz="1600">
              <a:solidFill>
                <a:srgbClr val="FFF2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300"/>
              <a:buChar char="●"/>
            </a:pPr>
            <a:r>
              <a:rPr lang="en" sz="1600">
                <a:solidFill>
                  <a:srgbClr val="FFF2CC"/>
                </a:solidFill>
                <a:latin typeface="Roboto"/>
                <a:ea typeface="Roboto"/>
                <a:cs typeface="Roboto"/>
                <a:sym typeface="Roboto"/>
              </a:rPr>
              <a:t>Cost of permit</a:t>
            </a:r>
            <a:endParaRPr sz="1600">
              <a:solidFill>
                <a:srgbClr val="FFF2C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2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311700" y="127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Cost/Quotes</a:t>
            </a:r>
            <a:endParaRPr/>
          </a:p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8624858" y="48156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23"/>
          <p:cNvSpPr txBox="1"/>
          <p:nvPr/>
        </p:nvSpPr>
        <p:spPr>
          <a:xfrm>
            <a:off x="231650" y="919300"/>
            <a:ext cx="85206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Expansion of Wall: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Construction of a New Wall: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Ventilation</a:t>
            </a: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: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Electrical Work: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edium"/>
                <a:ea typeface="Roboto Medium"/>
                <a:cs typeface="Roboto Medium"/>
                <a:sym typeface="Roboto Medium"/>
              </a:rPr>
              <a:t>Permit:</a:t>
            </a: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ctrTitle"/>
          </p:nvPr>
        </p:nvSpPr>
        <p:spPr>
          <a:xfrm>
            <a:off x="1797005" y="626700"/>
            <a:ext cx="555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  <p:sp>
        <p:nvSpPr>
          <p:cNvPr id="121" name="Google Shape;121;p24"/>
          <p:cNvSpPr txBox="1"/>
          <p:nvPr>
            <p:ph idx="1" type="subTitle"/>
          </p:nvPr>
        </p:nvSpPr>
        <p:spPr>
          <a:xfrm>
            <a:off x="3211700" y="2744300"/>
            <a:ext cx="2750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