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5143500" cx="9144000"/>
  <p:notesSz cx="6858000" cy="9144000"/>
  <p:embeddedFontLst>
    <p:embeddedFont>
      <p:font typeface="Lato"/>
      <p:regular r:id="rId16"/>
      <p:bold r:id="rId17"/>
      <p:italic r:id="rId18"/>
      <p:boldItalic r:id="rId19"/>
    </p:embeddedFont>
    <p:embeddedFont>
      <p:font typeface="Lora"/>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CFBAC7E-D61A-4565-8795-50C941FBB9D5}">
  <a:tblStyle styleId="{0CFBAC7E-D61A-4565-8795-50C941FBB9D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ora-regular.fntdata"/><Relationship Id="rId11" Type="http://schemas.openxmlformats.org/officeDocument/2006/relationships/slide" Target="slides/slide5.xml"/><Relationship Id="rId22" Type="http://schemas.openxmlformats.org/officeDocument/2006/relationships/font" Target="fonts/Lora-italic.fntdata"/><Relationship Id="rId10" Type="http://schemas.openxmlformats.org/officeDocument/2006/relationships/slide" Target="slides/slide4.xml"/><Relationship Id="rId21" Type="http://schemas.openxmlformats.org/officeDocument/2006/relationships/font" Target="fonts/Lora-bold.fntdata"/><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font" Target="fonts/Lora-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Lato-bold.fntdata"/><Relationship Id="rId16" Type="http://schemas.openxmlformats.org/officeDocument/2006/relationships/font" Target="fonts/Lato-regular.fntdata"/><Relationship Id="rId5" Type="http://schemas.openxmlformats.org/officeDocument/2006/relationships/slideMaster" Target="slideMasters/slideMaster1.xml"/><Relationship Id="rId19" Type="http://schemas.openxmlformats.org/officeDocument/2006/relationships/font" Target="fonts/Lato-boldItalic.fntdata"/><Relationship Id="rId6" Type="http://schemas.openxmlformats.org/officeDocument/2006/relationships/notesMaster" Target="notesMasters/notesMaster1.xml"/><Relationship Id="rId18" Type="http://schemas.openxmlformats.org/officeDocument/2006/relationships/font" Target="fonts/Lato-italic.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8" name="Google Shape;4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13ff166c7a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13ff166c7a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2d6b7f33f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2d6b7f33f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18472778f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18472778f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18472778f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18472778f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18472778f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18472778f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18472778f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18472778f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18472778f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18472778f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18472778f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18472778f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0" y="268600"/>
            <a:ext cx="5239500" cy="3886200"/>
          </a:xfrm>
          <a:prstGeom prst="rect">
            <a:avLst/>
          </a:prstGeom>
        </p:spPr>
        <p:txBody>
          <a:bodyPr anchorCtr="0" anchor="b" bIns="91425" lIns="91425" spcFirstLastPara="1" rIns="91425" wrap="square" tIns="91425">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4154800"/>
            <a:ext cx="54969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595308" y="492916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2">
            <a:alphaModFix/>
          </a:blip>
          <a:stretch>
            <a:fillRect/>
          </a:stretch>
        </p:blipFill>
        <p:spPr>
          <a:xfrm>
            <a:off x="311700" y="268600"/>
            <a:ext cx="1925426" cy="500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595308" y="492916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9" name="Google Shape;19;p3"/>
          <p:cNvPicPr preferRelativeResize="0"/>
          <p:nvPr/>
        </p:nvPicPr>
        <p:blipFill>
          <a:blip r:embed="rId2">
            <a:alphaModFix amt="50000"/>
          </a:blip>
          <a:stretch>
            <a:fillRect/>
          </a:stretch>
        </p:blipFill>
        <p:spPr>
          <a:xfrm>
            <a:off x="311700" y="4491150"/>
            <a:ext cx="1925426" cy="500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154033"/>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726725"/>
            <a:ext cx="8520600" cy="433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595308" y="492916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4"/>
          <p:cNvPicPr preferRelativeResize="0"/>
          <p:nvPr/>
        </p:nvPicPr>
        <p:blipFill>
          <a:blip r:embed="rId2">
            <a:alphaModFix amt="30000"/>
          </a:blip>
          <a:stretch>
            <a:fillRect/>
          </a:stretch>
        </p:blipFill>
        <p:spPr>
          <a:xfrm>
            <a:off x="6906875" y="4428575"/>
            <a:ext cx="1925426" cy="500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154033"/>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5"/>
          <p:cNvSpPr txBox="1"/>
          <p:nvPr>
            <p:ph idx="1" type="body"/>
          </p:nvPr>
        </p:nvSpPr>
        <p:spPr>
          <a:xfrm>
            <a:off x="311700" y="726725"/>
            <a:ext cx="3999900" cy="42651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726725"/>
            <a:ext cx="3999900" cy="42651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595308" y="492916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0" name="Google Shape;30;p5"/>
          <p:cNvPicPr preferRelativeResize="0"/>
          <p:nvPr/>
        </p:nvPicPr>
        <p:blipFill>
          <a:blip r:embed="rId2">
            <a:alphaModFix amt="30000"/>
          </a:blip>
          <a:stretch>
            <a:fillRect/>
          </a:stretch>
        </p:blipFill>
        <p:spPr>
          <a:xfrm>
            <a:off x="6906875" y="4428575"/>
            <a:ext cx="1925426" cy="500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11700" y="154033"/>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6"/>
          <p:cNvSpPr txBox="1"/>
          <p:nvPr>
            <p:ph idx="12" type="sldNum"/>
          </p:nvPr>
        </p:nvSpPr>
        <p:spPr>
          <a:xfrm>
            <a:off x="8595308" y="492916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6"/>
          <p:cNvPicPr preferRelativeResize="0"/>
          <p:nvPr/>
        </p:nvPicPr>
        <p:blipFill>
          <a:blip r:embed="rId2">
            <a:alphaModFix amt="30000"/>
          </a:blip>
          <a:stretch>
            <a:fillRect/>
          </a:stretch>
        </p:blipFill>
        <p:spPr>
          <a:xfrm>
            <a:off x="6906875" y="4428575"/>
            <a:ext cx="1925426" cy="500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7"/>
          <p:cNvSpPr txBox="1"/>
          <p:nvPr>
            <p:ph type="title"/>
          </p:nvPr>
        </p:nvSpPr>
        <p:spPr>
          <a:xfrm>
            <a:off x="311700" y="197475"/>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11700" y="953175"/>
            <a:ext cx="6359400" cy="4038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595308" y="492916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9" name="Google Shape;39;p7"/>
          <p:cNvPicPr preferRelativeResize="0"/>
          <p:nvPr/>
        </p:nvPicPr>
        <p:blipFill>
          <a:blip r:embed="rId2">
            <a:alphaModFix amt="30000"/>
          </a:blip>
          <a:stretch>
            <a:fillRect/>
          </a:stretch>
        </p:blipFill>
        <p:spPr>
          <a:xfrm>
            <a:off x="6906875" y="4428575"/>
            <a:ext cx="1925426" cy="500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8"/>
          <p:cNvSpPr txBox="1"/>
          <p:nvPr>
            <p:ph type="title"/>
          </p:nvPr>
        </p:nvSpPr>
        <p:spPr>
          <a:xfrm>
            <a:off x="324575" y="450150"/>
            <a:ext cx="65334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 name="Google Shape;42;p8"/>
          <p:cNvSpPr txBox="1"/>
          <p:nvPr>
            <p:ph idx="12" type="sldNum"/>
          </p:nvPr>
        </p:nvSpPr>
        <p:spPr>
          <a:xfrm>
            <a:off x="8595308" y="492916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3" name="Google Shape;43;p8"/>
          <p:cNvPicPr preferRelativeResize="0"/>
          <p:nvPr/>
        </p:nvPicPr>
        <p:blipFill>
          <a:blip r:embed="rId2">
            <a:alphaModFix amt="50000"/>
          </a:blip>
          <a:stretch>
            <a:fillRect/>
          </a:stretch>
        </p:blipFill>
        <p:spPr>
          <a:xfrm>
            <a:off x="439600" y="4428575"/>
            <a:ext cx="1925426" cy="500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9"/>
          <p:cNvSpPr txBox="1"/>
          <p:nvPr>
            <p:ph idx="12" type="sldNum"/>
          </p:nvPr>
        </p:nvSpPr>
        <p:spPr>
          <a:xfrm>
            <a:off x="8595308" y="492916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154033"/>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CC0000"/>
              </a:buClr>
              <a:buSzPts val="2800"/>
              <a:buFont typeface="Lora"/>
              <a:buNone/>
              <a:defRPr b="1" sz="2800">
                <a:solidFill>
                  <a:srgbClr val="CC0000"/>
                </a:solidFill>
                <a:latin typeface="Lora"/>
                <a:ea typeface="Lora"/>
                <a:cs typeface="Lora"/>
                <a:sym typeface="Lora"/>
              </a:defRPr>
            </a:lvl1pPr>
            <a:lvl2pPr lvl="1">
              <a:spcBef>
                <a:spcPts val="0"/>
              </a:spcBef>
              <a:spcAft>
                <a:spcPts val="0"/>
              </a:spcAft>
              <a:buClr>
                <a:schemeClr val="dk1"/>
              </a:buClr>
              <a:buSzPts val="2800"/>
              <a:buFont typeface="Lora"/>
              <a:buNone/>
              <a:defRPr b="1" sz="2800">
                <a:solidFill>
                  <a:schemeClr val="dk1"/>
                </a:solidFill>
                <a:latin typeface="Lora"/>
                <a:ea typeface="Lora"/>
                <a:cs typeface="Lora"/>
                <a:sym typeface="Lora"/>
              </a:defRPr>
            </a:lvl2pPr>
            <a:lvl3pPr lvl="2">
              <a:spcBef>
                <a:spcPts val="0"/>
              </a:spcBef>
              <a:spcAft>
                <a:spcPts val="0"/>
              </a:spcAft>
              <a:buClr>
                <a:schemeClr val="dk1"/>
              </a:buClr>
              <a:buSzPts val="2800"/>
              <a:buFont typeface="Lora"/>
              <a:buNone/>
              <a:defRPr b="1" sz="2800">
                <a:solidFill>
                  <a:schemeClr val="dk1"/>
                </a:solidFill>
                <a:latin typeface="Lora"/>
                <a:ea typeface="Lora"/>
                <a:cs typeface="Lora"/>
                <a:sym typeface="Lora"/>
              </a:defRPr>
            </a:lvl3pPr>
            <a:lvl4pPr lvl="3">
              <a:spcBef>
                <a:spcPts val="0"/>
              </a:spcBef>
              <a:spcAft>
                <a:spcPts val="0"/>
              </a:spcAft>
              <a:buClr>
                <a:schemeClr val="dk1"/>
              </a:buClr>
              <a:buSzPts val="2800"/>
              <a:buFont typeface="Lora"/>
              <a:buNone/>
              <a:defRPr b="1" sz="2800">
                <a:solidFill>
                  <a:schemeClr val="dk1"/>
                </a:solidFill>
                <a:latin typeface="Lora"/>
                <a:ea typeface="Lora"/>
                <a:cs typeface="Lora"/>
                <a:sym typeface="Lora"/>
              </a:defRPr>
            </a:lvl4pPr>
            <a:lvl5pPr lvl="4">
              <a:spcBef>
                <a:spcPts val="0"/>
              </a:spcBef>
              <a:spcAft>
                <a:spcPts val="0"/>
              </a:spcAft>
              <a:buClr>
                <a:schemeClr val="dk1"/>
              </a:buClr>
              <a:buSzPts val="2800"/>
              <a:buFont typeface="Lora"/>
              <a:buNone/>
              <a:defRPr b="1" sz="2800">
                <a:solidFill>
                  <a:schemeClr val="dk1"/>
                </a:solidFill>
                <a:latin typeface="Lora"/>
                <a:ea typeface="Lora"/>
                <a:cs typeface="Lora"/>
                <a:sym typeface="Lora"/>
              </a:defRPr>
            </a:lvl5pPr>
            <a:lvl6pPr lvl="5">
              <a:spcBef>
                <a:spcPts val="0"/>
              </a:spcBef>
              <a:spcAft>
                <a:spcPts val="0"/>
              </a:spcAft>
              <a:buClr>
                <a:schemeClr val="dk1"/>
              </a:buClr>
              <a:buSzPts val="2800"/>
              <a:buFont typeface="Lora"/>
              <a:buNone/>
              <a:defRPr b="1" sz="2800">
                <a:solidFill>
                  <a:schemeClr val="dk1"/>
                </a:solidFill>
                <a:latin typeface="Lora"/>
                <a:ea typeface="Lora"/>
                <a:cs typeface="Lora"/>
                <a:sym typeface="Lora"/>
              </a:defRPr>
            </a:lvl6pPr>
            <a:lvl7pPr lvl="6">
              <a:spcBef>
                <a:spcPts val="0"/>
              </a:spcBef>
              <a:spcAft>
                <a:spcPts val="0"/>
              </a:spcAft>
              <a:buClr>
                <a:schemeClr val="dk1"/>
              </a:buClr>
              <a:buSzPts val="2800"/>
              <a:buFont typeface="Lora"/>
              <a:buNone/>
              <a:defRPr b="1" sz="2800">
                <a:solidFill>
                  <a:schemeClr val="dk1"/>
                </a:solidFill>
                <a:latin typeface="Lora"/>
                <a:ea typeface="Lora"/>
                <a:cs typeface="Lora"/>
                <a:sym typeface="Lora"/>
              </a:defRPr>
            </a:lvl7pPr>
            <a:lvl8pPr lvl="7">
              <a:spcBef>
                <a:spcPts val="0"/>
              </a:spcBef>
              <a:spcAft>
                <a:spcPts val="0"/>
              </a:spcAft>
              <a:buClr>
                <a:schemeClr val="dk1"/>
              </a:buClr>
              <a:buSzPts val="2800"/>
              <a:buFont typeface="Lora"/>
              <a:buNone/>
              <a:defRPr b="1" sz="2800">
                <a:solidFill>
                  <a:schemeClr val="dk1"/>
                </a:solidFill>
                <a:latin typeface="Lora"/>
                <a:ea typeface="Lora"/>
                <a:cs typeface="Lora"/>
                <a:sym typeface="Lora"/>
              </a:defRPr>
            </a:lvl8pPr>
            <a:lvl9pPr lvl="8">
              <a:spcBef>
                <a:spcPts val="0"/>
              </a:spcBef>
              <a:spcAft>
                <a:spcPts val="0"/>
              </a:spcAft>
              <a:buClr>
                <a:schemeClr val="dk1"/>
              </a:buClr>
              <a:buSzPts val="2800"/>
              <a:buFont typeface="Lora"/>
              <a:buNone/>
              <a:defRPr b="1" sz="2800">
                <a:solidFill>
                  <a:schemeClr val="dk1"/>
                </a:solidFill>
                <a:latin typeface="Lora"/>
                <a:ea typeface="Lora"/>
                <a:cs typeface="Lora"/>
                <a:sym typeface="Lora"/>
              </a:defRPr>
            </a:lvl9pPr>
          </a:lstStyle>
          <a:p/>
        </p:txBody>
      </p:sp>
      <p:sp>
        <p:nvSpPr>
          <p:cNvPr id="7" name="Google Shape;7;p1"/>
          <p:cNvSpPr txBox="1"/>
          <p:nvPr>
            <p:ph idx="1" type="body"/>
          </p:nvPr>
        </p:nvSpPr>
        <p:spPr>
          <a:xfrm>
            <a:off x="311700" y="726725"/>
            <a:ext cx="8520600" cy="433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CC0000"/>
              </a:buClr>
              <a:buSzPts val="1800"/>
              <a:buChar char="●"/>
              <a:defRPr sz="1800">
                <a:solidFill>
                  <a:srgbClr val="434343"/>
                </a:solidFill>
              </a:defRPr>
            </a:lvl1pPr>
            <a:lvl2pPr indent="-317500" lvl="1" marL="914400">
              <a:lnSpc>
                <a:spcPct val="115000"/>
              </a:lnSpc>
              <a:spcBef>
                <a:spcPts val="0"/>
              </a:spcBef>
              <a:spcAft>
                <a:spcPts val="0"/>
              </a:spcAft>
              <a:buClr>
                <a:srgbClr val="CC0000"/>
              </a:buClr>
              <a:buSzPts val="1400"/>
              <a:buChar char="○"/>
              <a:defRPr>
                <a:solidFill>
                  <a:schemeClr val="dk2"/>
                </a:solidFill>
              </a:defRPr>
            </a:lvl2pPr>
            <a:lvl3pPr indent="-317500" lvl="2" marL="1371600">
              <a:lnSpc>
                <a:spcPct val="115000"/>
              </a:lnSpc>
              <a:spcBef>
                <a:spcPts val="0"/>
              </a:spcBef>
              <a:spcAft>
                <a:spcPts val="0"/>
              </a:spcAft>
              <a:buClr>
                <a:srgbClr val="CC0000"/>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rgbClr val="CC0000"/>
              </a:buClr>
              <a:buSzPts val="1400"/>
              <a:buChar char="●"/>
              <a:defRPr>
                <a:solidFill>
                  <a:schemeClr val="dk2"/>
                </a:solidFill>
              </a:defRPr>
            </a:lvl4pPr>
            <a:lvl5pPr indent="-317500" lvl="4" marL="2286000">
              <a:lnSpc>
                <a:spcPct val="115000"/>
              </a:lnSpc>
              <a:spcBef>
                <a:spcPts val="0"/>
              </a:spcBef>
              <a:spcAft>
                <a:spcPts val="0"/>
              </a:spcAft>
              <a:buClr>
                <a:srgbClr val="CC0000"/>
              </a:buClr>
              <a:buSzPts val="1400"/>
              <a:buChar char="○"/>
              <a:defRPr>
                <a:solidFill>
                  <a:schemeClr val="dk2"/>
                </a:solidFill>
              </a:defRPr>
            </a:lvl5pPr>
            <a:lvl6pPr indent="-317500" lvl="5" marL="2743200">
              <a:lnSpc>
                <a:spcPct val="115000"/>
              </a:lnSpc>
              <a:spcBef>
                <a:spcPts val="0"/>
              </a:spcBef>
              <a:spcAft>
                <a:spcPts val="0"/>
              </a:spcAft>
              <a:buClr>
                <a:srgbClr val="CC0000"/>
              </a:buClr>
              <a:buSzPts val="1400"/>
              <a:buChar char="■"/>
              <a:defRPr>
                <a:solidFill>
                  <a:schemeClr val="dk2"/>
                </a:solidFill>
              </a:defRPr>
            </a:lvl6pPr>
            <a:lvl7pPr indent="-317500" lvl="6" marL="3200400">
              <a:lnSpc>
                <a:spcPct val="115000"/>
              </a:lnSpc>
              <a:spcBef>
                <a:spcPts val="0"/>
              </a:spcBef>
              <a:spcAft>
                <a:spcPts val="0"/>
              </a:spcAft>
              <a:buClr>
                <a:srgbClr val="CC0000"/>
              </a:buClr>
              <a:buSzPts val="1400"/>
              <a:buChar char="●"/>
              <a:defRPr>
                <a:solidFill>
                  <a:schemeClr val="dk2"/>
                </a:solidFill>
              </a:defRPr>
            </a:lvl7pPr>
            <a:lvl8pPr indent="-317500" lvl="7" marL="3657600">
              <a:lnSpc>
                <a:spcPct val="115000"/>
              </a:lnSpc>
              <a:spcBef>
                <a:spcPts val="0"/>
              </a:spcBef>
              <a:spcAft>
                <a:spcPts val="0"/>
              </a:spcAft>
              <a:buClr>
                <a:srgbClr val="CC0000"/>
              </a:buClr>
              <a:buSzPts val="1400"/>
              <a:buChar char="○"/>
              <a:defRPr>
                <a:solidFill>
                  <a:schemeClr val="dk2"/>
                </a:solidFill>
              </a:defRPr>
            </a:lvl8pPr>
            <a:lvl9pPr indent="-317500" lvl="8" marL="4114800">
              <a:lnSpc>
                <a:spcPct val="115000"/>
              </a:lnSpc>
              <a:spcBef>
                <a:spcPts val="0"/>
              </a:spcBef>
              <a:spcAft>
                <a:spcPts val="0"/>
              </a:spcAft>
              <a:buClr>
                <a:srgbClr val="CC0000"/>
              </a:buClr>
              <a:buSzPts val="1400"/>
              <a:buChar char="■"/>
              <a:defRPr>
                <a:solidFill>
                  <a:schemeClr val="dk2"/>
                </a:solidFill>
              </a:defRPr>
            </a:lvl9pPr>
          </a:lstStyle>
          <a:p/>
        </p:txBody>
      </p:sp>
      <p:sp>
        <p:nvSpPr>
          <p:cNvPr id="8" name="Google Shape;8;p1"/>
          <p:cNvSpPr/>
          <p:nvPr/>
        </p:nvSpPr>
        <p:spPr>
          <a:xfrm>
            <a:off x="-67050" y="5056825"/>
            <a:ext cx="9278100" cy="1383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p:nvPr/>
        </p:nvSpPr>
        <p:spPr>
          <a:xfrm>
            <a:off x="8530550" y="5056825"/>
            <a:ext cx="853200" cy="138300"/>
          </a:xfrm>
          <a:prstGeom prst="parallelogram">
            <a:avLst>
              <a:gd fmla="val 97017" name="adj"/>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
          <p:cNvSpPr txBox="1"/>
          <p:nvPr>
            <p:ph idx="12" type="sldNum"/>
          </p:nvPr>
        </p:nvSpPr>
        <p:spPr>
          <a:xfrm>
            <a:off x="8595308" y="492916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eltimpano.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12.jpg"/><Relationship Id="rId5" Type="http://schemas.openxmlformats.org/officeDocument/2006/relationships/image" Target="../media/image10.jpg"/><Relationship Id="rId6" Type="http://schemas.openxmlformats.org/officeDocument/2006/relationships/image" Target="../media/image5.jpg"/><Relationship Id="rId7" Type="http://schemas.openxmlformats.org/officeDocument/2006/relationships/image" Target="../media/image17.jpg"/><Relationship Id="rId8"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1.jpg"/><Relationship Id="rId5" Type="http://schemas.openxmlformats.org/officeDocument/2006/relationships/image" Target="../media/image8.jpg"/><Relationship Id="rId6" Type="http://schemas.openxmlformats.org/officeDocument/2006/relationships/image" Target="../media/image14.jpg"/><Relationship Id="rId7" Type="http://schemas.openxmlformats.org/officeDocument/2006/relationships/image" Target="../media/image9.jpg"/><Relationship Id="rId8"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10"/>
          <p:cNvSpPr txBox="1"/>
          <p:nvPr>
            <p:ph type="ctrTitle"/>
          </p:nvPr>
        </p:nvSpPr>
        <p:spPr>
          <a:xfrm>
            <a:off x="311700" y="268600"/>
            <a:ext cx="8453400" cy="38862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lang="en" sz="3580"/>
              <a:t>AIMS K-12 </a:t>
            </a:r>
            <a:br>
              <a:rPr lang="en" sz="3580"/>
            </a:br>
            <a:r>
              <a:rPr lang="en" sz="2880"/>
              <a:t>Marketing and Communications Department</a:t>
            </a:r>
            <a:endParaRPr sz="2880"/>
          </a:p>
          <a:p>
            <a:pPr indent="0" lvl="0" marL="0" rtl="0" algn="l">
              <a:spcBef>
                <a:spcPts val="0"/>
              </a:spcBef>
              <a:spcAft>
                <a:spcPts val="0"/>
              </a:spcAft>
              <a:buSzPts val="990"/>
              <a:buNone/>
            </a:pPr>
            <a:r>
              <a:t/>
            </a:r>
            <a:endParaRPr sz="2880"/>
          </a:p>
          <a:p>
            <a:pPr indent="0" lvl="0" marL="0" rtl="0" algn="l">
              <a:spcBef>
                <a:spcPts val="0"/>
              </a:spcBef>
              <a:spcAft>
                <a:spcPts val="0"/>
              </a:spcAft>
              <a:buSzPts val="1100"/>
              <a:buNone/>
            </a:pPr>
            <a:r>
              <a:rPr lang="en" sz="1879"/>
              <a:t>April 2023 Board Meeting Presentation</a:t>
            </a:r>
            <a:endParaRPr sz="1879"/>
          </a:p>
        </p:txBody>
      </p:sp>
      <p:sp>
        <p:nvSpPr>
          <p:cNvPr id="51" name="Google Shape;51;p10"/>
          <p:cNvSpPr txBox="1"/>
          <p:nvPr>
            <p:ph idx="1" type="subTitle"/>
          </p:nvPr>
        </p:nvSpPr>
        <p:spPr>
          <a:xfrm>
            <a:off x="311700" y="4154800"/>
            <a:ext cx="8453400" cy="792600"/>
          </a:xfrm>
          <a:prstGeom prst="rect">
            <a:avLst/>
          </a:prstGeom>
        </p:spPr>
        <p:txBody>
          <a:bodyPr anchorCtr="0" anchor="t" bIns="91425" lIns="91425" spcFirstLastPara="1" rIns="91425" wrap="square" tIns="91425">
            <a:normAutofit/>
          </a:bodyPr>
          <a:lstStyle/>
          <a:p>
            <a:pPr indent="0" lvl="0" marL="0" rtl="0" algn="l">
              <a:lnSpc>
                <a:spcPct val="80000"/>
              </a:lnSpc>
              <a:spcBef>
                <a:spcPts val="0"/>
              </a:spcBef>
              <a:spcAft>
                <a:spcPts val="0"/>
              </a:spcAft>
              <a:buSzPts val="935"/>
              <a:buNone/>
            </a:pPr>
            <a:r>
              <a:rPr lang="en" sz="1779"/>
              <a:t>By Suzen Chu - Director of Marketing and Communications</a:t>
            </a:r>
            <a:endParaRPr sz="1779"/>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1"/>
          <p:cNvSpPr txBox="1"/>
          <p:nvPr>
            <p:ph type="title"/>
          </p:nvPr>
        </p:nvSpPr>
        <p:spPr>
          <a:xfrm>
            <a:off x="311700" y="15403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March/April 2023 Social Media Fast Facts</a:t>
            </a:r>
            <a:endParaRPr/>
          </a:p>
        </p:txBody>
      </p:sp>
      <p:graphicFrame>
        <p:nvGraphicFramePr>
          <p:cNvPr id="57" name="Google Shape;57;p11"/>
          <p:cNvGraphicFramePr/>
          <p:nvPr/>
        </p:nvGraphicFramePr>
        <p:xfrm>
          <a:off x="2159000" y="1077075"/>
          <a:ext cx="3000000" cy="3000000"/>
        </p:xfrm>
        <a:graphic>
          <a:graphicData uri="http://schemas.openxmlformats.org/drawingml/2006/table">
            <a:tbl>
              <a:tblPr>
                <a:noFill/>
                <a:tableStyleId>{0CFBAC7E-D61A-4565-8795-50C941FBB9D5}</a:tableStyleId>
              </a:tblPr>
              <a:tblGrid>
                <a:gridCol w="2413000"/>
                <a:gridCol w="2413000"/>
              </a:tblGrid>
              <a:tr h="498225">
                <a:tc>
                  <a:txBody>
                    <a:bodyPr/>
                    <a:lstStyle/>
                    <a:p>
                      <a:pPr indent="0" lvl="0" marL="0" rtl="0" algn="l">
                        <a:spcBef>
                          <a:spcPts val="0"/>
                        </a:spcBef>
                        <a:spcAft>
                          <a:spcPts val="0"/>
                        </a:spcAft>
                        <a:buNone/>
                      </a:pPr>
                      <a:r>
                        <a:t/>
                      </a:r>
                      <a:endParaRPr sz="1700"/>
                    </a:p>
                  </a:txBody>
                  <a:tcPr marT="91425" marB="91425" marR="91425" marL="91425"/>
                </a:tc>
                <a:tc>
                  <a:txBody>
                    <a:bodyPr/>
                    <a:lstStyle/>
                    <a:p>
                      <a:pPr indent="0" lvl="0" marL="0" rtl="0" algn="l">
                        <a:spcBef>
                          <a:spcPts val="0"/>
                        </a:spcBef>
                        <a:spcAft>
                          <a:spcPts val="0"/>
                        </a:spcAft>
                        <a:buNone/>
                      </a:pPr>
                      <a:r>
                        <a:rPr b="1" lang="en" sz="1700"/>
                        <a:t>Reach</a:t>
                      </a:r>
                      <a:endParaRPr b="1" sz="1700"/>
                    </a:p>
                  </a:txBody>
                  <a:tcPr marT="91425" marB="91425" marR="91425" marL="91425"/>
                </a:tc>
              </a:tr>
              <a:tr h="498225">
                <a:tc>
                  <a:txBody>
                    <a:bodyPr/>
                    <a:lstStyle/>
                    <a:p>
                      <a:pPr indent="0" lvl="0" marL="0" rtl="0" algn="l">
                        <a:spcBef>
                          <a:spcPts val="0"/>
                        </a:spcBef>
                        <a:spcAft>
                          <a:spcPts val="0"/>
                        </a:spcAft>
                        <a:buNone/>
                      </a:pPr>
                      <a:r>
                        <a:rPr b="1" lang="en" sz="1700"/>
                        <a:t>Facebook</a:t>
                      </a:r>
                      <a:endParaRPr b="1" sz="1700"/>
                    </a:p>
                  </a:txBody>
                  <a:tcPr marT="91425" marB="91425" marR="91425" marL="91425"/>
                </a:tc>
                <a:tc>
                  <a:txBody>
                    <a:bodyPr/>
                    <a:lstStyle/>
                    <a:p>
                      <a:pPr indent="0" lvl="0" marL="0" rtl="0" algn="l">
                        <a:spcBef>
                          <a:spcPts val="0"/>
                        </a:spcBef>
                        <a:spcAft>
                          <a:spcPts val="0"/>
                        </a:spcAft>
                        <a:buNone/>
                      </a:pPr>
                      <a:r>
                        <a:rPr lang="en" sz="1700"/>
                        <a:t>775 reaches</a:t>
                      </a:r>
                      <a:endParaRPr sz="1700">
                        <a:solidFill>
                          <a:srgbClr val="38761D"/>
                        </a:solidFill>
                      </a:endParaRPr>
                    </a:p>
                  </a:txBody>
                  <a:tcPr marT="91425" marB="91425" marR="91425" marL="91425"/>
                </a:tc>
              </a:tr>
              <a:tr h="498225">
                <a:tc>
                  <a:txBody>
                    <a:bodyPr/>
                    <a:lstStyle/>
                    <a:p>
                      <a:pPr indent="0" lvl="0" marL="0" rtl="0" algn="l">
                        <a:spcBef>
                          <a:spcPts val="0"/>
                        </a:spcBef>
                        <a:spcAft>
                          <a:spcPts val="0"/>
                        </a:spcAft>
                        <a:buNone/>
                      </a:pPr>
                      <a:r>
                        <a:rPr b="1" lang="en" sz="1700"/>
                        <a:t>Instagram</a:t>
                      </a:r>
                      <a:endParaRPr b="1" sz="1700"/>
                    </a:p>
                  </a:txBody>
                  <a:tcPr marT="91425" marB="91425" marR="91425" marL="91425"/>
                </a:tc>
                <a:tc>
                  <a:txBody>
                    <a:bodyPr/>
                    <a:lstStyle/>
                    <a:p>
                      <a:pPr indent="0" lvl="0" marL="0" rtl="0" algn="l">
                        <a:spcBef>
                          <a:spcPts val="0"/>
                        </a:spcBef>
                        <a:spcAft>
                          <a:spcPts val="0"/>
                        </a:spcAft>
                        <a:buNone/>
                      </a:pPr>
                      <a:r>
                        <a:rPr lang="en" sz="1700"/>
                        <a:t>516 reaches</a:t>
                      </a:r>
                      <a:endParaRPr sz="1700">
                        <a:solidFill>
                          <a:srgbClr val="990000"/>
                        </a:solidFill>
                      </a:endParaRPr>
                    </a:p>
                  </a:txBody>
                  <a:tcPr marT="91425" marB="91425" marR="91425" marL="91425"/>
                </a:tc>
              </a:tr>
              <a:tr h="498225">
                <a:tc>
                  <a:txBody>
                    <a:bodyPr/>
                    <a:lstStyle/>
                    <a:p>
                      <a:pPr indent="0" lvl="0" marL="0" rtl="0" algn="l">
                        <a:spcBef>
                          <a:spcPts val="0"/>
                        </a:spcBef>
                        <a:spcAft>
                          <a:spcPts val="0"/>
                        </a:spcAft>
                        <a:buNone/>
                      </a:pPr>
                      <a:r>
                        <a:rPr b="1" lang="en" sz="1700"/>
                        <a:t>YouTube</a:t>
                      </a:r>
                      <a:endParaRPr b="1" sz="1700"/>
                    </a:p>
                  </a:txBody>
                  <a:tcPr marT="91425" marB="91425" marR="91425" marL="91425"/>
                </a:tc>
                <a:tc>
                  <a:txBody>
                    <a:bodyPr/>
                    <a:lstStyle/>
                    <a:p>
                      <a:pPr indent="0" lvl="0" marL="0" rtl="0" algn="l">
                        <a:spcBef>
                          <a:spcPts val="0"/>
                        </a:spcBef>
                        <a:spcAft>
                          <a:spcPts val="0"/>
                        </a:spcAft>
                        <a:buNone/>
                      </a:pPr>
                      <a:r>
                        <a:rPr lang="en" sz="1700"/>
                        <a:t>774 views</a:t>
                      </a:r>
                      <a:endParaRPr sz="1700"/>
                    </a:p>
                  </a:txBody>
                  <a:tcPr marT="91425" marB="91425" marR="91425" marL="91425"/>
                </a:tc>
              </a:tr>
              <a:tr h="498225">
                <a:tc>
                  <a:txBody>
                    <a:bodyPr/>
                    <a:lstStyle/>
                    <a:p>
                      <a:pPr indent="0" lvl="0" marL="0" rtl="0" algn="l">
                        <a:spcBef>
                          <a:spcPts val="0"/>
                        </a:spcBef>
                        <a:spcAft>
                          <a:spcPts val="0"/>
                        </a:spcAft>
                        <a:buNone/>
                      </a:pPr>
                      <a:r>
                        <a:rPr b="1" lang="en" sz="1700"/>
                        <a:t>AIMS website</a:t>
                      </a:r>
                      <a:endParaRPr b="1" sz="1700"/>
                    </a:p>
                  </a:txBody>
                  <a:tcPr marT="91425" marB="91425" marR="91425" marL="91425"/>
                </a:tc>
                <a:tc>
                  <a:txBody>
                    <a:bodyPr/>
                    <a:lstStyle/>
                    <a:p>
                      <a:pPr indent="0" lvl="0" marL="0" rtl="0" algn="l">
                        <a:spcBef>
                          <a:spcPts val="0"/>
                        </a:spcBef>
                        <a:spcAft>
                          <a:spcPts val="0"/>
                        </a:spcAft>
                        <a:buNone/>
                      </a:pPr>
                      <a:r>
                        <a:rPr lang="en" sz="1700"/>
                        <a:t>5.1K visits</a:t>
                      </a:r>
                      <a:endParaRPr sz="1700"/>
                    </a:p>
                  </a:txBody>
                  <a:tcPr marT="91425" marB="91425" marR="91425" marL="91425"/>
                </a:tc>
              </a:tr>
              <a:tr h="498225">
                <a:tc>
                  <a:txBody>
                    <a:bodyPr/>
                    <a:lstStyle/>
                    <a:p>
                      <a:pPr indent="0" lvl="0" marL="0" rtl="0" algn="l">
                        <a:spcBef>
                          <a:spcPts val="0"/>
                        </a:spcBef>
                        <a:spcAft>
                          <a:spcPts val="0"/>
                        </a:spcAft>
                        <a:buNone/>
                      </a:pPr>
                      <a:r>
                        <a:rPr b="1" lang="en" sz="1700"/>
                        <a:t>AIMS Intranet</a:t>
                      </a:r>
                      <a:endParaRPr b="1" sz="1700"/>
                    </a:p>
                  </a:txBody>
                  <a:tcPr marT="91425" marB="91425" marR="91425" marL="91425"/>
                </a:tc>
                <a:tc>
                  <a:txBody>
                    <a:bodyPr/>
                    <a:lstStyle/>
                    <a:p>
                      <a:pPr indent="0" lvl="0" marL="0" rtl="0" algn="l">
                        <a:spcBef>
                          <a:spcPts val="0"/>
                        </a:spcBef>
                        <a:spcAft>
                          <a:spcPts val="0"/>
                        </a:spcAft>
                        <a:buNone/>
                      </a:pPr>
                      <a:r>
                        <a:rPr lang="en" sz="1700"/>
                        <a:t>51 visits</a:t>
                      </a:r>
                      <a:endParaRPr sz="1700"/>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2"/>
          <p:cNvSpPr txBox="1"/>
          <p:nvPr>
            <p:ph type="title"/>
          </p:nvPr>
        </p:nvSpPr>
        <p:spPr>
          <a:xfrm>
            <a:off x="311700" y="15403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March/April 2023 Wrap Up</a:t>
            </a:r>
            <a:endParaRPr/>
          </a:p>
        </p:txBody>
      </p:sp>
      <p:sp>
        <p:nvSpPr>
          <p:cNvPr id="63" name="Google Shape;63;p12"/>
          <p:cNvSpPr txBox="1"/>
          <p:nvPr>
            <p:ph idx="1" type="body"/>
          </p:nvPr>
        </p:nvSpPr>
        <p:spPr>
          <a:xfrm>
            <a:off x="311700" y="726725"/>
            <a:ext cx="8520600" cy="433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CC0000"/>
                </a:solidFill>
              </a:rPr>
              <a:t>Boosting Enrollment</a:t>
            </a:r>
            <a:endParaRPr b="1">
              <a:solidFill>
                <a:srgbClr val="CC0000"/>
              </a:solidFill>
            </a:endParaRPr>
          </a:p>
          <a:p>
            <a:pPr indent="-336550" lvl="0" marL="457200" rtl="0" algn="l">
              <a:lnSpc>
                <a:spcPct val="115000"/>
              </a:lnSpc>
              <a:spcBef>
                <a:spcPts val="1200"/>
              </a:spcBef>
              <a:spcAft>
                <a:spcPts val="0"/>
              </a:spcAft>
              <a:buSzPts val="1700"/>
              <a:buChar char="●"/>
            </a:pPr>
            <a:r>
              <a:rPr lang="en" sz="1700"/>
              <a:t>Created marketing materials in English, Chinese and Spanish.</a:t>
            </a:r>
            <a:endParaRPr sz="1700"/>
          </a:p>
          <a:p>
            <a:pPr indent="-336550" lvl="0" marL="457200" rtl="0" algn="l">
              <a:lnSpc>
                <a:spcPct val="115000"/>
              </a:lnSpc>
              <a:spcBef>
                <a:spcPts val="0"/>
              </a:spcBef>
              <a:spcAft>
                <a:spcPts val="0"/>
              </a:spcAft>
              <a:buSzPts val="1700"/>
              <a:buChar char="●"/>
            </a:pPr>
            <a:r>
              <a:rPr lang="en" sz="1700"/>
              <a:t>Boosted enrollment posts on social media.</a:t>
            </a:r>
            <a:endParaRPr sz="1700"/>
          </a:p>
          <a:p>
            <a:pPr indent="-336550" lvl="0" marL="457200" rtl="0" algn="l">
              <a:lnSpc>
                <a:spcPct val="115000"/>
              </a:lnSpc>
              <a:spcBef>
                <a:spcPts val="0"/>
              </a:spcBef>
              <a:spcAft>
                <a:spcPts val="0"/>
              </a:spcAft>
              <a:buSzPts val="1700"/>
              <a:buChar char="●"/>
            </a:pPr>
            <a:r>
              <a:rPr lang="en" sz="1700"/>
              <a:t>Invited local Preschools, Elementary, and Middle Schools to allow us to place flyers in their locations and do a informational presentation to their families.</a:t>
            </a:r>
            <a:endParaRPr sz="1700"/>
          </a:p>
          <a:p>
            <a:pPr indent="-336550" lvl="0" marL="457200" rtl="0" algn="l">
              <a:lnSpc>
                <a:spcPct val="115000"/>
              </a:lnSpc>
              <a:spcBef>
                <a:spcPts val="0"/>
              </a:spcBef>
              <a:spcAft>
                <a:spcPts val="0"/>
              </a:spcAft>
              <a:buSzPts val="1700"/>
              <a:buChar char="●"/>
            </a:pPr>
            <a:r>
              <a:rPr lang="en" sz="1700"/>
              <a:t>Engaged</a:t>
            </a:r>
            <a:r>
              <a:rPr lang="en" sz="1700"/>
              <a:t> with foster family agencies, and homeless/refugee/</a:t>
            </a:r>
            <a:r>
              <a:rPr lang="en" sz="1700"/>
              <a:t>community</a:t>
            </a:r>
            <a:r>
              <a:rPr lang="en" sz="1700"/>
              <a:t> centers.</a:t>
            </a:r>
            <a:endParaRPr sz="1700"/>
          </a:p>
          <a:p>
            <a:pPr indent="-336550" lvl="0" marL="457200" rtl="0" algn="l">
              <a:lnSpc>
                <a:spcPct val="115000"/>
              </a:lnSpc>
              <a:spcBef>
                <a:spcPts val="0"/>
              </a:spcBef>
              <a:spcAft>
                <a:spcPts val="0"/>
              </a:spcAft>
              <a:buSzPts val="1700"/>
              <a:buChar char="●"/>
            </a:pPr>
            <a:r>
              <a:rPr lang="en" sz="1700"/>
              <a:t>Placed flyers in local businesses and community centers.</a:t>
            </a:r>
            <a:endParaRPr sz="1700"/>
          </a:p>
          <a:p>
            <a:pPr indent="-336550" lvl="0" marL="457200" rtl="0" algn="l">
              <a:lnSpc>
                <a:spcPct val="115000"/>
              </a:lnSpc>
              <a:spcBef>
                <a:spcPts val="0"/>
              </a:spcBef>
              <a:spcAft>
                <a:spcPts val="0"/>
              </a:spcAft>
              <a:buSzPts val="1700"/>
              <a:buChar char="●"/>
            </a:pPr>
            <a:r>
              <a:rPr lang="en" sz="1700"/>
              <a:t>Placed ad on Oakland Post.</a:t>
            </a:r>
            <a:endParaRPr sz="1700"/>
          </a:p>
          <a:p>
            <a:pPr indent="-336550" lvl="0" marL="457200" rtl="0" algn="l">
              <a:lnSpc>
                <a:spcPct val="115000"/>
              </a:lnSpc>
              <a:spcBef>
                <a:spcPts val="0"/>
              </a:spcBef>
              <a:spcAft>
                <a:spcPts val="0"/>
              </a:spcAft>
              <a:buSzPts val="1700"/>
              <a:buChar char="●"/>
            </a:pPr>
            <a:r>
              <a:rPr lang="en" sz="1700"/>
              <a:t>Sent postcard to homes within 5 miles of 94607 via USPS Direct Mail.</a:t>
            </a:r>
            <a:endParaRPr sz="1700"/>
          </a:p>
          <a:p>
            <a:pPr indent="-336550" lvl="0" marL="457200" rtl="0" algn="l">
              <a:lnSpc>
                <a:spcPct val="115000"/>
              </a:lnSpc>
              <a:spcBef>
                <a:spcPts val="0"/>
              </a:spcBef>
              <a:spcAft>
                <a:spcPts val="0"/>
              </a:spcAft>
              <a:buSzPts val="1700"/>
              <a:buChar char="●"/>
            </a:pPr>
            <a:r>
              <a:rPr lang="en" sz="1700"/>
              <a:t>Used WhatsApp SMS marketing via </a:t>
            </a:r>
            <a:r>
              <a:rPr lang="en" sz="1700" u="sng">
                <a:solidFill>
                  <a:schemeClr val="hlink"/>
                </a:solidFill>
                <a:hlinkClick r:id="rId3"/>
              </a:rPr>
              <a:t>El Timpano</a:t>
            </a:r>
            <a:r>
              <a:rPr lang="en" sz="1700"/>
              <a:t> to reach Hispanic and Mayan families.</a:t>
            </a:r>
            <a:endParaRPr sz="1700"/>
          </a:p>
          <a:p>
            <a:pPr indent="-336550" lvl="0" marL="457200" rtl="0" algn="l">
              <a:lnSpc>
                <a:spcPct val="115000"/>
              </a:lnSpc>
              <a:spcBef>
                <a:spcPts val="0"/>
              </a:spcBef>
              <a:spcAft>
                <a:spcPts val="0"/>
              </a:spcAft>
              <a:buSzPts val="1700"/>
              <a:buChar char="●"/>
            </a:pPr>
            <a:r>
              <a:rPr lang="en" sz="1700"/>
              <a:t>Supported school sites to host informational nights &amp; school tours.</a:t>
            </a:r>
            <a:endParaRPr sz="1700"/>
          </a:p>
          <a:p>
            <a:pPr indent="-336550" lvl="0" marL="457200" rtl="0" algn="l">
              <a:lnSpc>
                <a:spcPct val="115000"/>
              </a:lnSpc>
              <a:spcBef>
                <a:spcPts val="0"/>
              </a:spcBef>
              <a:spcAft>
                <a:spcPts val="0"/>
              </a:spcAft>
              <a:buSzPts val="1700"/>
              <a:buChar char="●"/>
            </a:pPr>
            <a:r>
              <a:rPr lang="en" sz="1700"/>
              <a:t>Supported Enrollment Department on public lottery and to understand their needs.</a:t>
            </a:r>
            <a:endParaRPr sz="1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3"/>
          <p:cNvPicPr preferRelativeResize="0"/>
          <p:nvPr/>
        </p:nvPicPr>
        <p:blipFill>
          <a:blip r:embed="rId3">
            <a:alphaModFix/>
          </a:blip>
          <a:stretch>
            <a:fillRect/>
          </a:stretch>
        </p:blipFill>
        <p:spPr>
          <a:xfrm>
            <a:off x="3725225" y="2359549"/>
            <a:ext cx="3429002" cy="2571752"/>
          </a:xfrm>
          <a:prstGeom prst="rect">
            <a:avLst/>
          </a:prstGeom>
          <a:noFill/>
          <a:ln>
            <a:noFill/>
          </a:ln>
        </p:spPr>
      </p:pic>
      <p:pic>
        <p:nvPicPr>
          <p:cNvPr id="69" name="Google Shape;69;p13"/>
          <p:cNvPicPr preferRelativeResize="0"/>
          <p:nvPr/>
        </p:nvPicPr>
        <p:blipFill rotWithShape="1">
          <a:blip r:embed="rId4">
            <a:alphaModFix/>
          </a:blip>
          <a:srcRect b="0" l="0" r="0" t="0"/>
          <a:stretch/>
        </p:blipFill>
        <p:spPr>
          <a:xfrm>
            <a:off x="96425" y="122100"/>
            <a:ext cx="2793277" cy="2094973"/>
          </a:xfrm>
          <a:prstGeom prst="rect">
            <a:avLst/>
          </a:prstGeom>
          <a:noFill/>
          <a:ln>
            <a:noFill/>
          </a:ln>
        </p:spPr>
      </p:pic>
      <p:pic>
        <p:nvPicPr>
          <p:cNvPr id="70" name="Google Shape;70;p13"/>
          <p:cNvPicPr preferRelativeResize="0"/>
          <p:nvPr/>
        </p:nvPicPr>
        <p:blipFill>
          <a:blip r:embed="rId5">
            <a:alphaModFix/>
          </a:blip>
          <a:stretch>
            <a:fillRect/>
          </a:stretch>
        </p:blipFill>
        <p:spPr>
          <a:xfrm>
            <a:off x="96425" y="2359550"/>
            <a:ext cx="3429002" cy="2571752"/>
          </a:xfrm>
          <a:prstGeom prst="rect">
            <a:avLst/>
          </a:prstGeom>
          <a:noFill/>
          <a:ln>
            <a:noFill/>
          </a:ln>
        </p:spPr>
      </p:pic>
      <p:pic>
        <p:nvPicPr>
          <p:cNvPr id="71" name="Google Shape;71;p13"/>
          <p:cNvPicPr preferRelativeResize="0"/>
          <p:nvPr/>
        </p:nvPicPr>
        <p:blipFill rotWithShape="1">
          <a:blip r:embed="rId6">
            <a:alphaModFix/>
          </a:blip>
          <a:srcRect b="2055" l="19797" r="2898" t="5752"/>
          <a:stretch/>
        </p:blipFill>
        <p:spPr>
          <a:xfrm>
            <a:off x="7283300" y="2359550"/>
            <a:ext cx="1617373" cy="2571750"/>
          </a:xfrm>
          <a:prstGeom prst="rect">
            <a:avLst/>
          </a:prstGeom>
          <a:noFill/>
          <a:ln>
            <a:noFill/>
          </a:ln>
        </p:spPr>
      </p:pic>
      <p:pic>
        <p:nvPicPr>
          <p:cNvPr id="72" name="Google Shape;72;p13"/>
          <p:cNvPicPr preferRelativeResize="0"/>
          <p:nvPr/>
        </p:nvPicPr>
        <p:blipFill>
          <a:blip r:embed="rId7">
            <a:alphaModFix/>
          </a:blip>
          <a:stretch>
            <a:fillRect/>
          </a:stretch>
        </p:blipFill>
        <p:spPr>
          <a:xfrm>
            <a:off x="3155527" y="152400"/>
            <a:ext cx="2739666" cy="2054749"/>
          </a:xfrm>
          <a:prstGeom prst="rect">
            <a:avLst/>
          </a:prstGeom>
          <a:noFill/>
          <a:ln>
            <a:noFill/>
          </a:ln>
        </p:spPr>
      </p:pic>
      <p:pic>
        <p:nvPicPr>
          <p:cNvPr id="73" name="Google Shape;73;p13"/>
          <p:cNvPicPr preferRelativeResize="0"/>
          <p:nvPr/>
        </p:nvPicPr>
        <p:blipFill>
          <a:blip r:embed="rId8">
            <a:alphaModFix/>
          </a:blip>
          <a:stretch>
            <a:fillRect/>
          </a:stretch>
        </p:blipFill>
        <p:spPr>
          <a:xfrm>
            <a:off x="6161018" y="152400"/>
            <a:ext cx="2739666" cy="20547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4"/>
          <p:cNvPicPr preferRelativeResize="0"/>
          <p:nvPr/>
        </p:nvPicPr>
        <p:blipFill>
          <a:blip r:embed="rId3">
            <a:alphaModFix/>
          </a:blip>
          <a:stretch>
            <a:fillRect/>
          </a:stretch>
        </p:blipFill>
        <p:spPr>
          <a:xfrm>
            <a:off x="6074438" y="438875"/>
            <a:ext cx="2712675" cy="4481801"/>
          </a:xfrm>
          <a:prstGeom prst="rect">
            <a:avLst/>
          </a:prstGeom>
          <a:noFill/>
          <a:ln>
            <a:noFill/>
          </a:ln>
        </p:spPr>
      </p:pic>
      <p:sp>
        <p:nvSpPr>
          <p:cNvPr id="79" name="Google Shape;79;p14"/>
          <p:cNvSpPr txBox="1"/>
          <p:nvPr/>
        </p:nvSpPr>
        <p:spPr>
          <a:xfrm>
            <a:off x="6027687" y="23375"/>
            <a:ext cx="28062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1500">
                <a:solidFill>
                  <a:srgbClr val="CC0000"/>
                </a:solidFill>
              </a:rPr>
              <a:t>Oakland Post Full-Page Ad</a:t>
            </a:r>
            <a:endParaRPr sz="1100"/>
          </a:p>
        </p:txBody>
      </p:sp>
      <p:pic>
        <p:nvPicPr>
          <p:cNvPr id="80" name="Google Shape;80;p14"/>
          <p:cNvPicPr preferRelativeResize="0"/>
          <p:nvPr/>
        </p:nvPicPr>
        <p:blipFill>
          <a:blip r:embed="rId4">
            <a:alphaModFix/>
          </a:blip>
          <a:stretch>
            <a:fillRect/>
          </a:stretch>
        </p:blipFill>
        <p:spPr>
          <a:xfrm>
            <a:off x="4225550" y="2676944"/>
            <a:ext cx="1734275" cy="2243732"/>
          </a:xfrm>
          <a:prstGeom prst="rect">
            <a:avLst/>
          </a:prstGeom>
          <a:noFill/>
          <a:ln>
            <a:noFill/>
          </a:ln>
        </p:spPr>
      </p:pic>
      <p:pic>
        <p:nvPicPr>
          <p:cNvPr id="81" name="Google Shape;81;p14"/>
          <p:cNvPicPr preferRelativeResize="0"/>
          <p:nvPr/>
        </p:nvPicPr>
        <p:blipFill>
          <a:blip r:embed="rId5">
            <a:alphaModFix/>
          </a:blip>
          <a:stretch>
            <a:fillRect/>
          </a:stretch>
        </p:blipFill>
        <p:spPr>
          <a:xfrm>
            <a:off x="4225550" y="247650"/>
            <a:ext cx="1734275" cy="2243727"/>
          </a:xfrm>
          <a:prstGeom prst="rect">
            <a:avLst/>
          </a:prstGeom>
          <a:noFill/>
          <a:ln>
            <a:noFill/>
          </a:ln>
        </p:spPr>
      </p:pic>
      <p:pic>
        <p:nvPicPr>
          <p:cNvPr id="82" name="Google Shape;82;p14"/>
          <p:cNvPicPr preferRelativeResize="0"/>
          <p:nvPr/>
        </p:nvPicPr>
        <p:blipFill>
          <a:blip r:embed="rId6">
            <a:alphaModFix/>
          </a:blip>
          <a:stretch>
            <a:fillRect/>
          </a:stretch>
        </p:blipFill>
        <p:spPr>
          <a:xfrm>
            <a:off x="422800" y="149175"/>
            <a:ext cx="3688133" cy="4771502"/>
          </a:xfrm>
          <a:prstGeom prst="rect">
            <a:avLst/>
          </a:prstGeom>
          <a:noFill/>
          <a:ln>
            <a:noFill/>
          </a:ln>
        </p:spPr>
      </p:pic>
      <p:sp>
        <p:nvSpPr>
          <p:cNvPr id="83" name="Google Shape;83;p14"/>
          <p:cNvSpPr txBox="1"/>
          <p:nvPr/>
        </p:nvSpPr>
        <p:spPr>
          <a:xfrm>
            <a:off x="4506638" y="-19600"/>
            <a:ext cx="1172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1200">
                <a:solidFill>
                  <a:srgbClr val="CC0000"/>
                </a:solidFill>
              </a:rPr>
              <a:t>Chinese</a:t>
            </a:r>
            <a:endParaRPr sz="500"/>
          </a:p>
        </p:txBody>
      </p:sp>
      <p:sp>
        <p:nvSpPr>
          <p:cNvPr id="84" name="Google Shape;84;p14"/>
          <p:cNvSpPr txBox="1"/>
          <p:nvPr/>
        </p:nvSpPr>
        <p:spPr>
          <a:xfrm>
            <a:off x="4506638" y="2387100"/>
            <a:ext cx="1172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1200">
                <a:solidFill>
                  <a:srgbClr val="CC0000"/>
                </a:solidFill>
              </a:rPr>
              <a:t>Spanish</a:t>
            </a:r>
            <a:endParaRPr sz="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txBox="1"/>
          <p:nvPr>
            <p:ph idx="4294967295" type="title"/>
          </p:nvPr>
        </p:nvSpPr>
        <p:spPr>
          <a:xfrm>
            <a:off x="311700" y="15403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March/April 2023 Wrap Up</a:t>
            </a:r>
            <a:endParaRPr/>
          </a:p>
        </p:txBody>
      </p:sp>
      <p:sp>
        <p:nvSpPr>
          <p:cNvPr id="90" name="Google Shape;90;p15"/>
          <p:cNvSpPr txBox="1"/>
          <p:nvPr>
            <p:ph idx="4294967295" type="body"/>
          </p:nvPr>
        </p:nvSpPr>
        <p:spPr>
          <a:xfrm>
            <a:off x="311700" y="726725"/>
            <a:ext cx="8520600" cy="43302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en">
                <a:solidFill>
                  <a:srgbClr val="CC0000"/>
                </a:solidFill>
              </a:rPr>
              <a:t>Boosting R</a:t>
            </a:r>
            <a:r>
              <a:rPr b="1" lang="en">
                <a:solidFill>
                  <a:srgbClr val="CC0000"/>
                </a:solidFill>
              </a:rPr>
              <a:t>ecruitment</a:t>
            </a:r>
            <a:endParaRPr b="1">
              <a:solidFill>
                <a:srgbClr val="CC0000"/>
              </a:solidFill>
            </a:endParaRPr>
          </a:p>
          <a:p>
            <a:pPr indent="-325755" lvl="0" marL="457200" rtl="0" algn="l">
              <a:spcBef>
                <a:spcPts val="1200"/>
              </a:spcBef>
              <a:spcAft>
                <a:spcPts val="0"/>
              </a:spcAft>
              <a:buSzPct val="100000"/>
              <a:buChar char="●"/>
            </a:pPr>
            <a:r>
              <a:rPr lang="en"/>
              <a:t>Created marketing materials for outreach.</a:t>
            </a:r>
            <a:endParaRPr/>
          </a:p>
          <a:p>
            <a:pPr indent="-325755" lvl="0" marL="457200" rtl="0" algn="l">
              <a:spcBef>
                <a:spcPts val="0"/>
              </a:spcBef>
              <a:spcAft>
                <a:spcPts val="0"/>
              </a:spcAft>
              <a:buSzPct val="100000"/>
              <a:buChar char="●"/>
            </a:pPr>
            <a:r>
              <a:rPr lang="en"/>
              <a:t>Social media posts promoting working at AIMS on LinkedIn, Facebook, and Instagram.</a:t>
            </a:r>
            <a:endParaRPr/>
          </a:p>
          <a:p>
            <a:pPr indent="-325755" lvl="0" marL="457200" rtl="0" algn="l">
              <a:spcBef>
                <a:spcPts val="0"/>
              </a:spcBef>
              <a:spcAft>
                <a:spcPts val="0"/>
              </a:spcAft>
              <a:buSzPct val="100000"/>
              <a:buChar char="●"/>
            </a:pPr>
            <a:r>
              <a:rPr lang="en"/>
              <a:t>Posted about job openings on EdJoin, Handshake, TFA.</a:t>
            </a:r>
            <a:endParaRPr/>
          </a:p>
          <a:p>
            <a:pPr indent="-325755" lvl="0" marL="457200" rtl="0" algn="l">
              <a:spcBef>
                <a:spcPts val="0"/>
              </a:spcBef>
              <a:spcAft>
                <a:spcPts val="0"/>
              </a:spcAft>
              <a:buSzPct val="100000"/>
              <a:buChar char="●"/>
            </a:pPr>
            <a:r>
              <a:rPr lang="en"/>
              <a:t>Co-hosted in-house in-person job fair with ES, MS, and HS.</a:t>
            </a:r>
            <a:endParaRPr/>
          </a:p>
          <a:p>
            <a:pPr indent="-325755" lvl="0" marL="457200" rtl="0" algn="l">
              <a:spcBef>
                <a:spcPts val="0"/>
              </a:spcBef>
              <a:spcAft>
                <a:spcPts val="0"/>
              </a:spcAft>
              <a:buSzPct val="100000"/>
              <a:buChar char="●"/>
            </a:pPr>
            <a:r>
              <a:rPr lang="en"/>
              <a:t>AIMS email campaign to Holy Names University, University of San Francisco, Reach Institute, Cal State East Bay, Academy of Arts University, UC Berkeley, Peralta Colleges, San Jose State, UC Merced, Santa Clara University, California Baptist University, and local Job Centers. </a:t>
            </a:r>
            <a:endParaRPr/>
          </a:p>
          <a:p>
            <a:pPr indent="-325755" lvl="0" marL="457200" rtl="0" algn="l">
              <a:spcBef>
                <a:spcPts val="0"/>
              </a:spcBef>
              <a:spcAft>
                <a:spcPts val="0"/>
              </a:spcAft>
              <a:buSzPct val="100000"/>
              <a:buChar char="●"/>
            </a:pPr>
            <a:r>
              <a:rPr lang="en"/>
              <a:t>Brought fliers to Cal State East Bay, UC Berkeley, University of San Francisco, and San Francisco State education departments, campus libraries, student centers, coffee shops, and local businesses.</a:t>
            </a:r>
            <a:endParaRPr/>
          </a:p>
          <a:p>
            <a:pPr indent="-325755" lvl="0" marL="457200" rtl="0" algn="l">
              <a:spcBef>
                <a:spcPts val="0"/>
              </a:spcBef>
              <a:spcAft>
                <a:spcPts val="0"/>
              </a:spcAft>
              <a:buSzPct val="100000"/>
              <a:buChar char="●"/>
            </a:pPr>
            <a:r>
              <a:rPr lang="en"/>
              <a:t>Job Postings to Holy Names Job Board, Academy of Arts Job Board, University of San Francisco Newsletter, and Reach University Email Campaign. </a:t>
            </a:r>
            <a:endParaRPr/>
          </a:p>
          <a:p>
            <a:pPr indent="-325755" lvl="0" marL="457200" rtl="0" algn="l">
              <a:spcBef>
                <a:spcPts val="0"/>
              </a:spcBef>
              <a:spcAft>
                <a:spcPts val="0"/>
              </a:spcAft>
              <a:buSzPct val="100000"/>
              <a:buChar char="●"/>
            </a:pPr>
            <a:r>
              <a:rPr lang="en"/>
              <a:t>Encouraged current AIMS teachers to reach out to their personal circles and had two successful interviews for the upcoming school year.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6"/>
          <p:cNvPicPr preferRelativeResize="0"/>
          <p:nvPr/>
        </p:nvPicPr>
        <p:blipFill rotWithShape="1">
          <a:blip r:embed="rId3">
            <a:alphaModFix/>
          </a:blip>
          <a:srcRect b="0" l="0" r="0" t="0"/>
          <a:stretch/>
        </p:blipFill>
        <p:spPr>
          <a:xfrm>
            <a:off x="120199" y="110050"/>
            <a:ext cx="1832901" cy="2443873"/>
          </a:xfrm>
          <a:prstGeom prst="rect">
            <a:avLst/>
          </a:prstGeom>
          <a:noFill/>
          <a:ln>
            <a:noFill/>
          </a:ln>
        </p:spPr>
      </p:pic>
      <p:pic>
        <p:nvPicPr>
          <p:cNvPr id="96" name="Google Shape;96;p16"/>
          <p:cNvPicPr preferRelativeResize="0"/>
          <p:nvPr/>
        </p:nvPicPr>
        <p:blipFill>
          <a:blip r:embed="rId4">
            <a:alphaModFix/>
          </a:blip>
          <a:stretch>
            <a:fillRect/>
          </a:stretch>
        </p:blipFill>
        <p:spPr>
          <a:xfrm>
            <a:off x="120200" y="2591325"/>
            <a:ext cx="3119974" cy="2339973"/>
          </a:xfrm>
          <a:prstGeom prst="rect">
            <a:avLst/>
          </a:prstGeom>
          <a:noFill/>
          <a:ln>
            <a:noFill/>
          </a:ln>
        </p:spPr>
      </p:pic>
      <p:pic>
        <p:nvPicPr>
          <p:cNvPr id="97" name="Google Shape;97;p16"/>
          <p:cNvPicPr preferRelativeResize="0"/>
          <p:nvPr/>
        </p:nvPicPr>
        <p:blipFill>
          <a:blip r:embed="rId5">
            <a:alphaModFix/>
          </a:blip>
          <a:stretch>
            <a:fillRect/>
          </a:stretch>
        </p:blipFill>
        <p:spPr>
          <a:xfrm>
            <a:off x="2052625" y="110050"/>
            <a:ext cx="1832901" cy="2443868"/>
          </a:xfrm>
          <a:prstGeom prst="rect">
            <a:avLst/>
          </a:prstGeom>
          <a:noFill/>
          <a:ln>
            <a:noFill/>
          </a:ln>
        </p:spPr>
      </p:pic>
      <p:pic>
        <p:nvPicPr>
          <p:cNvPr id="98" name="Google Shape;98;p16"/>
          <p:cNvPicPr preferRelativeResize="0"/>
          <p:nvPr/>
        </p:nvPicPr>
        <p:blipFill>
          <a:blip r:embed="rId6">
            <a:alphaModFix/>
          </a:blip>
          <a:stretch>
            <a:fillRect/>
          </a:stretch>
        </p:blipFill>
        <p:spPr>
          <a:xfrm>
            <a:off x="3959686" y="110050"/>
            <a:ext cx="2289251" cy="3052324"/>
          </a:xfrm>
          <a:prstGeom prst="rect">
            <a:avLst/>
          </a:prstGeom>
          <a:noFill/>
          <a:ln>
            <a:noFill/>
          </a:ln>
        </p:spPr>
      </p:pic>
      <p:pic>
        <p:nvPicPr>
          <p:cNvPr id="99" name="Google Shape;99;p16"/>
          <p:cNvPicPr preferRelativeResize="0"/>
          <p:nvPr/>
        </p:nvPicPr>
        <p:blipFill>
          <a:blip r:embed="rId7">
            <a:alphaModFix/>
          </a:blip>
          <a:stretch>
            <a:fillRect/>
          </a:stretch>
        </p:blipFill>
        <p:spPr>
          <a:xfrm>
            <a:off x="6394349" y="110050"/>
            <a:ext cx="2594025" cy="4354560"/>
          </a:xfrm>
          <a:prstGeom prst="rect">
            <a:avLst/>
          </a:prstGeom>
          <a:noFill/>
          <a:ln>
            <a:noFill/>
          </a:ln>
        </p:spPr>
      </p:pic>
      <p:pic>
        <p:nvPicPr>
          <p:cNvPr id="100" name="Google Shape;100;p16"/>
          <p:cNvPicPr preferRelativeResize="0"/>
          <p:nvPr/>
        </p:nvPicPr>
        <p:blipFill>
          <a:blip r:embed="rId8">
            <a:alphaModFix/>
          </a:blip>
          <a:stretch>
            <a:fillRect/>
          </a:stretch>
        </p:blipFill>
        <p:spPr>
          <a:xfrm>
            <a:off x="3311400" y="3222475"/>
            <a:ext cx="3019274" cy="17160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7"/>
          <p:cNvSpPr txBox="1"/>
          <p:nvPr>
            <p:ph idx="4294967295" type="title"/>
          </p:nvPr>
        </p:nvSpPr>
        <p:spPr>
          <a:xfrm>
            <a:off x="311700" y="15403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March/April 2023 Current Projects</a:t>
            </a:r>
            <a:endParaRPr/>
          </a:p>
        </p:txBody>
      </p:sp>
      <p:sp>
        <p:nvSpPr>
          <p:cNvPr id="106" name="Google Shape;106;p17"/>
          <p:cNvSpPr txBox="1"/>
          <p:nvPr>
            <p:ph idx="4294967295" type="body"/>
          </p:nvPr>
        </p:nvSpPr>
        <p:spPr>
          <a:xfrm>
            <a:off x="311700" y="726725"/>
            <a:ext cx="8520600" cy="433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solidFill>
                  <a:srgbClr val="CC0000"/>
                </a:solidFill>
              </a:rPr>
              <a:t>For</a:t>
            </a:r>
            <a:r>
              <a:rPr b="1" lang="en">
                <a:solidFill>
                  <a:srgbClr val="CC0000"/>
                </a:solidFill>
              </a:rPr>
              <a:t> Enrollment</a:t>
            </a:r>
            <a:endParaRPr b="1">
              <a:solidFill>
                <a:srgbClr val="CC0000"/>
              </a:solidFill>
            </a:endParaRPr>
          </a:p>
          <a:p>
            <a:pPr indent="-342900" lvl="0" marL="457200" rtl="0" algn="l">
              <a:spcBef>
                <a:spcPts val="1200"/>
              </a:spcBef>
              <a:spcAft>
                <a:spcPts val="0"/>
              </a:spcAft>
              <a:buSzPts val="1800"/>
              <a:buChar char="●"/>
            </a:pPr>
            <a:r>
              <a:rPr lang="en"/>
              <a:t>Join-school billboard/out-of-home marketing campaign with Baytech, LPS Oakland and maybe Yu Ming.</a:t>
            </a:r>
            <a:endParaRPr/>
          </a:p>
          <a:p>
            <a:pPr indent="-342900" lvl="0" marL="457200" rtl="0" algn="l">
              <a:spcBef>
                <a:spcPts val="0"/>
              </a:spcBef>
              <a:spcAft>
                <a:spcPts val="0"/>
              </a:spcAft>
              <a:buSzPts val="1800"/>
              <a:buChar char="●"/>
            </a:pPr>
            <a:r>
              <a:rPr lang="en"/>
              <a:t>Closely working with Enrollment Department about available seats and waitlist numbers.</a:t>
            </a:r>
            <a:endParaRPr/>
          </a:p>
          <a:p>
            <a:pPr indent="0" lvl="0" marL="0" rtl="0" algn="l">
              <a:spcBef>
                <a:spcPts val="1200"/>
              </a:spcBef>
              <a:spcAft>
                <a:spcPts val="0"/>
              </a:spcAft>
              <a:buNone/>
            </a:pPr>
            <a:r>
              <a:rPr b="1" lang="en">
                <a:solidFill>
                  <a:srgbClr val="CC0000"/>
                </a:solidFill>
              </a:rPr>
              <a:t>For Recruitment</a:t>
            </a:r>
            <a:endParaRPr b="1">
              <a:solidFill>
                <a:srgbClr val="CC0000"/>
              </a:solidFill>
            </a:endParaRPr>
          </a:p>
          <a:p>
            <a:pPr indent="-342900" lvl="0" marL="457200" rtl="0" algn="l">
              <a:spcBef>
                <a:spcPts val="1200"/>
              </a:spcBef>
              <a:spcAft>
                <a:spcPts val="0"/>
              </a:spcAft>
              <a:buSzPts val="1800"/>
              <a:buChar char="●"/>
            </a:pPr>
            <a:r>
              <a:rPr lang="en"/>
              <a:t>Transitioning career site to Paycom from BambooHR.</a:t>
            </a:r>
            <a:endParaRPr/>
          </a:p>
          <a:p>
            <a:pPr indent="-342900" lvl="0" marL="457200" rtl="0" algn="l">
              <a:spcBef>
                <a:spcPts val="0"/>
              </a:spcBef>
              <a:spcAft>
                <a:spcPts val="0"/>
              </a:spcAft>
              <a:buSzPts val="1800"/>
              <a:buChar char="●"/>
            </a:pPr>
            <a:r>
              <a:rPr lang="en"/>
              <a:t>Setting up “Request to Post” on Paycom and messaging templates.</a:t>
            </a:r>
            <a:endParaRPr/>
          </a:p>
          <a:p>
            <a:pPr indent="-342900" lvl="0" marL="457200" rtl="0" algn="l">
              <a:spcBef>
                <a:spcPts val="0"/>
              </a:spcBef>
              <a:spcAft>
                <a:spcPts val="0"/>
              </a:spcAft>
              <a:buSzPts val="1800"/>
              <a:buChar char="●"/>
            </a:pPr>
            <a:r>
              <a:rPr lang="en"/>
              <a:t>Working with current recruiters StrateGenius.</a:t>
            </a:r>
            <a:endParaRPr/>
          </a:p>
          <a:p>
            <a:pPr indent="-342900" lvl="0" marL="457200" rtl="0" algn="l">
              <a:spcBef>
                <a:spcPts val="0"/>
              </a:spcBef>
              <a:spcAft>
                <a:spcPts val="0"/>
              </a:spcAft>
              <a:buSzPts val="1800"/>
              <a:buChar char="●"/>
            </a:pPr>
            <a:r>
              <a:rPr lang="en"/>
              <a:t>Researching new ways to support recruitment.</a:t>
            </a:r>
            <a:endParaRPr/>
          </a:p>
          <a:p>
            <a:pPr indent="0" lvl="0" marL="0" rtl="0" algn="l">
              <a:spcBef>
                <a:spcPts val="1200"/>
              </a:spcBef>
              <a:spcAft>
                <a:spcPts val="1200"/>
              </a:spcAft>
              <a:buNone/>
            </a:pPr>
            <a:r>
              <a:rPr b="1" lang="en">
                <a:solidFill>
                  <a:srgbClr val="CC0000"/>
                </a:solidFill>
              </a:rPr>
              <a:t>Continue to support school sites, departments, and central with any Marketing and Communications needs.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311700" y="15403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March/April 2023 Moving Forward</a:t>
            </a:r>
            <a:endParaRPr/>
          </a:p>
        </p:txBody>
      </p:sp>
      <p:sp>
        <p:nvSpPr>
          <p:cNvPr id="112" name="Google Shape;112;p18"/>
          <p:cNvSpPr txBox="1"/>
          <p:nvPr>
            <p:ph idx="1" type="body"/>
          </p:nvPr>
        </p:nvSpPr>
        <p:spPr>
          <a:xfrm>
            <a:off x="311700" y="726725"/>
            <a:ext cx="8520600" cy="4330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solidFill>
                  <a:srgbClr val="CC0000"/>
                </a:solidFill>
              </a:rPr>
              <a:t>For Enrollment</a:t>
            </a:r>
            <a:endParaRPr b="1">
              <a:solidFill>
                <a:srgbClr val="CC0000"/>
              </a:solidFill>
            </a:endParaRPr>
          </a:p>
          <a:p>
            <a:pPr indent="-334327" lvl="0" marL="457200" rtl="0" algn="l">
              <a:spcBef>
                <a:spcPts val="1200"/>
              </a:spcBef>
              <a:spcAft>
                <a:spcPts val="0"/>
              </a:spcAft>
              <a:buSzPct val="100000"/>
              <a:buChar char="●"/>
            </a:pPr>
            <a:r>
              <a:rPr lang="en"/>
              <a:t>Another round of boosting in June/July, especially for the grades that do not have a healthy waitlist.</a:t>
            </a:r>
            <a:endParaRPr/>
          </a:p>
          <a:p>
            <a:pPr indent="0" lvl="0" marL="0" rtl="0" algn="l">
              <a:spcBef>
                <a:spcPts val="1200"/>
              </a:spcBef>
              <a:spcAft>
                <a:spcPts val="0"/>
              </a:spcAft>
              <a:buNone/>
            </a:pPr>
            <a:r>
              <a:rPr b="1" lang="en">
                <a:solidFill>
                  <a:srgbClr val="CC0000"/>
                </a:solidFill>
              </a:rPr>
              <a:t>For Recruitment</a:t>
            </a:r>
            <a:endParaRPr b="1">
              <a:solidFill>
                <a:srgbClr val="CC0000"/>
              </a:solidFill>
            </a:endParaRPr>
          </a:p>
          <a:p>
            <a:pPr indent="-334327" lvl="0" marL="457200" rtl="0" algn="l">
              <a:spcBef>
                <a:spcPts val="1200"/>
              </a:spcBef>
              <a:spcAft>
                <a:spcPts val="0"/>
              </a:spcAft>
              <a:buSzPct val="100000"/>
              <a:buChar char="●"/>
            </a:pPr>
            <a:r>
              <a:rPr lang="en"/>
              <a:t>Continue working with sites regarding staff recruitment needs.</a:t>
            </a:r>
            <a:endParaRPr/>
          </a:p>
          <a:p>
            <a:pPr indent="0" lvl="0" marL="0" rtl="0" algn="l">
              <a:spcBef>
                <a:spcPts val="1200"/>
              </a:spcBef>
              <a:spcAft>
                <a:spcPts val="0"/>
              </a:spcAft>
              <a:buNone/>
            </a:pPr>
            <a:r>
              <a:rPr b="1" lang="en">
                <a:solidFill>
                  <a:srgbClr val="CC0000"/>
                </a:solidFill>
              </a:rPr>
              <a:t>For Internal and others</a:t>
            </a:r>
            <a:endParaRPr b="1">
              <a:solidFill>
                <a:srgbClr val="CC0000"/>
              </a:solidFill>
            </a:endParaRPr>
          </a:p>
          <a:p>
            <a:pPr indent="-334327" lvl="0" marL="457200" rtl="0" algn="l">
              <a:spcBef>
                <a:spcPts val="1200"/>
              </a:spcBef>
              <a:spcAft>
                <a:spcPts val="0"/>
              </a:spcAft>
              <a:buSzPct val="100000"/>
              <a:buChar char="●"/>
            </a:pPr>
            <a:r>
              <a:rPr lang="en"/>
              <a:t>Support school sites with graduation ceremonies and end-of-year events.</a:t>
            </a:r>
            <a:endParaRPr/>
          </a:p>
          <a:p>
            <a:pPr indent="-334327" lvl="0" marL="457200" rtl="0" algn="l">
              <a:spcBef>
                <a:spcPts val="0"/>
              </a:spcBef>
              <a:spcAft>
                <a:spcPts val="0"/>
              </a:spcAft>
              <a:buSzPct val="100000"/>
              <a:buChar char="●"/>
            </a:pPr>
            <a:r>
              <a:rPr lang="en"/>
              <a:t>Support AIPCS II charter renewal.</a:t>
            </a:r>
            <a:endParaRPr/>
          </a:p>
          <a:p>
            <a:pPr indent="-334327" lvl="0" marL="457200" rtl="0" algn="l">
              <a:spcBef>
                <a:spcPts val="0"/>
              </a:spcBef>
              <a:spcAft>
                <a:spcPts val="0"/>
              </a:spcAft>
              <a:buSzPct val="100000"/>
              <a:buChar char="●"/>
            </a:pPr>
            <a:r>
              <a:rPr lang="en"/>
              <a:t>Build a “Support Us” page to receive support/donations from the public.</a:t>
            </a:r>
            <a:endParaRPr/>
          </a:p>
          <a:p>
            <a:pPr indent="-334327" lvl="0" marL="457200" rtl="0" algn="l">
              <a:spcBef>
                <a:spcPts val="0"/>
              </a:spcBef>
              <a:spcAft>
                <a:spcPts val="0"/>
              </a:spcAft>
              <a:buSzPct val="100000"/>
              <a:buChar char="●"/>
            </a:pPr>
            <a:r>
              <a:rPr lang="en"/>
              <a:t>Rebuild AIMS public-facing website.*</a:t>
            </a:r>
            <a:endParaRPr/>
          </a:p>
          <a:p>
            <a:pPr indent="-334327" lvl="0" marL="457200" rtl="0" algn="l">
              <a:spcBef>
                <a:spcPts val="0"/>
              </a:spcBef>
              <a:spcAft>
                <a:spcPts val="0"/>
              </a:spcAft>
              <a:buSzPct val="100000"/>
              <a:buChar char="●"/>
            </a:pPr>
            <a:r>
              <a:rPr lang="en"/>
              <a:t>Student online store to sell AIMS swag items.*</a:t>
            </a:r>
            <a:endParaRPr/>
          </a:p>
          <a:p>
            <a:pPr indent="-334327" lvl="0" marL="457200" rtl="0" algn="l">
              <a:spcBef>
                <a:spcPts val="0"/>
              </a:spcBef>
              <a:spcAft>
                <a:spcPts val="0"/>
              </a:spcAft>
              <a:buSzPct val="100000"/>
              <a:buChar char="●"/>
            </a:pPr>
            <a:r>
              <a:rPr lang="en"/>
              <a:t>Seek out possible K-12 campus locations.*</a:t>
            </a:r>
            <a:endParaRPr/>
          </a:p>
          <a:p>
            <a:pPr indent="-334327" lvl="0" marL="457200" rtl="0" algn="l">
              <a:spcBef>
                <a:spcPts val="0"/>
              </a:spcBef>
              <a:spcAft>
                <a:spcPts val="0"/>
              </a:spcAft>
              <a:buSzPct val="142918"/>
              <a:buChar char="●"/>
            </a:pPr>
            <a:r>
              <a:rPr lang="en"/>
              <a:t>Research for new school opportunities outside of Oakland.*</a:t>
            </a:r>
            <a:br>
              <a:rPr lang="en"/>
            </a:br>
            <a:r>
              <a:rPr lang="en" sz="1259"/>
              <a:t>*non-priority</a:t>
            </a:r>
            <a:endParaRPr sz="1259"/>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