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Lst>
  <p:sldSz cy="6858000" cx="12192000"/>
  <p:notesSz cx="12192000" cy="6858000"/>
  <p:embeddedFontLst>
    <p:embeddedFont>
      <p:font typeface="PT Sans Narrow"/>
      <p:regular r:id="rId11"/>
      <p:bold r:id="rId1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80">
          <p15:clr>
            <a:srgbClr val="A4A3A4"/>
          </p15:clr>
        </p15:guide>
        <p15:guide id="2" pos="2160">
          <p15:clr>
            <a:srgbClr val="A4A3A4"/>
          </p15:clr>
        </p15:guide>
      </p15:sldGuideLst>
    </p:ext>
    <p:ext uri="http://customooxmlschemas.google.com/">
      <go:slidesCustomData xmlns:go="http://customooxmlschemas.google.com/" r:id="rId13" roundtripDataSignature="AMtx7mhylZOZPsCSDpKlfx3nepJM6xv4S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880" orient="horz"/>
        <p:guide pos="216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PTSansNarrow-regular.fntdata"/><Relationship Id="rId10" Type="http://schemas.openxmlformats.org/officeDocument/2006/relationships/slide" Target="slides/slide5.xml"/><Relationship Id="rId13" Type="http://customschemas.google.com/relationships/presentationmetadata" Target="metadata"/><Relationship Id="rId12" Type="http://schemas.openxmlformats.org/officeDocument/2006/relationships/font" Target="fonts/PTSansNarrow-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2032400" y="514350"/>
            <a:ext cx="8128400"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 name="Shape 47"/>
        <p:cNvGrpSpPr/>
        <p:nvPr/>
      </p:nvGrpSpPr>
      <p:grpSpPr>
        <a:xfrm>
          <a:off x="0" y="0"/>
          <a:ext cx="0" cy="0"/>
          <a:chOff x="0" y="0"/>
          <a:chExt cx="0" cy="0"/>
        </a:xfrm>
      </p:grpSpPr>
      <p:sp>
        <p:nvSpPr>
          <p:cNvPr id="48" name="Google Shape;48;p1: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9" name="Google Shape;49;p1: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p3:notes"/>
          <p:cNvSpPr/>
          <p:nvPr>
            <p:ph idx="2" type="sldImg"/>
          </p:nvPr>
        </p:nvSpPr>
        <p:spPr>
          <a:xfrm>
            <a:off x="2032400" y="514350"/>
            <a:ext cx="8128500" cy="2571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7" name="Google Shape;57;p3: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213d8e57fdf_0_0:notes"/>
          <p:cNvSpPr/>
          <p:nvPr>
            <p:ph idx="2" type="sldImg"/>
          </p:nvPr>
        </p:nvSpPr>
        <p:spPr>
          <a:xfrm>
            <a:off x="2032400" y="514350"/>
            <a:ext cx="8128500" cy="2571900"/>
          </a:xfrm>
          <a:custGeom>
            <a:rect b="b" l="l" r="r" t="t"/>
            <a:pathLst>
              <a:path extrusionOk="0" h="120000" w="120000">
                <a:moveTo>
                  <a:pt x="0" y="0"/>
                </a:moveTo>
                <a:lnTo>
                  <a:pt x="120000" y="0"/>
                </a:lnTo>
                <a:lnTo>
                  <a:pt x="120000" y="120000"/>
                </a:lnTo>
                <a:lnTo>
                  <a:pt x="0" y="120000"/>
                </a:lnTo>
                <a:close/>
              </a:path>
            </a:pathLst>
          </a:custGeom>
        </p:spPr>
      </p:sp>
      <p:sp>
        <p:nvSpPr>
          <p:cNvPr id="63" name="Google Shape;63;g213d8e57fdf_0_0:notes"/>
          <p:cNvSpPr txBox="1"/>
          <p:nvPr>
            <p:ph idx="1" type="body"/>
          </p:nvPr>
        </p:nvSpPr>
        <p:spPr>
          <a:xfrm>
            <a:off x="1219200" y="3257550"/>
            <a:ext cx="97536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p7:notes"/>
          <p:cNvSpPr/>
          <p:nvPr>
            <p:ph idx="2" type="sldImg"/>
          </p:nvPr>
        </p:nvSpPr>
        <p:spPr>
          <a:xfrm>
            <a:off x="2032400" y="514350"/>
            <a:ext cx="8128500" cy="2571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0" name="Google Shape;70;p7: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p8:notes"/>
          <p:cNvSpPr/>
          <p:nvPr>
            <p:ph idx="2" type="sldImg"/>
          </p:nvPr>
        </p:nvSpPr>
        <p:spPr>
          <a:xfrm>
            <a:off x="2032400" y="514350"/>
            <a:ext cx="8128500" cy="2571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6" name="Google Shape;76;p8: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obj">
  <p:cSld name="OBJECT">
    <p:bg>
      <p:bgPr>
        <a:solidFill>
          <a:schemeClr val="lt1"/>
        </a:solidFill>
      </p:bgPr>
    </p:bg>
    <p:spTree>
      <p:nvGrpSpPr>
        <p:cNvPr id="13" name="Shape 13"/>
        <p:cNvGrpSpPr/>
        <p:nvPr/>
      </p:nvGrpSpPr>
      <p:grpSpPr>
        <a:xfrm>
          <a:off x="0" y="0"/>
          <a:ext cx="0" cy="0"/>
          <a:chOff x="0" y="0"/>
          <a:chExt cx="0" cy="0"/>
        </a:xfrm>
      </p:grpSpPr>
      <p:sp>
        <p:nvSpPr>
          <p:cNvPr id="14" name="Google Shape;14;p13"/>
          <p:cNvSpPr/>
          <p:nvPr/>
        </p:nvSpPr>
        <p:spPr>
          <a:xfrm>
            <a:off x="-99" y="6727600"/>
            <a:ext cx="12192000" cy="130810"/>
          </a:xfrm>
          <a:custGeom>
            <a:rect b="b" l="l" r="r" t="t"/>
            <a:pathLst>
              <a:path extrusionOk="0" h="130809" w="12192000">
                <a:moveTo>
                  <a:pt x="0" y="0"/>
                </a:moveTo>
                <a:lnTo>
                  <a:pt x="12191999" y="0"/>
                </a:lnTo>
                <a:lnTo>
                  <a:pt x="12191999" y="130499"/>
                </a:lnTo>
                <a:lnTo>
                  <a:pt x="0" y="130499"/>
                </a:lnTo>
                <a:lnTo>
                  <a:pt x="0" y="0"/>
                </a:lnTo>
                <a:close/>
              </a:path>
            </a:pathLst>
          </a:custGeom>
          <a:solidFill>
            <a:srgbClr val="98000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5" name="Google Shape;15;p13"/>
          <p:cNvSpPr/>
          <p:nvPr/>
        </p:nvSpPr>
        <p:spPr>
          <a:xfrm>
            <a:off x="0" y="0"/>
            <a:ext cx="12192000" cy="130810"/>
          </a:xfrm>
          <a:custGeom>
            <a:rect b="b" l="l" r="r" t="t"/>
            <a:pathLst>
              <a:path extrusionOk="0" h="130810" w="12192000">
                <a:moveTo>
                  <a:pt x="0" y="0"/>
                </a:moveTo>
                <a:lnTo>
                  <a:pt x="12191999" y="0"/>
                </a:lnTo>
                <a:lnTo>
                  <a:pt x="12191999" y="130499"/>
                </a:lnTo>
                <a:lnTo>
                  <a:pt x="0" y="130499"/>
                </a:lnTo>
                <a:lnTo>
                  <a:pt x="0" y="0"/>
                </a:lnTo>
                <a:close/>
              </a:path>
            </a:pathLst>
          </a:custGeom>
          <a:solidFill>
            <a:srgbClr val="F1C13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6" name="Google Shape;16;p13"/>
          <p:cNvSpPr/>
          <p:nvPr/>
        </p:nvSpPr>
        <p:spPr>
          <a:xfrm>
            <a:off x="9343646" y="3275950"/>
            <a:ext cx="749935" cy="0"/>
          </a:xfrm>
          <a:custGeom>
            <a:rect b="b" l="l" r="r" t="t"/>
            <a:pathLst>
              <a:path extrusionOk="0" h="120000" w="749934">
                <a:moveTo>
                  <a:pt x="0" y="0"/>
                </a:moveTo>
                <a:lnTo>
                  <a:pt x="749699" y="0"/>
                </a:lnTo>
              </a:path>
            </a:pathLst>
          </a:custGeom>
          <a:noFill/>
          <a:ln cap="flat" cmpd="sng" w="76175">
            <a:solidFill>
              <a:srgbClr val="FFD966"/>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7" name="Google Shape;17;p13"/>
          <p:cNvSpPr/>
          <p:nvPr/>
        </p:nvSpPr>
        <p:spPr>
          <a:xfrm>
            <a:off x="2100047" y="3251101"/>
            <a:ext cx="749935" cy="0"/>
          </a:xfrm>
          <a:custGeom>
            <a:rect b="b" l="l" r="r" t="t"/>
            <a:pathLst>
              <a:path extrusionOk="0" h="120000" w="749935">
                <a:moveTo>
                  <a:pt x="0" y="0"/>
                </a:moveTo>
                <a:lnTo>
                  <a:pt x="749699" y="0"/>
                </a:lnTo>
              </a:path>
            </a:pathLst>
          </a:custGeom>
          <a:noFill/>
          <a:ln cap="flat" cmpd="sng" w="76175">
            <a:solidFill>
              <a:srgbClr val="FFD966"/>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8" name="Google Shape;18;p13"/>
          <p:cNvSpPr/>
          <p:nvPr/>
        </p:nvSpPr>
        <p:spPr>
          <a:xfrm>
            <a:off x="1338867" y="4535295"/>
            <a:ext cx="9516110" cy="0"/>
          </a:xfrm>
          <a:custGeom>
            <a:rect b="b" l="l" r="r" t="t"/>
            <a:pathLst>
              <a:path extrusionOk="0" h="120000" w="9516110">
                <a:moveTo>
                  <a:pt x="0" y="0"/>
                </a:moveTo>
                <a:lnTo>
                  <a:pt x="9515556" y="0"/>
                </a:lnTo>
              </a:path>
            </a:pathLst>
          </a:custGeom>
          <a:noFill/>
          <a:ln cap="flat" cmpd="sng" w="76175">
            <a:solidFill>
              <a:srgbClr val="980000"/>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9" name="Google Shape;19;p13"/>
          <p:cNvSpPr/>
          <p:nvPr/>
        </p:nvSpPr>
        <p:spPr>
          <a:xfrm>
            <a:off x="1338867" y="4332100"/>
            <a:ext cx="9516110" cy="0"/>
          </a:xfrm>
          <a:custGeom>
            <a:rect b="b" l="l" r="r" t="t"/>
            <a:pathLst>
              <a:path extrusionOk="0" h="120000" w="9516110">
                <a:moveTo>
                  <a:pt x="0" y="0"/>
                </a:moveTo>
                <a:lnTo>
                  <a:pt x="9515556" y="0"/>
                </a:lnTo>
              </a:path>
            </a:pathLst>
          </a:custGeom>
          <a:noFill/>
          <a:ln cap="flat" cmpd="sng" w="9525">
            <a:solidFill>
              <a:srgbClr val="980000"/>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0" name="Google Shape;20;p13"/>
          <p:cNvSpPr txBox="1"/>
          <p:nvPr>
            <p:ph type="ctrTitle"/>
          </p:nvPr>
        </p:nvSpPr>
        <p:spPr>
          <a:xfrm>
            <a:off x="3441435" y="1930375"/>
            <a:ext cx="5309128" cy="756919"/>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0" i="0" sz="4800">
                <a:solidFill>
                  <a:srgbClr val="980000"/>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13"/>
          <p:cNvSpPr txBox="1"/>
          <p:nvPr>
            <p:ph idx="1" type="subTitle"/>
          </p:nvPr>
        </p:nvSpPr>
        <p:spPr>
          <a:xfrm>
            <a:off x="1828800" y="3840480"/>
            <a:ext cx="8534400" cy="17145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13"/>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13"/>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13"/>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25" name="Shape 25"/>
        <p:cNvGrpSpPr/>
        <p:nvPr/>
      </p:nvGrpSpPr>
      <p:grpSpPr>
        <a:xfrm>
          <a:off x="0" y="0"/>
          <a:ext cx="0" cy="0"/>
          <a:chOff x="0" y="0"/>
          <a:chExt cx="0" cy="0"/>
        </a:xfrm>
      </p:grpSpPr>
      <p:sp>
        <p:nvSpPr>
          <p:cNvPr id="26" name="Google Shape;26;p14"/>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1" i="0" sz="6000">
                <a:solidFill>
                  <a:srgbClr val="980000"/>
                </a:solidFill>
                <a:latin typeface="PT Sans Narrow"/>
                <a:ea typeface="PT Sans Narrow"/>
                <a:cs typeface="PT Sans Narrow"/>
                <a:sym typeface="PT Sans Narrow"/>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14"/>
          <p:cNvSpPr txBox="1"/>
          <p:nvPr>
            <p:ph idx="1" type="body"/>
          </p:nvPr>
        </p:nvSpPr>
        <p:spPr>
          <a:xfrm>
            <a:off x="312725" y="1701308"/>
            <a:ext cx="11566549" cy="4150995"/>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b="0" i="0">
                <a:solidFill>
                  <a:schemeClr val="dk1"/>
                </a:solidFill>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28" name="Google Shape;28;p14"/>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14"/>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14"/>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 Content">
    <p:spTree>
      <p:nvGrpSpPr>
        <p:cNvPr id="31" name="Shape 31"/>
        <p:cNvGrpSpPr/>
        <p:nvPr/>
      </p:nvGrpSpPr>
      <p:grpSpPr>
        <a:xfrm>
          <a:off x="0" y="0"/>
          <a:ext cx="0" cy="0"/>
          <a:chOff x="0" y="0"/>
          <a:chExt cx="0" cy="0"/>
        </a:xfrm>
      </p:grpSpPr>
      <p:sp>
        <p:nvSpPr>
          <p:cNvPr id="32" name="Google Shape;32;p15"/>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1" i="0" sz="6000">
                <a:solidFill>
                  <a:srgbClr val="980000"/>
                </a:solidFill>
                <a:latin typeface="PT Sans Narrow"/>
                <a:ea typeface="PT Sans Narrow"/>
                <a:cs typeface="PT Sans Narrow"/>
                <a:sym typeface="PT Sans Narrow"/>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15"/>
          <p:cNvSpPr txBox="1"/>
          <p:nvPr>
            <p:ph idx="1" type="body"/>
          </p:nvPr>
        </p:nvSpPr>
        <p:spPr>
          <a:xfrm>
            <a:off x="609600" y="1577340"/>
            <a:ext cx="5303520" cy="452628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34" name="Google Shape;34;p15"/>
          <p:cNvSpPr txBox="1"/>
          <p:nvPr>
            <p:ph idx="2" type="body"/>
          </p:nvPr>
        </p:nvSpPr>
        <p:spPr>
          <a:xfrm>
            <a:off x="6278880" y="1577340"/>
            <a:ext cx="5303520" cy="452628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35" name="Google Shape;35;p15"/>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15"/>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15"/>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p:cSld name="Title Only">
    <p:spTree>
      <p:nvGrpSpPr>
        <p:cNvPr id="38" name="Shape 38"/>
        <p:cNvGrpSpPr/>
        <p:nvPr/>
      </p:nvGrpSpPr>
      <p:grpSpPr>
        <a:xfrm>
          <a:off x="0" y="0"/>
          <a:ext cx="0" cy="0"/>
          <a:chOff x="0" y="0"/>
          <a:chExt cx="0" cy="0"/>
        </a:xfrm>
      </p:grpSpPr>
      <p:sp>
        <p:nvSpPr>
          <p:cNvPr id="39" name="Google Shape;39;p16"/>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1" i="0" sz="6000">
                <a:solidFill>
                  <a:srgbClr val="980000"/>
                </a:solidFill>
                <a:latin typeface="PT Sans Narrow"/>
                <a:ea typeface="PT Sans Narrow"/>
                <a:cs typeface="PT Sans Narrow"/>
                <a:sym typeface="PT Sans Narrow"/>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16"/>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16"/>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16"/>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Blank">
    <p:spTree>
      <p:nvGrpSpPr>
        <p:cNvPr id="43" name="Shape 43"/>
        <p:cNvGrpSpPr/>
        <p:nvPr/>
      </p:nvGrpSpPr>
      <p:grpSpPr>
        <a:xfrm>
          <a:off x="0" y="0"/>
          <a:ext cx="0" cy="0"/>
          <a:chOff x="0" y="0"/>
          <a:chExt cx="0" cy="0"/>
        </a:xfrm>
      </p:grpSpPr>
      <p:sp>
        <p:nvSpPr>
          <p:cNvPr id="44" name="Google Shape;44;p17"/>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5" name="Google Shape;45;p17"/>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6" name="Google Shape;46;p17"/>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2"/>
          <p:cNvSpPr/>
          <p:nvPr/>
        </p:nvSpPr>
        <p:spPr>
          <a:xfrm>
            <a:off x="0" y="0"/>
            <a:ext cx="12192000" cy="130810"/>
          </a:xfrm>
          <a:custGeom>
            <a:rect b="b" l="l" r="r" t="t"/>
            <a:pathLst>
              <a:path extrusionOk="0" h="130810" w="12192000">
                <a:moveTo>
                  <a:pt x="0" y="0"/>
                </a:moveTo>
                <a:lnTo>
                  <a:pt x="12191999" y="0"/>
                </a:lnTo>
                <a:lnTo>
                  <a:pt x="12191999" y="130499"/>
                </a:lnTo>
                <a:lnTo>
                  <a:pt x="0" y="130499"/>
                </a:lnTo>
                <a:lnTo>
                  <a:pt x="0" y="0"/>
                </a:lnTo>
                <a:close/>
              </a:path>
            </a:pathLst>
          </a:custGeom>
          <a:solidFill>
            <a:srgbClr val="F1C13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7" name="Google Shape;7;p12"/>
          <p:cNvSpPr/>
          <p:nvPr/>
        </p:nvSpPr>
        <p:spPr>
          <a:xfrm>
            <a:off x="-99" y="6727600"/>
            <a:ext cx="12192000" cy="130810"/>
          </a:xfrm>
          <a:custGeom>
            <a:rect b="b" l="l" r="r" t="t"/>
            <a:pathLst>
              <a:path extrusionOk="0" h="130809" w="12192000">
                <a:moveTo>
                  <a:pt x="0" y="0"/>
                </a:moveTo>
                <a:lnTo>
                  <a:pt x="12191999" y="0"/>
                </a:lnTo>
                <a:lnTo>
                  <a:pt x="12191999" y="130499"/>
                </a:lnTo>
                <a:lnTo>
                  <a:pt x="0" y="130499"/>
                </a:lnTo>
                <a:lnTo>
                  <a:pt x="0" y="0"/>
                </a:lnTo>
                <a:close/>
              </a:path>
            </a:pathLst>
          </a:custGeom>
          <a:solidFill>
            <a:srgbClr val="98000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8" name="Google Shape;8;p12"/>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1" i="0" sz="6000" u="none" cap="none" strike="noStrike">
                <a:solidFill>
                  <a:srgbClr val="980000"/>
                </a:solidFill>
                <a:latin typeface="PT Sans Narrow"/>
                <a:ea typeface="PT Sans Narrow"/>
                <a:cs typeface="PT Sans Narrow"/>
                <a:sym typeface="PT Sans Narrow"/>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9" name="Google Shape;9;p12"/>
          <p:cNvSpPr txBox="1"/>
          <p:nvPr>
            <p:ph idx="1" type="body"/>
          </p:nvPr>
        </p:nvSpPr>
        <p:spPr>
          <a:xfrm>
            <a:off x="312725" y="1701308"/>
            <a:ext cx="11566549" cy="4150995"/>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9pPr>
          </a:lstStyle>
          <a:p/>
        </p:txBody>
      </p:sp>
      <p:sp>
        <p:nvSpPr>
          <p:cNvPr id="10" name="Google Shape;10;p12"/>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marR="0" rtl="0" algn="ctr">
              <a:lnSpc>
                <a:spcPct val="100000"/>
              </a:lnSpc>
              <a:spcBef>
                <a:spcPts val="0"/>
              </a:spcBef>
              <a:spcAft>
                <a:spcPts val="0"/>
              </a:spcAft>
              <a:buClr>
                <a:srgbClr val="000000"/>
              </a:buClr>
              <a:buSzPts val="1400"/>
              <a:buFont typeface="Arial"/>
              <a:buNone/>
              <a:defRPr b="0" i="0" sz="18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1" name="Google Shape;11;p12"/>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2" name="Google Shape;12;p12"/>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 name="Shape 50"/>
        <p:cNvGrpSpPr/>
        <p:nvPr/>
      </p:nvGrpSpPr>
      <p:grpSpPr>
        <a:xfrm>
          <a:off x="0" y="0"/>
          <a:ext cx="0" cy="0"/>
          <a:chOff x="0" y="0"/>
          <a:chExt cx="0" cy="0"/>
        </a:xfrm>
      </p:grpSpPr>
      <p:sp>
        <p:nvSpPr>
          <p:cNvPr id="51" name="Google Shape;51;p1"/>
          <p:cNvSpPr txBox="1"/>
          <p:nvPr>
            <p:ph type="ctrTitle"/>
          </p:nvPr>
        </p:nvSpPr>
        <p:spPr>
          <a:xfrm>
            <a:off x="954850" y="711625"/>
            <a:ext cx="10282200" cy="1920900"/>
          </a:xfrm>
          <a:prstGeom prst="rect">
            <a:avLst/>
          </a:prstGeom>
          <a:noFill/>
          <a:ln>
            <a:noFill/>
          </a:ln>
        </p:spPr>
        <p:txBody>
          <a:bodyPr anchorCtr="0" anchor="t" bIns="0" lIns="0" spcFirstLastPara="1" rIns="0" wrap="square" tIns="12700">
            <a:noAutofit/>
          </a:bodyPr>
          <a:lstStyle/>
          <a:p>
            <a:pPr indent="0" lvl="0" marL="13970" rtl="0" algn="ctr">
              <a:lnSpc>
                <a:spcPct val="100000"/>
              </a:lnSpc>
              <a:spcBef>
                <a:spcPts val="0"/>
              </a:spcBef>
              <a:spcAft>
                <a:spcPts val="0"/>
              </a:spcAft>
              <a:buSzPts val="1400"/>
              <a:buNone/>
            </a:pPr>
            <a:r>
              <a:rPr b="1" lang="en-US"/>
              <a:t>( Data and Academic Performance) Board Report</a:t>
            </a:r>
            <a:br>
              <a:rPr b="1" lang="en-US"/>
            </a:br>
            <a:r>
              <a:rPr b="1" lang="en-US" sz="2800"/>
              <a:t>March</a:t>
            </a:r>
            <a:r>
              <a:rPr b="1" lang="en-US" sz="2800"/>
              <a:t> 2023</a:t>
            </a:r>
            <a:endParaRPr b="1" sz="2800"/>
          </a:p>
        </p:txBody>
      </p:sp>
      <p:sp>
        <p:nvSpPr>
          <p:cNvPr id="52" name="Google Shape;52;p1"/>
          <p:cNvSpPr txBox="1"/>
          <p:nvPr/>
        </p:nvSpPr>
        <p:spPr>
          <a:xfrm>
            <a:off x="1872838" y="3368250"/>
            <a:ext cx="7239000" cy="1064100"/>
          </a:xfrm>
          <a:prstGeom prst="rect">
            <a:avLst/>
          </a:prstGeom>
          <a:noFill/>
          <a:ln>
            <a:noFill/>
          </a:ln>
        </p:spPr>
        <p:txBody>
          <a:bodyPr anchorCtr="0" anchor="t" bIns="0" lIns="0" spcFirstLastPara="1" rIns="0" wrap="square" tIns="29825">
            <a:noAutofit/>
          </a:bodyPr>
          <a:lstStyle/>
          <a:p>
            <a:pPr indent="909319" lvl="0" marL="12700" marR="5080" rtl="0" algn="ctr">
              <a:lnSpc>
                <a:spcPct val="119656"/>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909319" lvl="0" marL="12700" marR="5080" rtl="0" algn="ctr">
              <a:lnSpc>
                <a:spcPct val="119656"/>
              </a:lnSpc>
              <a:spcBef>
                <a:spcPts val="0"/>
              </a:spcBef>
              <a:spcAft>
                <a:spcPts val="0"/>
              </a:spcAft>
              <a:buClr>
                <a:srgbClr val="000000"/>
              </a:buClr>
              <a:buSzPts val="1400"/>
              <a:buFont typeface="Arial"/>
              <a:buNone/>
            </a:pPr>
            <a:r>
              <a:rPr b="0" i="0" lang="en-US" sz="1400" u="none" cap="none" strike="noStrike">
                <a:solidFill>
                  <a:srgbClr val="685D46"/>
                </a:solidFill>
                <a:latin typeface="Arial"/>
                <a:ea typeface="Arial"/>
                <a:cs typeface="Arial"/>
                <a:sym typeface="Arial"/>
              </a:rPr>
              <a:t>(Christopher Ahmad and Adria Bani)</a:t>
            </a:r>
            <a:endParaRPr b="0" i="0" sz="1400" u="none" cap="none" strike="noStrike">
              <a:solidFill>
                <a:srgbClr val="685D46"/>
              </a:solidFill>
              <a:latin typeface="Arial"/>
              <a:ea typeface="Arial"/>
              <a:cs typeface="Arial"/>
              <a:sym typeface="Arial"/>
            </a:endParaRPr>
          </a:p>
          <a:p>
            <a:pPr indent="909319" lvl="0" marL="12700" marR="5080" rtl="0" algn="ctr">
              <a:lnSpc>
                <a:spcPct val="119656"/>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sp>
        <p:nvSpPr>
          <p:cNvPr id="53" name="Google Shape;53;p1"/>
          <p:cNvSpPr/>
          <p:nvPr/>
        </p:nvSpPr>
        <p:spPr>
          <a:xfrm>
            <a:off x="5406033" y="4927435"/>
            <a:ext cx="704548" cy="663343"/>
          </a:xfrm>
          <a:prstGeom prst="rect">
            <a:avLst/>
          </a:prstGeom>
          <a:blipFill rotWithShape="1">
            <a:blip r:embed="rId3">
              <a:alphaModFix/>
            </a:blip>
            <a:stretch>
              <a:fillRect b="0" l="0" r="0" t="0"/>
            </a:stretch>
          </a:blip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54" name="Google Shape;54;p1"/>
          <p:cNvSpPr/>
          <p:nvPr/>
        </p:nvSpPr>
        <p:spPr>
          <a:xfrm>
            <a:off x="4756298" y="4781623"/>
            <a:ext cx="2679304" cy="1314376"/>
          </a:xfrm>
          <a:prstGeom prst="rect">
            <a:avLst/>
          </a:prstGeom>
          <a:blipFill rotWithShape="1">
            <a:blip r:embed="rId4">
              <a:alphaModFix/>
            </a:blip>
            <a:stretch>
              <a:fillRect b="0" l="0" r="0" t="0"/>
            </a:stretch>
          </a:blip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3"/>
          <p:cNvSpPr txBox="1"/>
          <p:nvPr>
            <p:ph type="title"/>
          </p:nvPr>
        </p:nvSpPr>
        <p:spPr>
          <a:xfrm>
            <a:off x="517200" y="430675"/>
            <a:ext cx="11157600" cy="9399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rPr lang="en-US"/>
              <a:t>Assessment Schedule </a:t>
            </a:r>
            <a:endParaRPr/>
          </a:p>
        </p:txBody>
      </p:sp>
      <p:sp>
        <p:nvSpPr>
          <p:cNvPr id="60" name="Google Shape;60;p3"/>
          <p:cNvSpPr txBox="1"/>
          <p:nvPr>
            <p:ph idx="1" type="body"/>
          </p:nvPr>
        </p:nvSpPr>
        <p:spPr>
          <a:xfrm>
            <a:off x="312725" y="1494475"/>
            <a:ext cx="11566500" cy="49284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rPr b="1" lang="en-US"/>
              <a:t>Elementary School:</a:t>
            </a:r>
            <a:endParaRPr b="1"/>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rPr lang="en-US"/>
              <a:t>Scholastic Math Inventory: Completed February 21-24</a:t>
            </a:r>
            <a:endParaRPr/>
          </a:p>
          <a:p>
            <a:pPr indent="0" lvl="0" marL="0" rtl="0" algn="l">
              <a:lnSpc>
                <a:spcPct val="100000"/>
              </a:lnSpc>
              <a:spcBef>
                <a:spcPts val="0"/>
              </a:spcBef>
              <a:spcAft>
                <a:spcPts val="0"/>
              </a:spcAft>
              <a:buSzPts val="1400"/>
              <a:buNone/>
            </a:pPr>
            <a:r>
              <a:rPr lang="en-US"/>
              <a:t>Scholastic Reading Inventory: </a:t>
            </a:r>
            <a:r>
              <a:rPr lang="en-US"/>
              <a:t>Completed February 21-24</a:t>
            </a:r>
            <a:endParaRPr/>
          </a:p>
          <a:p>
            <a:pPr indent="0" lvl="0" marL="0" rtl="0" algn="l">
              <a:lnSpc>
                <a:spcPct val="100000"/>
              </a:lnSpc>
              <a:spcBef>
                <a:spcPts val="0"/>
              </a:spcBef>
              <a:spcAft>
                <a:spcPts val="0"/>
              </a:spcAft>
              <a:buSzPts val="1400"/>
              <a:buNone/>
            </a:pPr>
            <a:r>
              <a:rPr lang="en-US"/>
              <a:t>Illuminate Benchmark: Green Benchmark Completed, next one in April</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rPr b="1" lang="en-US"/>
              <a:t>Middle School:</a:t>
            </a:r>
            <a:endParaRPr b="1"/>
          </a:p>
          <a:p>
            <a:pPr indent="0" lvl="0" marL="0" rtl="0" algn="l">
              <a:spcBef>
                <a:spcPts val="0"/>
              </a:spcBef>
              <a:spcAft>
                <a:spcPts val="0"/>
              </a:spcAft>
              <a:buClr>
                <a:schemeClr val="dk1"/>
              </a:buClr>
              <a:buSzPts val="1400"/>
              <a:buFont typeface="Arial"/>
              <a:buNone/>
            </a:pPr>
            <a:r>
              <a:rPr lang="en-US"/>
              <a:t>Scholastic Math Inventory: TBD</a:t>
            </a:r>
            <a:endParaRPr/>
          </a:p>
          <a:p>
            <a:pPr indent="0" lvl="0" marL="0" rtl="0" algn="l">
              <a:spcBef>
                <a:spcPts val="0"/>
              </a:spcBef>
              <a:spcAft>
                <a:spcPts val="0"/>
              </a:spcAft>
              <a:buClr>
                <a:schemeClr val="dk1"/>
              </a:buClr>
              <a:buSzPts val="1400"/>
              <a:buFont typeface="Arial"/>
              <a:buNone/>
            </a:pPr>
            <a:r>
              <a:rPr lang="en-US"/>
              <a:t>Scholastic Reading Inventory: TBD</a:t>
            </a:r>
            <a:endParaRPr/>
          </a:p>
          <a:p>
            <a:pPr indent="0" lvl="0" marL="0" rtl="0" algn="l">
              <a:spcBef>
                <a:spcPts val="0"/>
              </a:spcBef>
              <a:spcAft>
                <a:spcPts val="0"/>
              </a:spcAft>
              <a:buClr>
                <a:schemeClr val="dk1"/>
              </a:buClr>
              <a:buSzPts val="1400"/>
              <a:buFont typeface="Arial"/>
              <a:buNone/>
            </a:pPr>
            <a:r>
              <a:rPr lang="en-US"/>
              <a:t>Illuminate Benchmark: 3/6-3/10</a:t>
            </a:r>
            <a:endParaRPr b="1"/>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rPr b="1" lang="en-US"/>
              <a:t>High School:</a:t>
            </a:r>
            <a:endParaRPr b="1"/>
          </a:p>
          <a:p>
            <a:pPr indent="0" lvl="0" marL="0" rtl="0" algn="l">
              <a:spcBef>
                <a:spcPts val="0"/>
              </a:spcBef>
              <a:spcAft>
                <a:spcPts val="0"/>
              </a:spcAft>
              <a:buClr>
                <a:schemeClr val="dk1"/>
              </a:buClr>
              <a:buSzPts val="1400"/>
              <a:buFont typeface="Arial"/>
              <a:buNone/>
            </a:pPr>
            <a:r>
              <a:rPr lang="en-US"/>
              <a:t>Scholastic Math Inventory: Completed in February</a:t>
            </a:r>
            <a:endParaRPr/>
          </a:p>
          <a:p>
            <a:pPr indent="0" lvl="0" marL="0" rtl="0" algn="l">
              <a:spcBef>
                <a:spcPts val="0"/>
              </a:spcBef>
              <a:spcAft>
                <a:spcPts val="0"/>
              </a:spcAft>
              <a:buClr>
                <a:schemeClr val="dk1"/>
              </a:buClr>
              <a:buSzPts val="1400"/>
              <a:buFont typeface="Arial"/>
              <a:buNone/>
            </a:pPr>
            <a:r>
              <a:rPr lang="en-US"/>
              <a:t>Scholastic Reading Inventory: Completed in February</a:t>
            </a:r>
            <a:endParaRPr/>
          </a:p>
          <a:p>
            <a:pPr indent="0" lvl="0" marL="0" rtl="0" algn="l">
              <a:spcBef>
                <a:spcPts val="0"/>
              </a:spcBef>
              <a:spcAft>
                <a:spcPts val="0"/>
              </a:spcAft>
              <a:buClr>
                <a:schemeClr val="dk1"/>
              </a:buClr>
              <a:buSzPts val="1400"/>
              <a:buFont typeface="Arial"/>
              <a:buNone/>
            </a:pPr>
            <a:r>
              <a:rPr lang="en-US"/>
              <a:t>Illuminate Benchmark: Completed in January</a:t>
            </a:r>
            <a:endParaRPr b="1"/>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g213d8e57fdf_0_0"/>
          <p:cNvSpPr txBox="1"/>
          <p:nvPr>
            <p:ph type="title"/>
          </p:nvPr>
        </p:nvSpPr>
        <p:spPr>
          <a:xfrm>
            <a:off x="517200" y="430675"/>
            <a:ext cx="11157600" cy="9399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US"/>
              <a:t>Failing Standards</a:t>
            </a:r>
            <a:endParaRPr/>
          </a:p>
        </p:txBody>
      </p:sp>
      <p:sp>
        <p:nvSpPr>
          <p:cNvPr id="66" name="Google Shape;66;g213d8e57fdf_0_0"/>
          <p:cNvSpPr txBox="1"/>
          <p:nvPr>
            <p:ph idx="1" type="body"/>
          </p:nvPr>
        </p:nvSpPr>
        <p:spPr>
          <a:xfrm>
            <a:off x="312725" y="1701299"/>
            <a:ext cx="11566500" cy="4768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US"/>
              <a:t>Schools </a:t>
            </a:r>
            <a:r>
              <a:rPr lang="en-US"/>
              <a:t>received</a:t>
            </a:r>
            <a:r>
              <a:rPr lang="en-US"/>
              <a:t> a list of standards that were commonly failed on benchmark exams for ELA and math.  These lists were given to Heads of Schools so that they can share the information with their teachers and so the teachers can review those standards.</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pic>
        <p:nvPicPr>
          <p:cNvPr id="67" name="Google Shape;67;g213d8e57fdf_0_0"/>
          <p:cNvPicPr preferRelativeResize="0"/>
          <p:nvPr/>
        </p:nvPicPr>
        <p:blipFill>
          <a:blip r:embed="rId3">
            <a:alphaModFix/>
          </a:blip>
          <a:stretch>
            <a:fillRect/>
          </a:stretch>
        </p:blipFill>
        <p:spPr>
          <a:xfrm>
            <a:off x="1657325" y="2373750"/>
            <a:ext cx="8877300" cy="40957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7"/>
          <p:cNvSpPr txBox="1"/>
          <p:nvPr>
            <p:ph type="title"/>
          </p:nvPr>
        </p:nvSpPr>
        <p:spPr>
          <a:xfrm>
            <a:off x="0" y="119925"/>
            <a:ext cx="11157600" cy="7266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rPr lang="en-US"/>
              <a:t>CBK UPDATE</a:t>
            </a:r>
            <a:endParaRPr/>
          </a:p>
        </p:txBody>
      </p:sp>
      <p:sp>
        <p:nvSpPr>
          <p:cNvPr id="73" name="Google Shape;73;p7"/>
          <p:cNvSpPr txBox="1"/>
          <p:nvPr>
            <p:ph idx="1" type="body"/>
          </p:nvPr>
        </p:nvSpPr>
        <p:spPr>
          <a:xfrm>
            <a:off x="312725" y="1701308"/>
            <a:ext cx="11566500" cy="41511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rPr lang="en-US"/>
              <a:t>    Jose Kabeer is the new College Bound Kids Coordinator.</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rPr lang="en-US"/>
              <a:t>    He will start on March 13th, 2023</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8"/>
          <p:cNvSpPr txBox="1"/>
          <p:nvPr>
            <p:ph type="title"/>
          </p:nvPr>
        </p:nvSpPr>
        <p:spPr>
          <a:xfrm>
            <a:off x="517200" y="430675"/>
            <a:ext cx="11157600" cy="939900"/>
          </a:xfrm>
          <a:prstGeom prst="rect">
            <a:avLst/>
          </a:prstGeom>
          <a:noFill/>
          <a:ln>
            <a:noFill/>
          </a:ln>
        </p:spPr>
        <p:txBody>
          <a:bodyPr anchorCtr="0" anchor="t" bIns="0" lIns="0" spcFirstLastPara="1" rIns="0" wrap="square" tIns="0">
            <a:noAutofit/>
          </a:bodyPr>
          <a:lstStyle/>
          <a:p>
            <a:pPr indent="0" lvl="0" marL="0" rtl="0" algn="l">
              <a:lnSpc>
                <a:spcPct val="100000"/>
              </a:lnSpc>
              <a:spcBef>
                <a:spcPts val="0"/>
              </a:spcBef>
              <a:spcAft>
                <a:spcPts val="0"/>
              </a:spcAft>
              <a:buSzPts val="1400"/>
              <a:buNone/>
            </a:pPr>
            <a:r>
              <a:rPr lang="en-US"/>
              <a:t>ELD UPDATE </a:t>
            </a:r>
            <a:endParaRPr/>
          </a:p>
        </p:txBody>
      </p:sp>
      <p:sp>
        <p:nvSpPr>
          <p:cNvPr id="79" name="Google Shape;79;p8"/>
          <p:cNvSpPr txBox="1"/>
          <p:nvPr>
            <p:ph idx="1" type="body"/>
          </p:nvPr>
        </p:nvSpPr>
        <p:spPr>
          <a:xfrm>
            <a:off x="312725" y="1370575"/>
            <a:ext cx="11566500" cy="51918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Clr>
                <a:schemeClr val="dk1"/>
              </a:buClr>
              <a:buSzPts val="1100"/>
              <a:buFont typeface="Arial"/>
              <a:buNone/>
            </a:pPr>
            <a:r>
              <a:rPr b="1" lang="en-US" sz="1500">
                <a:latin typeface="Arial"/>
                <a:ea typeface="Arial"/>
                <a:cs typeface="Arial"/>
                <a:sym typeface="Arial"/>
              </a:rPr>
              <a:t>ELPAC: </a:t>
            </a:r>
            <a:endParaRPr b="1" sz="1500">
              <a:latin typeface="Arial"/>
              <a:ea typeface="Arial"/>
              <a:cs typeface="Arial"/>
              <a:sym typeface="Arial"/>
            </a:endParaRPr>
          </a:p>
          <a:p>
            <a:pPr indent="-323850" lvl="0" marL="457200" rtl="0" algn="l">
              <a:lnSpc>
                <a:spcPct val="115000"/>
              </a:lnSpc>
              <a:spcBef>
                <a:spcPts val="0"/>
              </a:spcBef>
              <a:spcAft>
                <a:spcPts val="0"/>
              </a:spcAft>
              <a:buClr>
                <a:schemeClr val="dk1"/>
              </a:buClr>
              <a:buSzPts val="1500"/>
              <a:buChar char="●"/>
            </a:pPr>
            <a:r>
              <a:rPr b="1" lang="en-US" sz="1500">
                <a:latin typeface="Arial"/>
                <a:ea typeface="Arial"/>
                <a:cs typeface="Arial"/>
                <a:sym typeface="Arial"/>
              </a:rPr>
              <a:t>95% complete for 3rd-5th grade Listening, Reading and Writing Domains</a:t>
            </a:r>
            <a:endParaRPr b="1" sz="1500">
              <a:latin typeface="Arial"/>
              <a:ea typeface="Arial"/>
              <a:cs typeface="Arial"/>
              <a:sym typeface="Arial"/>
            </a:endParaRPr>
          </a:p>
          <a:p>
            <a:pPr indent="-323850" lvl="0" marL="457200" rtl="0" algn="l">
              <a:lnSpc>
                <a:spcPct val="115000"/>
              </a:lnSpc>
              <a:spcBef>
                <a:spcPts val="0"/>
              </a:spcBef>
              <a:spcAft>
                <a:spcPts val="0"/>
              </a:spcAft>
              <a:buClr>
                <a:schemeClr val="dk1"/>
              </a:buClr>
              <a:buSzPts val="1500"/>
              <a:buChar char="●"/>
            </a:pPr>
            <a:r>
              <a:rPr b="1" lang="en-US" sz="1500">
                <a:latin typeface="Arial"/>
                <a:ea typeface="Arial"/>
                <a:cs typeface="Arial"/>
                <a:sym typeface="Arial"/>
              </a:rPr>
              <a:t>Currently focused on all one-on-one test sessions: K-2 all domains, 3rd - 8th Speaking Domain</a:t>
            </a:r>
            <a:endParaRPr b="1" sz="1500">
              <a:latin typeface="Arial"/>
              <a:ea typeface="Arial"/>
              <a:cs typeface="Arial"/>
              <a:sym typeface="Arial"/>
            </a:endParaRPr>
          </a:p>
          <a:p>
            <a:pPr indent="-323850" lvl="0" marL="457200" rtl="0" algn="l">
              <a:lnSpc>
                <a:spcPct val="115000"/>
              </a:lnSpc>
              <a:spcBef>
                <a:spcPts val="0"/>
              </a:spcBef>
              <a:spcAft>
                <a:spcPts val="0"/>
              </a:spcAft>
              <a:buClr>
                <a:schemeClr val="dk1"/>
              </a:buClr>
              <a:buSzPts val="1500"/>
              <a:buChar char="●"/>
            </a:pPr>
            <a:r>
              <a:rPr b="1" lang="en-US" sz="1500">
                <a:latin typeface="Arial"/>
                <a:ea typeface="Arial"/>
                <a:cs typeface="Arial"/>
                <a:sym typeface="Arial"/>
              </a:rPr>
              <a:t>6th-8th grade Listening, Reading and Writing Domains will be complete by 3/15/23</a:t>
            </a:r>
            <a:endParaRPr b="1" sz="1500">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b="1" lang="en-US" sz="1500">
                <a:latin typeface="Arial"/>
                <a:ea typeface="Arial"/>
                <a:cs typeface="Arial"/>
                <a:sym typeface="Arial"/>
              </a:rPr>
              <a:t>Reclassification:</a:t>
            </a:r>
            <a:endParaRPr b="1" sz="1500">
              <a:latin typeface="Arial"/>
              <a:ea typeface="Arial"/>
              <a:cs typeface="Arial"/>
              <a:sym typeface="Arial"/>
            </a:endParaRPr>
          </a:p>
          <a:p>
            <a:pPr indent="-323850" lvl="0" marL="457200" rtl="0" algn="l">
              <a:lnSpc>
                <a:spcPct val="115000"/>
              </a:lnSpc>
              <a:spcBef>
                <a:spcPts val="0"/>
              </a:spcBef>
              <a:spcAft>
                <a:spcPts val="0"/>
              </a:spcAft>
              <a:buClr>
                <a:schemeClr val="dk1"/>
              </a:buClr>
              <a:buSzPts val="1500"/>
              <a:buChar char="●"/>
            </a:pPr>
            <a:r>
              <a:rPr b="1" lang="en-US" sz="1500">
                <a:latin typeface="Arial"/>
                <a:ea typeface="Arial"/>
                <a:cs typeface="Arial"/>
                <a:sym typeface="Arial"/>
              </a:rPr>
              <a:t>Reclassification process for 72 candidates is 85% complete - many parent responses are still pending after 3+ contacts from AIMS</a:t>
            </a:r>
            <a:endParaRPr b="1" sz="1500">
              <a:latin typeface="Arial"/>
              <a:ea typeface="Arial"/>
              <a:cs typeface="Arial"/>
              <a:sym typeface="Arial"/>
            </a:endParaRPr>
          </a:p>
          <a:p>
            <a:pPr indent="-323850" lvl="0" marL="457200" rtl="0" algn="l">
              <a:lnSpc>
                <a:spcPct val="115000"/>
              </a:lnSpc>
              <a:spcBef>
                <a:spcPts val="0"/>
              </a:spcBef>
              <a:spcAft>
                <a:spcPts val="0"/>
              </a:spcAft>
              <a:buClr>
                <a:schemeClr val="dk1"/>
              </a:buClr>
              <a:buSzPts val="1500"/>
              <a:buChar char="●"/>
            </a:pPr>
            <a:r>
              <a:rPr b="1" lang="en-US" sz="1500">
                <a:latin typeface="Arial"/>
                <a:ea typeface="Arial"/>
                <a:cs typeface="Arial"/>
                <a:sym typeface="Arial"/>
              </a:rPr>
              <a:t>ELD department is planning a Reclassification Ceremony; currently discussing with Communications</a:t>
            </a:r>
            <a:endParaRPr b="1" sz="1500">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b="1" lang="en-US" sz="1500">
                <a:latin typeface="Arial"/>
                <a:ea typeface="Arial"/>
                <a:cs typeface="Arial"/>
                <a:sym typeface="Arial"/>
              </a:rPr>
              <a:t>ELAC/DELAC</a:t>
            </a:r>
            <a:endParaRPr b="1" sz="1500">
              <a:latin typeface="Arial"/>
              <a:ea typeface="Arial"/>
              <a:cs typeface="Arial"/>
              <a:sym typeface="Arial"/>
            </a:endParaRPr>
          </a:p>
          <a:p>
            <a:pPr indent="-323850" lvl="0" marL="457200" rtl="0" algn="l">
              <a:lnSpc>
                <a:spcPct val="115000"/>
              </a:lnSpc>
              <a:spcBef>
                <a:spcPts val="0"/>
              </a:spcBef>
              <a:spcAft>
                <a:spcPts val="0"/>
              </a:spcAft>
              <a:buClr>
                <a:schemeClr val="dk1"/>
              </a:buClr>
              <a:buSzPts val="1500"/>
              <a:buChar char="●"/>
            </a:pPr>
            <a:r>
              <a:rPr b="1" lang="en-US" sz="1500">
                <a:latin typeface="Arial"/>
                <a:ea typeface="Arial"/>
                <a:cs typeface="Arial"/>
                <a:sym typeface="Arial"/>
              </a:rPr>
              <a:t>Meetings held for ELAC and DELAC on 11/18/22, 12/09/22, 1/20/23</a:t>
            </a:r>
            <a:endParaRPr b="1" sz="1500">
              <a:latin typeface="Arial"/>
              <a:ea typeface="Arial"/>
              <a:cs typeface="Arial"/>
              <a:sym typeface="Arial"/>
            </a:endParaRPr>
          </a:p>
          <a:p>
            <a:pPr indent="-323850" lvl="0" marL="457200" rtl="0" algn="l">
              <a:lnSpc>
                <a:spcPct val="115000"/>
              </a:lnSpc>
              <a:spcBef>
                <a:spcPts val="0"/>
              </a:spcBef>
              <a:spcAft>
                <a:spcPts val="0"/>
              </a:spcAft>
              <a:buClr>
                <a:schemeClr val="dk1"/>
              </a:buClr>
              <a:buSzPts val="1500"/>
              <a:buChar char="●"/>
            </a:pPr>
            <a:r>
              <a:rPr b="1" lang="en-US" sz="1500">
                <a:latin typeface="Arial"/>
                <a:ea typeface="Arial"/>
                <a:cs typeface="Arial"/>
                <a:sym typeface="Arial"/>
              </a:rPr>
              <a:t>Parent chairpersons have been elected for 2 out of 3 committees under the AIMS ELAC umbrella; secretary has been elected for all 3</a:t>
            </a:r>
            <a:endParaRPr b="1" sz="1500">
              <a:latin typeface="Arial"/>
              <a:ea typeface="Arial"/>
              <a:cs typeface="Arial"/>
              <a:sym typeface="Arial"/>
            </a:endParaRPr>
          </a:p>
          <a:p>
            <a:pPr indent="-323850" lvl="0" marL="457200" rtl="0" algn="l">
              <a:lnSpc>
                <a:spcPct val="115000"/>
              </a:lnSpc>
              <a:spcBef>
                <a:spcPts val="0"/>
              </a:spcBef>
              <a:spcAft>
                <a:spcPts val="0"/>
              </a:spcAft>
              <a:buClr>
                <a:schemeClr val="dk1"/>
              </a:buClr>
              <a:buSzPts val="1500"/>
              <a:buChar char="●"/>
            </a:pPr>
            <a:r>
              <a:rPr b="1" lang="en-US" sz="1500">
                <a:latin typeface="Arial"/>
                <a:ea typeface="Arial"/>
                <a:cs typeface="Arial"/>
                <a:sym typeface="Arial"/>
              </a:rPr>
              <a:t>ELD department is trying many techniques like in-person and Zoom hybrid meetings with interpreters, having refreshments/food, etc. to increase parental involvement and fill open positions in these committees </a:t>
            </a:r>
            <a:endParaRPr b="1" sz="1500">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b="1" lang="en-US" sz="1500">
                <a:latin typeface="Arial"/>
                <a:ea typeface="Arial"/>
                <a:cs typeface="Arial"/>
                <a:sym typeface="Arial"/>
              </a:rPr>
              <a:t>Title III Funding</a:t>
            </a:r>
            <a:endParaRPr b="1" sz="1500">
              <a:latin typeface="Arial"/>
              <a:ea typeface="Arial"/>
              <a:cs typeface="Arial"/>
              <a:sym typeface="Arial"/>
            </a:endParaRPr>
          </a:p>
          <a:p>
            <a:pPr indent="-323850" lvl="0" marL="457200" rtl="0" algn="l">
              <a:lnSpc>
                <a:spcPct val="115000"/>
              </a:lnSpc>
              <a:spcBef>
                <a:spcPts val="0"/>
              </a:spcBef>
              <a:spcAft>
                <a:spcPts val="0"/>
              </a:spcAft>
              <a:buClr>
                <a:schemeClr val="dk1"/>
              </a:buClr>
              <a:buSzPts val="1500"/>
              <a:buChar char="●"/>
            </a:pPr>
            <a:r>
              <a:rPr b="1" lang="en-US" sz="1500">
                <a:latin typeface="Arial"/>
                <a:ea typeface="Arial"/>
                <a:cs typeface="Arial"/>
                <a:sym typeface="Arial"/>
              </a:rPr>
              <a:t>Purchases completed for new ELD materials including iPads with cutting-edge language learning apps (currently being set up by Technology dept.)</a:t>
            </a:r>
            <a:endParaRPr b="1" sz="1500">
              <a:latin typeface="Arial"/>
              <a:ea typeface="Arial"/>
              <a:cs typeface="Arial"/>
              <a:sym typeface="Arial"/>
            </a:endParaRPr>
          </a:p>
          <a:p>
            <a:pPr indent="-323850" lvl="0" marL="457200" rtl="0" algn="l">
              <a:lnSpc>
                <a:spcPct val="115000"/>
              </a:lnSpc>
              <a:spcBef>
                <a:spcPts val="0"/>
              </a:spcBef>
              <a:spcAft>
                <a:spcPts val="0"/>
              </a:spcAft>
              <a:buClr>
                <a:schemeClr val="dk1"/>
              </a:buClr>
              <a:buSzPts val="1500"/>
              <a:buChar char="●"/>
            </a:pPr>
            <a:r>
              <a:rPr b="1" lang="en-US" sz="1500">
                <a:latin typeface="Arial"/>
                <a:ea typeface="Arial"/>
                <a:cs typeface="Arial"/>
                <a:sym typeface="Arial"/>
              </a:rPr>
              <a:t>Title III funded interpreter service being utilized by over 70% of teaching staff to communicate better with non-English-speaking parents</a:t>
            </a:r>
            <a:endParaRPr b="1" sz="30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