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PT Sans Narrow"/>
      <p:regular r:id="rId13"/>
      <p:bold r:id="rId14"/>
    </p:embeddedFont>
    <p:embeddedFont>
      <p:font typeface="Open Sans"/>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PTSansNarrow-regular.fntdata"/><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OpenSans-regular.fntdata"/><Relationship Id="rId14" Type="http://schemas.openxmlformats.org/officeDocument/2006/relationships/font" Target="fonts/PTSansNarrow-bold.fntdata"/><Relationship Id="rId17" Type="http://schemas.openxmlformats.org/officeDocument/2006/relationships/font" Target="fonts/OpenSans-italic.fntdata"/><Relationship Id="rId16" Type="http://schemas.openxmlformats.org/officeDocument/2006/relationships/font" Target="fonts/OpenSans-bold.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OpenSans-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b0bde8ede_0_3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b0bde8ede_0_3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b0bde8ede_0_3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b0bde8ede_0_3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f09e1c6561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f09e1c6561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f09e1c6561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f09e1c6561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f09e1c6561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f09e1c6561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b0bde8ede_0_3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b0bde8ede_0_3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f09e1c6561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f09e1c6561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f09e1c6561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f09e1c6561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62" name="Shape 62"/>
        <p:cNvGrpSpPr/>
        <p:nvPr/>
      </p:nvGrpSpPr>
      <p:grpSpPr>
        <a:xfrm>
          <a:off x="0" y="0"/>
          <a:ext cx="0" cy="0"/>
          <a:chOff x="0" y="0"/>
          <a:chExt cx="0" cy="0"/>
        </a:xfrm>
      </p:grpSpPr>
      <p:sp>
        <p:nvSpPr>
          <p:cNvPr id="63" name="Google Shape;63;p13"/>
          <p:cNvSpPr/>
          <p:nvPr/>
        </p:nvSpPr>
        <p:spPr>
          <a:xfrm>
            <a:off x="-74" y="5045700"/>
            <a:ext cx="9144000" cy="98107"/>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64" name="Google Shape;64;p13"/>
          <p:cNvSpPr/>
          <p:nvPr/>
        </p:nvSpPr>
        <p:spPr>
          <a:xfrm>
            <a:off x="0" y="0"/>
            <a:ext cx="9144000" cy="98107"/>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65" name="Google Shape;65;p13"/>
          <p:cNvSpPr/>
          <p:nvPr/>
        </p:nvSpPr>
        <p:spPr>
          <a:xfrm>
            <a:off x="7007735" y="2456963"/>
            <a:ext cx="562451"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66" name="Google Shape;66;p13"/>
          <p:cNvSpPr/>
          <p:nvPr/>
        </p:nvSpPr>
        <p:spPr>
          <a:xfrm>
            <a:off x="1575035" y="2438326"/>
            <a:ext cx="562451"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67" name="Google Shape;67;p13"/>
          <p:cNvSpPr/>
          <p:nvPr/>
        </p:nvSpPr>
        <p:spPr>
          <a:xfrm>
            <a:off x="1004150" y="3401471"/>
            <a:ext cx="7137083"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68" name="Google Shape;68;p13"/>
          <p:cNvSpPr/>
          <p:nvPr/>
        </p:nvSpPr>
        <p:spPr>
          <a:xfrm>
            <a:off x="1004150" y="3249075"/>
            <a:ext cx="7137083"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69" name="Google Shape;69;p13"/>
          <p:cNvSpPr txBox="1"/>
          <p:nvPr>
            <p:ph type="ctrTitle"/>
          </p:nvPr>
        </p:nvSpPr>
        <p:spPr>
          <a:xfrm>
            <a:off x="2581076" y="1447781"/>
            <a:ext cx="3981900" cy="567600"/>
          </a:xfrm>
          <a:prstGeom prst="rect">
            <a:avLst/>
          </a:prstGeom>
          <a:noFill/>
          <a:ln>
            <a:noFill/>
          </a:ln>
        </p:spPr>
        <p:txBody>
          <a:bodyPr anchorCtr="0" anchor="t" bIns="0" lIns="0" spcFirstLastPara="1" rIns="0" wrap="square" tIns="0">
            <a:noAutofit/>
          </a:bodyPr>
          <a:lstStyle>
            <a:lvl1pPr lvl="0" rtl="0" algn="l">
              <a:lnSpc>
                <a:spcPct val="100000"/>
              </a:lnSpc>
              <a:spcBef>
                <a:spcPts val="0"/>
              </a:spcBef>
              <a:spcAft>
                <a:spcPts val="0"/>
              </a:spcAft>
              <a:buSzPts val="1100"/>
              <a:buNone/>
              <a:defRPr b="0" i="0" sz="3600">
                <a:solidFill>
                  <a:srgbClr val="980000"/>
                </a:solidFill>
                <a:latin typeface="Arial"/>
                <a:ea typeface="Arial"/>
                <a:cs typeface="Arial"/>
                <a:sym typeface="Aria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3"/>
          <p:cNvSpPr txBox="1"/>
          <p:nvPr>
            <p:ph idx="1" type="subTitle"/>
          </p:nvPr>
        </p:nvSpPr>
        <p:spPr>
          <a:xfrm>
            <a:off x="1371600" y="2880360"/>
            <a:ext cx="6400800" cy="1285800"/>
          </a:xfrm>
          <a:prstGeom prst="rect">
            <a:avLst/>
          </a:prstGeom>
          <a:noFill/>
          <a:ln>
            <a:noFill/>
          </a:ln>
        </p:spPr>
        <p:txBody>
          <a:bodyPr anchorCtr="0" anchor="t" bIns="0" lIns="0" spcFirstLastPara="1" rIns="0" wrap="square" tIns="0">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1" name="Google Shape;71;p13"/>
          <p:cNvSpPr txBox="1"/>
          <p:nvPr>
            <p:ph idx="11" type="ftr"/>
          </p:nvPr>
        </p:nvSpPr>
        <p:spPr>
          <a:xfrm>
            <a:off x="3108960" y="4783455"/>
            <a:ext cx="2926200" cy="257100"/>
          </a:xfrm>
          <a:prstGeom prst="rect">
            <a:avLst/>
          </a:prstGeom>
          <a:noFill/>
          <a:ln>
            <a:noFill/>
          </a:ln>
        </p:spPr>
        <p:txBody>
          <a:bodyPr anchorCtr="0" anchor="t" bIns="0" lIns="0" spcFirstLastPara="1" rIns="0" wrap="square" tIns="0">
            <a:noAutofit/>
          </a:bodyPr>
          <a:lstStyle>
            <a:lvl1pPr lvl="0" rtl="0" algn="ctr">
              <a:lnSpc>
                <a:spcPct val="100000"/>
              </a:lnSpc>
              <a:spcBef>
                <a:spcPts val="0"/>
              </a:spcBef>
              <a:spcAft>
                <a:spcPts val="0"/>
              </a:spcAft>
              <a:buSzPts val="1100"/>
              <a:buNone/>
              <a:defRPr sz="1100">
                <a:solidFill>
                  <a:srgbClr val="888888"/>
                </a:solidFill>
              </a:defRPr>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72" name="Google Shape;72;p13"/>
          <p:cNvSpPr txBox="1"/>
          <p:nvPr>
            <p:ph idx="10" type="dt"/>
          </p:nvPr>
        </p:nvSpPr>
        <p:spPr>
          <a:xfrm>
            <a:off x="457200" y="4783455"/>
            <a:ext cx="2103000" cy="257100"/>
          </a:xfrm>
          <a:prstGeom prst="rect">
            <a:avLst/>
          </a:prstGeom>
          <a:noFill/>
          <a:ln>
            <a:noFill/>
          </a:ln>
        </p:spPr>
        <p:txBody>
          <a:bodyPr anchorCtr="0" anchor="t" bIns="0" lIns="0" spcFirstLastPara="1" rIns="0" wrap="square" tIns="0">
            <a:noAutofit/>
          </a:bodyPr>
          <a:lstStyle>
            <a:lvl1pPr lvl="0" rtl="0" algn="l">
              <a:lnSpc>
                <a:spcPct val="100000"/>
              </a:lnSpc>
              <a:spcBef>
                <a:spcPts val="0"/>
              </a:spcBef>
              <a:spcAft>
                <a:spcPts val="0"/>
              </a:spcAft>
              <a:buSzPts val="1100"/>
              <a:buNone/>
              <a:defRPr sz="1100">
                <a:solidFill>
                  <a:srgbClr val="888888"/>
                </a:solidFill>
              </a:defRPr>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73" name="Google Shape;73;p13"/>
          <p:cNvSpPr txBox="1"/>
          <p:nvPr>
            <p:ph idx="12" type="sldNum"/>
          </p:nvPr>
        </p:nvSpPr>
        <p:spPr>
          <a:xfrm>
            <a:off x="6583680" y="4783455"/>
            <a:ext cx="2103000" cy="2571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type="title"/>
          </p:nvPr>
        </p:nvSpPr>
        <p:spPr>
          <a:xfrm>
            <a:off x="269300" y="134225"/>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00"/>
                </a:solidFill>
              </a:rPr>
              <a:t>AIPCS II </a:t>
            </a:r>
            <a:r>
              <a:rPr lang="en">
                <a:solidFill>
                  <a:srgbClr val="990000"/>
                </a:solidFill>
              </a:rPr>
              <a:t>- Priority 1</a:t>
            </a:r>
            <a:endParaRPr>
              <a:solidFill>
                <a:srgbClr val="990000"/>
              </a:solidFill>
            </a:endParaRPr>
          </a:p>
        </p:txBody>
      </p:sp>
      <p:sp>
        <p:nvSpPr>
          <p:cNvPr id="79" name="Google Shape;79;p14"/>
          <p:cNvSpPr txBox="1"/>
          <p:nvPr/>
        </p:nvSpPr>
        <p:spPr>
          <a:xfrm>
            <a:off x="508700" y="858475"/>
            <a:ext cx="8160300" cy="4002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Priority 1 - Basic Services and Conditions: Met</a:t>
            </a:r>
            <a:endParaRPr b="1" sz="1800"/>
          </a:p>
          <a:p>
            <a:pPr indent="-342900" lvl="0" marL="457200" rtl="0" algn="l">
              <a:spcBef>
                <a:spcPts val="0"/>
              </a:spcBef>
              <a:spcAft>
                <a:spcPts val="0"/>
              </a:spcAft>
              <a:buSzPts val="1800"/>
              <a:buChar char="●"/>
            </a:pPr>
            <a:r>
              <a:rPr lang="en" sz="1800"/>
              <a:t>Teacher misassignment -33%</a:t>
            </a:r>
            <a:endParaRPr sz="1800"/>
          </a:p>
          <a:p>
            <a:pPr indent="-342900" lvl="0" marL="457200" rtl="0" algn="l">
              <a:spcBef>
                <a:spcPts val="0"/>
              </a:spcBef>
              <a:spcAft>
                <a:spcPts val="0"/>
              </a:spcAft>
              <a:buSzPts val="1800"/>
              <a:buChar char="●"/>
            </a:pPr>
            <a:r>
              <a:rPr lang="en" sz="1800"/>
              <a:t>Student access to instructional material -100%</a:t>
            </a:r>
            <a:endParaRPr sz="1800"/>
          </a:p>
          <a:p>
            <a:pPr indent="-342900" lvl="0" marL="457200" rtl="0" algn="l">
              <a:spcBef>
                <a:spcPts val="0"/>
              </a:spcBef>
              <a:spcAft>
                <a:spcPts val="0"/>
              </a:spcAft>
              <a:buSzPts val="1800"/>
              <a:buChar char="●"/>
            </a:pPr>
            <a:r>
              <a:rPr lang="en" sz="1800"/>
              <a:t>Conditions of school facilities - Good</a:t>
            </a:r>
            <a:endParaRPr sz="1800"/>
          </a:p>
          <a:p>
            <a:pPr indent="0" lvl="0" marL="0" rtl="0" algn="l">
              <a:lnSpc>
                <a:spcPct val="100000"/>
              </a:lnSpc>
              <a:spcBef>
                <a:spcPts val="0"/>
              </a:spcBef>
              <a:spcAft>
                <a:spcPts val="0"/>
              </a:spcAft>
              <a:buNone/>
            </a:pPr>
            <a:r>
              <a:t/>
            </a:r>
            <a:endParaRPr sz="900"/>
          </a:p>
          <a:p>
            <a:pPr indent="0" lvl="0" marL="0" rtl="0" algn="l">
              <a:lnSpc>
                <a:spcPct val="142857"/>
              </a:lnSpc>
              <a:spcBef>
                <a:spcPts val="200"/>
              </a:spcBef>
              <a:spcAft>
                <a:spcPts val="0"/>
              </a:spcAft>
              <a:buNone/>
            </a:pPr>
            <a:r>
              <a:rPr lang="en" sz="900"/>
              <a:t>Non-credentialed teachers are currently enrolled in a teacher credentialing or intern program. Some teachers are in the process of clearing their credentials by participating in the induction program, a cost of which the school pays. </a:t>
            </a:r>
            <a:endParaRPr sz="900"/>
          </a:p>
          <a:p>
            <a:pPr indent="0" lvl="0" marL="0" rtl="0" algn="l">
              <a:spcBef>
                <a:spcPts val="1100"/>
              </a:spcBef>
              <a:spcAft>
                <a:spcPts val="0"/>
              </a:spcAft>
              <a:buClr>
                <a:srgbClr val="000000"/>
              </a:buClr>
              <a:buSzPts val="900"/>
              <a:buFont typeface="Arial"/>
              <a:buNone/>
            </a:pPr>
            <a:r>
              <a:rPr lang="en" sz="900"/>
              <a:t>We ensure all of our students have access to standards-aligned instructional materials for use at home and school.  Our main ELA and math textbooks/curriculum were also </a:t>
            </a:r>
            <a:r>
              <a:rPr lang="en" sz="900"/>
              <a:t>accessible</a:t>
            </a:r>
            <a:r>
              <a:rPr lang="en" sz="900"/>
              <a:t> via digital platform. 100% of our students had full access to all of the materials whether they were virtual or in person. </a:t>
            </a:r>
            <a:endParaRPr sz="900"/>
          </a:p>
          <a:p>
            <a:pPr indent="0" lvl="0" marL="0" rtl="0" algn="l">
              <a:spcBef>
                <a:spcPts val="200"/>
              </a:spcBef>
              <a:spcAft>
                <a:spcPts val="0"/>
              </a:spcAft>
              <a:buClr>
                <a:srgbClr val="000000"/>
              </a:buClr>
              <a:buSzPts val="900"/>
              <a:buFont typeface="Arial"/>
              <a:buNone/>
            </a:pPr>
            <a:r>
              <a:t/>
            </a:r>
            <a:endParaRPr sz="900"/>
          </a:p>
          <a:p>
            <a:pPr indent="0" lvl="0" marL="0" rtl="0" algn="l">
              <a:spcBef>
                <a:spcPts val="200"/>
              </a:spcBef>
              <a:spcAft>
                <a:spcPts val="0"/>
              </a:spcAft>
              <a:buClr>
                <a:srgbClr val="000000"/>
              </a:buClr>
              <a:buSzPts val="900"/>
              <a:buFont typeface="Arial"/>
              <a:buNone/>
            </a:pPr>
            <a:r>
              <a:rPr lang="en" sz="900"/>
              <a:t>Facilities are checked and thoroughly maintained throughout the year.  The school continues </a:t>
            </a:r>
            <a:r>
              <a:rPr lang="en" sz="900"/>
              <a:t>its</a:t>
            </a:r>
            <a:r>
              <a:rPr lang="en" sz="900"/>
              <a:t> partnership with an onsite janitorial company that provides daily cleaning and maintenance services.  This service provided students with a healthy and inviting learning environment where they were  protected from physical and emotional harm and is essential to the mission of our schools. Safe schools are not just places with advanced security procedures, they are also places that help students develop and that allow them to succeed even in difficult circumstances. We believe safe schools encourage healthy behaviors that help students learn about fitness, nutrition, and healthy choices.</a:t>
            </a:r>
            <a:endParaRPr sz="900"/>
          </a:p>
          <a:p>
            <a:pPr indent="0" lvl="0" marL="0" rtl="0" algn="l">
              <a:spcBef>
                <a:spcPts val="200"/>
              </a:spcBef>
              <a:spcAft>
                <a:spcPts val="0"/>
              </a:spcAft>
              <a:buClr>
                <a:srgbClr val="000000"/>
              </a:buClr>
              <a:buSzPts val="900"/>
              <a:buFont typeface="Arial"/>
              <a:buNone/>
            </a:pPr>
            <a:r>
              <a:t/>
            </a:r>
            <a:endParaRPr sz="900"/>
          </a:p>
          <a:p>
            <a:pPr indent="0" lvl="0" marL="0" rtl="0" algn="l">
              <a:spcBef>
                <a:spcPts val="200"/>
              </a:spcBef>
              <a:spcAft>
                <a:spcPts val="0"/>
              </a:spcAft>
              <a:buNone/>
            </a:pPr>
            <a:r>
              <a:rPr lang="en" sz="900"/>
              <a:t>Furthermore, we took extra precautions cleaning and thorough disinfecting of the classrooms and building.  Classrooms were disinfected with a professional-grade defogger machine each night.  Desks, office tables, and lunch tables were disinfected after each use.  Extra time went into wiping door handles, cleaning elevators, and maintaining a clean building. </a:t>
            </a:r>
            <a:endParaRPr sz="900">
              <a:latin typeface="Times New Roman"/>
              <a:ea typeface="Times New Roman"/>
              <a:cs typeface="Times New Roman"/>
              <a:sym typeface="Times New Roman"/>
            </a:endParaRPr>
          </a:p>
          <a:p>
            <a:pPr indent="0" lvl="0" marL="0" rtl="0" algn="l">
              <a:lnSpc>
                <a:spcPct val="142857"/>
              </a:lnSpc>
              <a:spcBef>
                <a:spcPts val="0"/>
              </a:spcBef>
              <a:spcAft>
                <a:spcPts val="0"/>
              </a:spcAft>
              <a:buNone/>
            </a:pPr>
            <a:r>
              <a:t/>
            </a:r>
            <a:endParaRPr sz="1100">
              <a:latin typeface="Times New Roman"/>
              <a:ea typeface="Times New Roman"/>
              <a:cs typeface="Times New Roman"/>
              <a:sym typeface="Times New Roman"/>
            </a:endParaRPr>
          </a:p>
          <a:p>
            <a:pPr indent="0" lvl="0" marL="0" rtl="0" algn="l">
              <a:spcBef>
                <a:spcPts val="1100"/>
              </a:spcBef>
              <a:spcAft>
                <a:spcPts val="0"/>
              </a:spcAft>
              <a:buNone/>
            </a:pPr>
            <a:r>
              <a:t/>
            </a:r>
            <a:endParaRPr b="1"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5"/>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00"/>
                </a:solidFill>
              </a:rPr>
              <a:t>AIPCS II (AIMS ES)</a:t>
            </a:r>
            <a:r>
              <a:rPr lang="en">
                <a:solidFill>
                  <a:srgbClr val="990000"/>
                </a:solidFill>
              </a:rPr>
              <a:t>- Priority 2</a:t>
            </a:r>
            <a:endParaRPr>
              <a:solidFill>
                <a:srgbClr val="990000"/>
              </a:solidFill>
            </a:endParaRPr>
          </a:p>
        </p:txBody>
      </p:sp>
      <p:sp>
        <p:nvSpPr>
          <p:cNvPr id="85" name="Google Shape;85;p15"/>
          <p:cNvSpPr txBox="1"/>
          <p:nvPr/>
        </p:nvSpPr>
        <p:spPr>
          <a:xfrm>
            <a:off x="508700" y="890225"/>
            <a:ext cx="8160300" cy="397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Priority 2 - Implementation of State Academic Standards: Met</a:t>
            </a:r>
            <a:endParaRPr b="1" sz="18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lang="en" sz="1100"/>
              <a:t>Our school made several purchases of new curriculum that were all aligned to the California Common Core State Standards, NGSS Science Standards, as well as the Social Studies standards. This curriculum provided teachers with a thorough pacing guide to make sure all of the standards were covered during the year.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lang="en" sz="1100"/>
              <a:t>Teachers were also given a tool to use to track the standards that were taught each day.  Teachers were given a new list of standards to cover every 6 weeks.  After, a benchmark was given to all students to determine which standards were met.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lang="en" sz="1100"/>
              <a:t>With the Pandemic came new online learning platforms.  Teachers were able to align the standards from their textbooks, standards tracking tools, and lesson plans, to the standards on these online platforms.  They were able to further reinforce what was taught in class with the help of the online learning platforms. </a:t>
            </a:r>
            <a:endParaRPr sz="1100"/>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rPr lang="en" sz="1100"/>
              <a:t>Measure G also allowed students to be provided with innovative courses that cover visual and performing arts. This grant allowed our school district to have the opportunity to excel academically and to also have the access to musical and artistic enrichment. </a:t>
            </a:r>
            <a:endParaRPr b="1"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6"/>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00"/>
                </a:solidFill>
              </a:rPr>
              <a:t>AIPCS II (AIMS ES)</a:t>
            </a:r>
            <a:r>
              <a:rPr lang="en">
                <a:solidFill>
                  <a:srgbClr val="990000"/>
                </a:solidFill>
              </a:rPr>
              <a:t>- Priority 3</a:t>
            </a:r>
            <a:endParaRPr>
              <a:solidFill>
                <a:srgbClr val="990000"/>
              </a:solidFill>
            </a:endParaRPr>
          </a:p>
        </p:txBody>
      </p:sp>
      <p:sp>
        <p:nvSpPr>
          <p:cNvPr id="91" name="Google Shape;91;p16"/>
          <p:cNvSpPr txBox="1"/>
          <p:nvPr/>
        </p:nvSpPr>
        <p:spPr>
          <a:xfrm>
            <a:off x="449450" y="675600"/>
            <a:ext cx="8160300" cy="4253400"/>
          </a:xfrm>
          <a:prstGeom prst="rect">
            <a:avLst/>
          </a:prstGeom>
          <a:noFill/>
          <a:ln>
            <a:noFill/>
          </a:ln>
        </p:spPr>
        <p:txBody>
          <a:bodyPr anchorCtr="0" anchor="t" bIns="91425" lIns="91425" spcFirstLastPara="1" rIns="91425" wrap="square" tIns="91425">
            <a:noAutofit/>
          </a:bodyPr>
          <a:lstStyle/>
          <a:p>
            <a:pPr indent="0" lvl="0" marL="0" rtl="0" algn="l">
              <a:lnSpc>
                <a:spcPct val="110000"/>
              </a:lnSpc>
              <a:spcBef>
                <a:spcPts val="0"/>
              </a:spcBef>
              <a:spcAft>
                <a:spcPts val="0"/>
              </a:spcAft>
              <a:buNone/>
            </a:pPr>
            <a:r>
              <a:rPr b="1" lang="en" sz="1800">
                <a:solidFill>
                  <a:srgbClr val="333333"/>
                </a:solidFill>
                <a:highlight>
                  <a:srgbClr val="FFFFFF"/>
                </a:highlight>
              </a:rPr>
              <a:t>Building Relationships</a:t>
            </a:r>
            <a:endParaRPr b="1" sz="1800">
              <a:solidFill>
                <a:srgbClr val="333333"/>
              </a:solidFill>
              <a:highlight>
                <a:srgbClr val="FFFFFF"/>
              </a:highlight>
            </a:endParaRPr>
          </a:p>
          <a:p>
            <a:pPr indent="0" lvl="0" marL="0" rtl="0" algn="l">
              <a:lnSpc>
                <a:spcPct val="110000"/>
              </a:lnSpc>
              <a:spcBef>
                <a:spcPts val="0"/>
              </a:spcBef>
              <a:spcAft>
                <a:spcPts val="0"/>
              </a:spcAft>
              <a:buNone/>
            </a:pPr>
            <a:r>
              <a:rPr b="1" lang="en" sz="1050">
                <a:solidFill>
                  <a:srgbClr val="333333"/>
                </a:solidFill>
                <a:highlight>
                  <a:schemeClr val="lt1"/>
                </a:highlight>
              </a:rPr>
              <a:t>1.Rate the LEA’s progress in developing the capacity of staff (i.e. administrators, teachers, and classified staff) to build trusting and respectful relationships with families. </a:t>
            </a:r>
            <a:r>
              <a:rPr b="1" lang="en" sz="1050">
                <a:solidFill>
                  <a:srgbClr val="FF0000"/>
                </a:solidFill>
                <a:highlight>
                  <a:schemeClr val="lt1"/>
                </a:highlight>
              </a:rPr>
              <a:t>*</a:t>
            </a:r>
            <a:br>
              <a:rPr b="1" lang="en" sz="1050">
                <a:solidFill>
                  <a:srgbClr val="FF0000"/>
                </a:solidFill>
                <a:highlight>
                  <a:schemeClr val="lt1"/>
                </a:highlight>
              </a:rPr>
            </a:br>
            <a:r>
              <a:rPr lang="en" sz="1050">
                <a:solidFill>
                  <a:srgbClr val="333333"/>
                </a:solidFill>
                <a:highlight>
                  <a:schemeClr val="lt1"/>
                </a:highlight>
              </a:rPr>
              <a:t>Rating Scale (lowest to highest): 1 – Exploration and Research Phase; 2 – Beginning Development; 3 – Initial Implementation; 4 – Full Implementation; 5 – Full Implementation and Sustainability</a:t>
            </a:r>
            <a:endParaRPr sz="1050">
              <a:solidFill>
                <a:srgbClr val="333333"/>
              </a:solidFill>
              <a:highlight>
                <a:schemeClr val="lt1"/>
              </a:highlight>
            </a:endParaRPr>
          </a:p>
          <a:p>
            <a:pPr indent="0" lvl="0" marL="0" rtl="0" algn="l">
              <a:lnSpc>
                <a:spcPct val="110000"/>
              </a:lnSpc>
              <a:spcBef>
                <a:spcPts val="0"/>
              </a:spcBef>
              <a:spcAft>
                <a:spcPts val="0"/>
              </a:spcAft>
              <a:buNone/>
            </a:pPr>
            <a:r>
              <a:rPr b="1" lang="en" sz="1050">
                <a:solidFill>
                  <a:srgbClr val="333333"/>
                </a:solidFill>
                <a:highlight>
                  <a:schemeClr val="lt1"/>
                </a:highlight>
              </a:rPr>
              <a:t>School’s Answer: 4 – Full Implementation</a:t>
            </a:r>
            <a:endParaRPr b="1" sz="1050">
              <a:solidFill>
                <a:srgbClr val="333333"/>
              </a:solidFill>
              <a:highlight>
                <a:schemeClr val="lt1"/>
              </a:highlight>
            </a:endParaRPr>
          </a:p>
          <a:p>
            <a:pPr indent="0" lvl="0" marL="0" rtl="0" algn="l">
              <a:lnSpc>
                <a:spcPct val="110000"/>
              </a:lnSpc>
              <a:spcBef>
                <a:spcPts val="0"/>
              </a:spcBef>
              <a:spcAft>
                <a:spcPts val="0"/>
              </a:spcAft>
              <a:buNone/>
            </a:pPr>
            <a:r>
              <a:t/>
            </a:r>
            <a:endParaRPr b="1" sz="1050">
              <a:solidFill>
                <a:srgbClr val="333333"/>
              </a:solidFill>
              <a:highlight>
                <a:schemeClr val="lt1"/>
              </a:highlight>
            </a:endParaRPr>
          </a:p>
          <a:p>
            <a:pPr indent="0" lvl="0" marL="0" rtl="0" algn="l">
              <a:lnSpc>
                <a:spcPct val="110000"/>
              </a:lnSpc>
              <a:spcBef>
                <a:spcPts val="0"/>
              </a:spcBef>
              <a:spcAft>
                <a:spcPts val="0"/>
              </a:spcAft>
              <a:buNone/>
            </a:pPr>
            <a:r>
              <a:rPr b="1" lang="en" sz="1050">
                <a:solidFill>
                  <a:srgbClr val="333333"/>
                </a:solidFill>
                <a:highlight>
                  <a:schemeClr val="lt1"/>
                </a:highlight>
                <a:latin typeface="Helvetica"/>
                <a:ea typeface="Helvetica"/>
                <a:cs typeface="Helvetica"/>
                <a:sym typeface="Helvetica"/>
              </a:rPr>
              <a:t>2. Rate the LEA’s progress in creating welcoming environments for all families in the community. </a:t>
            </a:r>
            <a:r>
              <a:rPr b="1" lang="en" sz="1050">
                <a:solidFill>
                  <a:srgbClr val="FF0000"/>
                </a:solidFill>
                <a:highlight>
                  <a:schemeClr val="lt1"/>
                </a:highlight>
                <a:latin typeface="Helvetica"/>
                <a:ea typeface="Helvetica"/>
                <a:cs typeface="Helvetica"/>
                <a:sym typeface="Helvetica"/>
              </a:rPr>
              <a:t>*</a:t>
            </a:r>
            <a:br>
              <a:rPr b="1" lang="en" sz="1050">
                <a:solidFill>
                  <a:srgbClr val="FF0000"/>
                </a:solidFill>
                <a:highlight>
                  <a:schemeClr val="lt1"/>
                </a:highlight>
                <a:latin typeface="Helvetica"/>
                <a:ea typeface="Helvetica"/>
                <a:cs typeface="Helvetica"/>
                <a:sym typeface="Helvetica"/>
              </a:rPr>
            </a:br>
            <a:r>
              <a:rPr lang="en" sz="1050">
                <a:solidFill>
                  <a:srgbClr val="333333"/>
                </a:solidFill>
                <a:highlight>
                  <a:schemeClr val="lt1"/>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chemeClr val="lt1"/>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chemeClr val="lt1"/>
                </a:highlight>
              </a:rPr>
              <a:t>School’s Answer: 4 – Full Implementation</a:t>
            </a:r>
            <a:endParaRPr b="1" sz="1050">
              <a:solidFill>
                <a:srgbClr val="333333"/>
              </a:solidFill>
              <a:highlight>
                <a:schemeClr val="lt1"/>
              </a:highlight>
            </a:endParaRPr>
          </a:p>
          <a:p>
            <a:pPr indent="0" lvl="0" marL="0" rtl="0" algn="l">
              <a:lnSpc>
                <a:spcPct val="110000"/>
              </a:lnSpc>
              <a:spcBef>
                <a:spcPts val="0"/>
              </a:spcBef>
              <a:spcAft>
                <a:spcPts val="0"/>
              </a:spcAft>
              <a:buNone/>
            </a:pPr>
            <a:r>
              <a:t/>
            </a:r>
            <a:endParaRPr b="1" sz="1050">
              <a:solidFill>
                <a:srgbClr val="333333"/>
              </a:solidFill>
              <a:highlight>
                <a:schemeClr val="lt1"/>
              </a:highlight>
            </a:endParaRPr>
          </a:p>
          <a:p>
            <a:pPr indent="0" lvl="0" marL="0" rtl="0" algn="l">
              <a:lnSpc>
                <a:spcPct val="110000"/>
              </a:lnSpc>
              <a:spcBef>
                <a:spcPts val="0"/>
              </a:spcBef>
              <a:spcAft>
                <a:spcPts val="0"/>
              </a:spcAft>
              <a:buNone/>
            </a:pPr>
            <a:r>
              <a:rPr b="1" lang="en" sz="1050">
                <a:solidFill>
                  <a:srgbClr val="333333"/>
                </a:solidFill>
                <a:highlight>
                  <a:schemeClr val="lt1"/>
                </a:highlight>
                <a:latin typeface="Helvetica"/>
                <a:ea typeface="Helvetica"/>
                <a:cs typeface="Helvetica"/>
                <a:sym typeface="Helvetica"/>
              </a:rPr>
              <a:t>3. Rate the LEA’s progress in supporting staff to learn about each family’s strengths, cultures, languages, and goals for their children.  </a:t>
            </a:r>
            <a:r>
              <a:rPr lang="en" sz="1050">
                <a:solidFill>
                  <a:srgbClr val="333333"/>
                </a:solidFill>
                <a:highlight>
                  <a:schemeClr val="lt1"/>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chemeClr val="lt1"/>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chemeClr val="lt1"/>
                </a:highlight>
              </a:rPr>
              <a:t>School’s Answer: 4 – Full Implementation</a:t>
            </a:r>
            <a:endParaRPr b="1" sz="1050">
              <a:solidFill>
                <a:srgbClr val="333333"/>
              </a:solidFill>
              <a:highlight>
                <a:schemeClr val="lt1"/>
              </a:highlight>
            </a:endParaRPr>
          </a:p>
          <a:p>
            <a:pPr indent="0" lvl="0" marL="0" rtl="0" algn="l">
              <a:lnSpc>
                <a:spcPct val="110000"/>
              </a:lnSpc>
              <a:spcBef>
                <a:spcPts val="0"/>
              </a:spcBef>
              <a:spcAft>
                <a:spcPts val="0"/>
              </a:spcAft>
              <a:buNone/>
            </a:pPr>
            <a:r>
              <a:t/>
            </a:r>
            <a:endParaRPr b="1" sz="1050">
              <a:solidFill>
                <a:srgbClr val="333333"/>
              </a:solidFill>
              <a:highlight>
                <a:schemeClr val="lt1"/>
              </a:highlight>
            </a:endParaRPr>
          </a:p>
          <a:p>
            <a:pPr indent="0" lvl="0" marL="0" rtl="0" algn="l">
              <a:lnSpc>
                <a:spcPct val="110000"/>
              </a:lnSpc>
              <a:spcBef>
                <a:spcPts val="0"/>
              </a:spcBef>
              <a:spcAft>
                <a:spcPts val="0"/>
              </a:spcAft>
              <a:buNone/>
            </a:pPr>
            <a:r>
              <a:t/>
            </a:r>
            <a:endParaRPr b="1" sz="1050">
              <a:solidFill>
                <a:srgbClr val="333333"/>
              </a:solidFill>
              <a:highlight>
                <a:schemeClr val="lt1"/>
              </a:highlight>
            </a:endParaRPr>
          </a:p>
          <a:p>
            <a:pPr indent="0" lvl="0" marL="0" rtl="0" algn="l">
              <a:lnSpc>
                <a:spcPct val="110000"/>
              </a:lnSpc>
              <a:spcBef>
                <a:spcPts val="0"/>
              </a:spcBef>
              <a:spcAft>
                <a:spcPts val="0"/>
              </a:spcAft>
              <a:buNone/>
            </a:pPr>
            <a:r>
              <a:rPr b="1" lang="en" sz="1050">
                <a:solidFill>
                  <a:srgbClr val="333333"/>
                </a:solidFill>
                <a:highlight>
                  <a:schemeClr val="lt1"/>
                </a:highlight>
                <a:latin typeface="Helvetica"/>
                <a:ea typeface="Helvetica"/>
                <a:cs typeface="Helvetica"/>
                <a:sym typeface="Helvetica"/>
              </a:rPr>
              <a:t>4. Rate the LEA’s progress in developing multiple opportunities for the LEA and school sites to engage in 2-way communication between families and educators using language that is understandable and accessible to families. </a:t>
            </a:r>
            <a:r>
              <a:rPr b="1" lang="en" sz="1050">
                <a:solidFill>
                  <a:srgbClr val="FF0000"/>
                </a:solidFill>
                <a:highlight>
                  <a:schemeClr val="lt1"/>
                </a:highlight>
                <a:latin typeface="Helvetica"/>
                <a:ea typeface="Helvetica"/>
                <a:cs typeface="Helvetica"/>
                <a:sym typeface="Helvetica"/>
              </a:rPr>
              <a:t>*</a:t>
            </a:r>
            <a:br>
              <a:rPr b="1" lang="en" sz="1050">
                <a:solidFill>
                  <a:srgbClr val="FF0000"/>
                </a:solidFill>
                <a:highlight>
                  <a:schemeClr val="lt1"/>
                </a:highlight>
                <a:latin typeface="Helvetica"/>
                <a:ea typeface="Helvetica"/>
                <a:cs typeface="Helvetica"/>
                <a:sym typeface="Helvetica"/>
              </a:rPr>
            </a:br>
            <a:r>
              <a:rPr lang="en" sz="1050">
                <a:solidFill>
                  <a:srgbClr val="333333"/>
                </a:solidFill>
                <a:highlight>
                  <a:schemeClr val="lt1"/>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chemeClr val="lt1"/>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chemeClr val="lt1"/>
                </a:highlight>
              </a:rPr>
              <a:t>School’s Answer: 4 – Full Implementation</a:t>
            </a:r>
            <a:endParaRPr b="1" sz="1050">
              <a:solidFill>
                <a:srgbClr val="333333"/>
              </a:solidFill>
              <a:highlight>
                <a:schemeClr val="lt1"/>
              </a:highlight>
            </a:endParaRPr>
          </a:p>
          <a:p>
            <a:pPr indent="0" lvl="0" marL="0" rtl="0" algn="l">
              <a:lnSpc>
                <a:spcPct val="110000"/>
              </a:lnSpc>
              <a:spcBef>
                <a:spcPts val="0"/>
              </a:spcBef>
              <a:spcAft>
                <a:spcPts val="0"/>
              </a:spcAft>
              <a:buNone/>
            </a:pPr>
            <a:r>
              <a:t/>
            </a:r>
            <a:endParaRPr b="1" sz="1050">
              <a:solidFill>
                <a:srgbClr val="333333"/>
              </a:solidFill>
              <a:highlight>
                <a:schemeClr val="lt1"/>
              </a:highlight>
            </a:endParaRPr>
          </a:p>
          <a:p>
            <a:pPr indent="0" lvl="0" marL="0" rtl="0" algn="l">
              <a:lnSpc>
                <a:spcPct val="115000"/>
              </a:lnSpc>
              <a:spcBef>
                <a:spcPts val="0"/>
              </a:spcBef>
              <a:spcAft>
                <a:spcPts val="0"/>
              </a:spcAft>
              <a:buNone/>
            </a:pPr>
            <a:r>
              <a:t/>
            </a:r>
            <a:endParaRPr b="1" sz="1050">
              <a:solidFill>
                <a:srgbClr val="FF0000"/>
              </a:solidFill>
              <a:highlight>
                <a:srgbClr val="FFFFFF"/>
              </a:highlight>
              <a:latin typeface="Helvetica"/>
              <a:ea typeface="Helvetica"/>
              <a:cs typeface="Helvetica"/>
              <a:sym typeface="Helvetica"/>
            </a:endParaRPr>
          </a:p>
          <a:p>
            <a:pPr indent="0" lvl="0" marL="0" rtl="0" algn="l">
              <a:lnSpc>
                <a:spcPct val="115000"/>
              </a:lnSpc>
              <a:spcBef>
                <a:spcPts val="800"/>
              </a:spcBef>
              <a:spcAft>
                <a:spcPts val="0"/>
              </a:spcAft>
              <a:buNone/>
            </a:pPr>
            <a:r>
              <a:t/>
            </a:r>
            <a:endParaRPr sz="1000">
              <a:solidFill>
                <a:srgbClr val="333333"/>
              </a:solidFill>
              <a:highlight>
                <a:srgbClr val="FFFFFF"/>
              </a:highlight>
            </a:endParaRPr>
          </a:p>
          <a:p>
            <a:pPr indent="0" lvl="0" marL="0" rtl="0" algn="l">
              <a:lnSpc>
                <a:spcPct val="110000"/>
              </a:lnSpc>
              <a:spcBef>
                <a:spcPts val="1500"/>
              </a:spcBef>
              <a:spcAft>
                <a:spcPts val="0"/>
              </a:spcAft>
              <a:buNone/>
            </a:pPr>
            <a:r>
              <a:t/>
            </a:r>
            <a:endParaRPr sz="2700">
              <a:solidFill>
                <a:srgbClr val="333333"/>
              </a:solidFill>
              <a:highlight>
                <a:srgbClr val="FFFFFF"/>
              </a:highlight>
              <a:latin typeface="Helvetica"/>
              <a:ea typeface="Helvetica"/>
              <a:cs typeface="Helvetica"/>
              <a:sym typeface="Helvetica"/>
            </a:endParaRPr>
          </a:p>
          <a:p>
            <a:pPr indent="0" lvl="0" marL="0" rtl="0" algn="l">
              <a:lnSpc>
                <a:spcPct val="115000"/>
              </a:lnSpc>
              <a:spcBef>
                <a:spcPts val="800"/>
              </a:spcBef>
              <a:spcAft>
                <a:spcPts val="0"/>
              </a:spcAft>
              <a:buNone/>
            </a:pPr>
            <a:r>
              <a:t/>
            </a:r>
            <a:endParaRPr b="1"/>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7"/>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00"/>
                </a:solidFill>
              </a:rPr>
              <a:t>AIPCS II (AIMS ES)</a:t>
            </a:r>
            <a:r>
              <a:rPr lang="en">
                <a:solidFill>
                  <a:srgbClr val="990000"/>
                </a:solidFill>
              </a:rPr>
              <a:t>- Priority 3</a:t>
            </a:r>
            <a:endParaRPr>
              <a:solidFill>
                <a:srgbClr val="990000"/>
              </a:solidFill>
            </a:endParaRPr>
          </a:p>
        </p:txBody>
      </p:sp>
      <p:sp>
        <p:nvSpPr>
          <p:cNvPr id="97" name="Google Shape;97;p17"/>
          <p:cNvSpPr txBox="1"/>
          <p:nvPr/>
        </p:nvSpPr>
        <p:spPr>
          <a:xfrm>
            <a:off x="449450" y="675600"/>
            <a:ext cx="8160300" cy="4467900"/>
          </a:xfrm>
          <a:prstGeom prst="rect">
            <a:avLst/>
          </a:prstGeom>
          <a:noFill/>
          <a:ln>
            <a:noFill/>
          </a:ln>
        </p:spPr>
        <p:txBody>
          <a:bodyPr anchorCtr="0" anchor="t" bIns="91425" lIns="91425" spcFirstLastPara="1" rIns="91425" wrap="square" tIns="91425">
            <a:noAutofit/>
          </a:bodyPr>
          <a:lstStyle/>
          <a:p>
            <a:pPr indent="0" lvl="0" marL="0" rtl="0" algn="l">
              <a:lnSpc>
                <a:spcPct val="110000"/>
              </a:lnSpc>
              <a:spcBef>
                <a:spcPts val="0"/>
              </a:spcBef>
              <a:spcAft>
                <a:spcPts val="0"/>
              </a:spcAft>
              <a:buNone/>
            </a:pPr>
            <a:r>
              <a:rPr lang="en" sz="1800">
                <a:solidFill>
                  <a:srgbClr val="333333"/>
                </a:solidFill>
                <a:highlight>
                  <a:srgbClr val="FFFFFF"/>
                </a:highlight>
                <a:latin typeface="Helvetica"/>
                <a:ea typeface="Helvetica"/>
                <a:cs typeface="Helvetica"/>
                <a:sym typeface="Helvetica"/>
              </a:rPr>
              <a:t>Building Partnerships for Student Outcomes</a:t>
            </a:r>
            <a:endParaRPr sz="180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chemeClr val="lt1"/>
                </a:highlight>
                <a:latin typeface="Helvetica"/>
                <a:ea typeface="Helvetica"/>
                <a:cs typeface="Helvetica"/>
                <a:sym typeface="Helvetica"/>
              </a:rPr>
              <a:t>5. Rate the LEA’s progress in providing professional learning and support to teachers and principals to improve a school’s capacity to partner with families. </a:t>
            </a:r>
            <a:r>
              <a:rPr b="1" lang="en" sz="1050">
                <a:solidFill>
                  <a:srgbClr val="FF0000"/>
                </a:solidFill>
                <a:highlight>
                  <a:schemeClr val="lt1"/>
                </a:highlight>
                <a:latin typeface="Helvetica"/>
                <a:ea typeface="Helvetica"/>
                <a:cs typeface="Helvetica"/>
                <a:sym typeface="Helvetica"/>
              </a:rPr>
              <a:t>*</a:t>
            </a:r>
            <a:br>
              <a:rPr b="1" lang="en" sz="1050">
                <a:solidFill>
                  <a:srgbClr val="FF0000"/>
                </a:solidFill>
                <a:highlight>
                  <a:schemeClr val="lt1"/>
                </a:highlight>
                <a:latin typeface="Helvetica"/>
                <a:ea typeface="Helvetica"/>
                <a:cs typeface="Helvetica"/>
                <a:sym typeface="Helvetica"/>
              </a:rPr>
            </a:br>
            <a:r>
              <a:rPr lang="en" sz="1050">
                <a:solidFill>
                  <a:srgbClr val="333333"/>
                </a:solidFill>
                <a:highlight>
                  <a:schemeClr val="lt1"/>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chemeClr val="lt1"/>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chemeClr val="lt1"/>
                </a:highlight>
              </a:rPr>
              <a:t>School’s Answer: 4 – Full Implementation</a:t>
            </a:r>
            <a:endParaRPr b="1" sz="1050">
              <a:solidFill>
                <a:srgbClr val="333333"/>
              </a:solidFill>
              <a:highlight>
                <a:schemeClr val="lt1"/>
              </a:highlight>
            </a:endParaRPr>
          </a:p>
          <a:p>
            <a:pPr indent="0" lvl="0" marL="0" rtl="0" algn="l">
              <a:lnSpc>
                <a:spcPct val="110000"/>
              </a:lnSpc>
              <a:spcBef>
                <a:spcPts val="0"/>
              </a:spcBef>
              <a:spcAft>
                <a:spcPts val="0"/>
              </a:spcAft>
              <a:buNone/>
            </a:pPr>
            <a:r>
              <a:t/>
            </a:r>
            <a:endParaRPr b="1" sz="1050">
              <a:solidFill>
                <a:srgbClr val="333333"/>
              </a:solidFill>
              <a:highlight>
                <a:schemeClr val="lt1"/>
              </a:highlight>
            </a:endParaRPr>
          </a:p>
          <a:p>
            <a:pPr indent="0" lvl="0" marL="0" rtl="0" algn="l">
              <a:lnSpc>
                <a:spcPct val="110000"/>
              </a:lnSpc>
              <a:spcBef>
                <a:spcPts val="0"/>
              </a:spcBef>
              <a:spcAft>
                <a:spcPts val="0"/>
              </a:spcAft>
              <a:buNone/>
            </a:pPr>
            <a:r>
              <a:rPr b="1" lang="en" sz="1050">
                <a:solidFill>
                  <a:srgbClr val="333333"/>
                </a:solidFill>
                <a:highlight>
                  <a:schemeClr val="lt1"/>
                </a:highlight>
                <a:latin typeface="Helvetica"/>
                <a:ea typeface="Helvetica"/>
                <a:cs typeface="Helvetica"/>
                <a:sym typeface="Helvetica"/>
              </a:rPr>
              <a:t>6. Rate the LEA’s progress in providing families with information and resources to support student learning and development in the home. </a:t>
            </a:r>
            <a:r>
              <a:rPr b="1" lang="en" sz="1050">
                <a:solidFill>
                  <a:srgbClr val="FF0000"/>
                </a:solidFill>
                <a:highlight>
                  <a:schemeClr val="lt1"/>
                </a:highlight>
                <a:latin typeface="Helvetica"/>
                <a:ea typeface="Helvetica"/>
                <a:cs typeface="Helvetica"/>
                <a:sym typeface="Helvetica"/>
              </a:rPr>
              <a:t>*</a:t>
            </a:r>
            <a:br>
              <a:rPr b="1" lang="en" sz="1050">
                <a:solidFill>
                  <a:srgbClr val="FF0000"/>
                </a:solidFill>
                <a:highlight>
                  <a:schemeClr val="lt1"/>
                </a:highlight>
                <a:latin typeface="Helvetica"/>
                <a:ea typeface="Helvetica"/>
                <a:cs typeface="Helvetica"/>
                <a:sym typeface="Helvetica"/>
              </a:rPr>
            </a:br>
            <a:r>
              <a:rPr lang="en" sz="1050">
                <a:solidFill>
                  <a:srgbClr val="333333"/>
                </a:solidFill>
                <a:highlight>
                  <a:schemeClr val="lt1"/>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chemeClr val="lt1"/>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chemeClr val="lt1"/>
                </a:highlight>
              </a:rPr>
              <a:t>School’s Answer: 4 – Full Implementation</a:t>
            </a:r>
            <a:endParaRPr b="1" sz="1050">
              <a:solidFill>
                <a:srgbClr val="333333"/>
              </a:solidFill>
              <a:highlight>
                <a:schemeClr val="lt1"/>
              </a:highlight>
            </a:endParaRPr>
          </a:p>
          <a:p>
            <a:pPr indent="0" lvl="0" marL="0" rtl="0" algn="l">
              <a:lnSpc>
                <a:spcPct val="110000"/>
              </a:lnSpc>
              <a:spcBef>
                <a:spcPts val="0"/>
              </a:spcBef>
              <a:spcAft>
                <a:spcPts val="0"/>
              </a:spcAft>
              <a:buNone/>
            </a:pPr>
            <a:r>
              <a:t/>
            </a:r>
            <a:endParaRPr b="1" sz="1050">
              <a:solidFill>
                <a:srgbClr val="333333"/>
              </a:solidFill>
              <a:highlight>
                <a:schemeClr val="lt1"/>
              </a:highlight>
            </a:endParaRPr>
          </a:p>
          <a:p>
            <a:pPr indent="0" lvl="0" marL="0" rtl="0" algn="l">
              <a:lnSpc>
                <a:spcPct val="110000"/>
              </a:lnSpc>
              <a:spcBef>
                <a:spcPts val="0"/>
              </a:spcBef>
              <a:spcAft>
                <a:spcPts val="0"/>
              </a:spcAft>
              <a:buNone/>
            </a:pPr>
            <a:r>
              <a:rPr b="1" lang="en" sz="1050">
                <a:solidFill>
                  <a:srgbClr val="333333"/>
                </a:solidFill>
                <a:highlight>
                  <a:schemeClr val="lt1"/>
                </a:highlight>
                <a:latin typeface="Helvetica"/>
                <a:ea typeface="Helvetica"/>
                <a:cs typeface="Helvetica"/>
                <a:sym typeface="Helvetica"/>
              </a:rPr>
              <a:t>7. Rate the LEA’s progress in implementing policies or programs for teachers to meet with families and students to discuss student progress and ways to work together to support improved student outcomes. </a:t>
            </a:r>
            <a:r>
              <a:rPr b="1" lang="en" sz="1050">
                <a:solidFill>
                  <a:srgbClr val="FF0000"/>
                </a:solidFill>
                <a:highlight>
                  <a:schemeClr val="lt1"/>
                </a:highlight>
                <a:latin typeface="Helvetica"/>
                <a:ea typeface="Helvetica"/>
                <a:cs typeface="Helvetica"/>
                <a:sym typeface="Helvetica"/>
              </a:rPr>
              <a:t>*</a:t>
            </a:r>
            <a:br>
              <a:rPr b="1" lang="en" sz="1050">
                <a:solidFill>
                  <a:srgbClr val="FF0000"/>
                </a:solidFill>
                <a:highlight>
                  <a:schemeClr val="lt1"/>
                </a:highlight>
                <a:latin typeface="Helvetica"/>
                <a:ea typeface="Helvetica"/>
                <a:cs typeface="Helvetica"/>
                <a:sym typeface="Helvetica"/>
              </a:rPr>
            </a:br>
            <a:r>
              <a:rPr lang="en" sz="1050">
                <a:solidFill>
                  <a:srgbClr val="333333"/>
                </a:solidFill>
                <a:highlight>
                  <a:schemeClr val="lt1"/>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chemeClr val="lt1"/>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chemeClr val="lt1"/>
                </a:highlight>
              </a:rPr>
              <a:t>School’s Answer: 4 – Full Implementation</a:t>
            </a:r>
            <a:endParaRPr b="1" sz="1050">
              <a:solidFill>
                <a:srgbClr val="333333"/>
              </a:solidFill>
              <a:highlight>
                <a:schemeClr val="lt1"/>
              </a:highlight>
            </a:endParaRPr>
          </a:p>
          <a:p>
            <a:pPr indent="0" lvl="0" marL="0" rtl="0" algn="l">
              <a:lnSpc>
                <a:spcPct val="110000"/>
              </a:lnSpc>
              <a:spcBef>
                <a:spcPts val="0"/>
              </a:spcBef>
              <a:spcAft>
                <a:spcPts val="0"/>
              </a:spcAft>
              <a:buNone/>
            </a:pPr>
            <a:r>
              <a:t/>
            </a:r>
            <a:endParaRPr b="1" sz="1050">
              <a:solidFill>
                <a:srgbClr val="333333"/>
              </a:solidFill>
              <a:highlight>
                <a:schemeClr val="lt1"/>
              </a:highlight>
            </a:endParaRPr>
          </a:p>
          <a:p>
            <a:pPr indent="0" lvl="0" marL="0" rtl="0" algn="l">
              <a:lnSpc>
                <a:spcPct val="110000"/>
              </a:lnSpc>
              <a:spcBef>
                <a:spcPts val="0"/>
              </a:spcBef>
              <a:spcAft>
                <a:spcPts val="0"/>
              </a:spcAft>
              <a:buNone/>
            </a:pPr>
            <a:r>
              <a:rPr b="1" lang="en" sz="1050">
                <a:solidFill>
                  <a:srgbClr val="333333"/>
                </a:solidFill>
                <a:highlight>
                  <a:schemeClr val="lt1"/>
                </a:highlight>
                <a:latin typeface="Helvetica"/>
                <a:ea typeface="Helvetica"/>
                <a:cs typeface="Helvetica"/>
                <a:sym typeface="Helvetica"/>
              </a:rPr>
              <a:t>8. Rate the LEA’s progress in supporting families to understand and exercise their legal rights and advocate for their own students and all students. </a:t>
            </a:r>
            <a:r>
              <a:rPr b="1" lang="en" sz="1050">
                <a:solidFill>
                  <a:srgbClr val="FF0000"/>
                </a:solidFill>
                <a:highlight>
                  <a:schemeClr val="lt1"/>
                </a:highlight>
                <a:latin typeface="Helvetica"/>
                <a:ea typeface="Helvetica"/>
                <a:cs typeface="Helvetica"/>
                <a:sym typeface="Helvetica"/>
              </a:rPr>
              <a:t>*</a:t>
            </a:r>
            <a:br>
              <a:rPr b="1" lang="en" sz="1050">
                <a:solidFill>
                  <a:srgbClr val="FF0000"/>
                </a:solidFill>
                <a:highlight>
                  <a:schemeClr val="lt1"/>
                </a:highlight>
                <a:latin typeface="Helvetica"/>
                <a:ea typeface="Helvetica"/>
                <a:cs typeface="Helvetica"/>
                <a:sym typeface="Helvetica"/>
              </a:rPr>
            </a:br>
            <a:r>
              <a:rPr lang="en" sz="1050">
                <a:solidFill>
                  <a:srgbClr val="333333"/>
                </a:solidFill>
                <a:highlight>
                  <a:schemeClr val="lt1"/>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chemeClr val="lt1"/>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chemeClr val="lt1"/>
                </a:highlight>
              </a:rPr>
              <a:t>School’s Answer:  4 – Full Implementation</a:t>
            </a:r>
            <a:endParaRPr b="1" sz="1050">
              <a:solidFill>
                <a:srgbClr val="333333"/>
              </a:solidFill>
              <a:highlight>
                <a:schemeClr val="lt1"/>
              </a:highlight>
            </a:endParaRPr>
          </a:p>
          <a:p>
            <a:pPr indent="0" lvl="0" marL="0" rtl="0" algn="l">
              <a:lnSpc>
                <a:spcPct val="110000"/>
              </a:lnSpc>
              <a:spcBef>
                <a:spcPts val="0"/>
              </a:spcBef>
              <a:spcAft>
                <a:spcPts val="0"/>
              </a:spcAft>
              <a:buNone/>
            </a:pPr>
            <a:r>
              <a:t/>
            </a:r>
            <a:endParaRPr b="1" sz="1050">
              <a:solidFill>
                <a:srgbClr val="333333"/>
              </a:solidFill>
              <a:highlight>
                <a:schemeClr val="lt1"/>
              </a:highlight>
            </a:endParaRPr>
          </a:p>
          <a:p>
            <a:pPr indent="0" lvl="0" marL="0" rtl="0" algn="l">
              <a:lnSpc>
                <a:spcPct val="110000"/>
              </a:lnSpc>
              <a:spcBef>
                <a:spcPts val="0"/>
              </a:spcBef>
              <a:spcAft>
                <a:spcPts val="0"/>
              </a:spcAft>
              <a:buNone/>
            </a:pPr>
            <a:r>
              <a:t/>
            </a:r>
            <a:endParaRPr b="1" sz="1000">
              <a:solidFill>
                <a:srgbClr val="333333"/>
              </a:solidFill>
              <a:highlight>
                <a:schemeClr val="lt1"/>
              </a:highlight>
            </a:endParaRPr>
          </a:p>
          <a:p>
            <a:pPr indent="0" lvl="0" marL="0" rtl="0" algn="l">
              <a:lnSpc>
                <a:spcPct val="110000"/>
              </a:lnSpc>
              <a:spcBef>
                <a:spcPts val="0"/>
              </a:spcBef>
              <a:spcAft>
                <a:spcPts val="0"/>
              </a:spcAft>
              <a:buNone/>
            </a:pPr>
            <a:r>
              <a:t/>
            </a:r>
            <a:endParaRPr b="1" sz="1000">
              <a:solidFill>
                <a:srgbClr val="333333"/>
              </a:solidFill>
              <a:highlight>
                <a:schemeClr val="lt1"/>
              </a:highlight>
            </a:endParaRPr>
          </a:p>
          <a:p>
            <a:pPr indent="0" lvl="0" marL="0" rtl="0" algn="l">
              <a:lnSpc>
                <a:spcPct val="110000"/>
              </a:lnSpc>
              <a:spcBef>
                <a:spcPts val="0"/>
              </a:spcBef>
              <a:spcAft>
                <a:spcPts val="0"/>
              </a:spcAft>
              <a:buNone/>
            </a:pPr>
            <a:r>
              <a:t/>
            </a:r>
            <a:endParaRPr b="1" sz="1000">
              <a:solidFill>
                <a:srgbClr val="333333"/>
              </a:solidFill>
              <a:highlight>
                <a:schemeClr val="lt1"/>
              </a:highlight>
            </a:endParaRPr>
          </a:p>
          <a:p>
            <a:pPr indent="0" lvl="0" marL="0" rtl="0" algn="l">
              <a:lnSpc>
                <a:spcPct val="110000"/>
              </a:lnSpc>
              <a:spcBef>
                <a:spcPts val="0"/>
              </a:spcBef>
              <a:spcAft>
                <a:spcPts val="0"/>
              </a:spcAft>
              <a:buNone/>
            </a:pPr>
            <a:r>
              <a:t/>
            </a:r>
            <a:endParaRPr b="1" sz="1050">
              <a:solidFill>
                <a:srgbClr val="333333"/>
              </a:solidFill>
              <a:highlight>
                <a:srgbClr val="FFFFFF"/>
              </a:highlight>
              <a:latin typeface="Helvetica"/>
              <a:ea typeface="Helvetica"/>
              <a:cs typeface="Helvetica"/>
              <a:sym typeface="Helvetica"/>
            </a:endParaRPr>
          </a:p>
          <a:p>
            <a:pPr indent="0" lvl="0" marL="0" rtl="0" algn="l">
              <a:spcBef>
                <a:spcPts val="0"/>
              </a:spcBef>
              <a:spcAft>
                <a:spcPts val="0"/>
              </a:spcAft>
              <a:buNone/>
            </a:pPr>
            <a:r>
              <a:t/>
            </a:r>
            <a:endParaRPr b="1" sz="1800"/>
          </a:p>
          <a:p>
            <a:pPr indent="0" lvl="0" marL="0" rtl="0" algn="l">
              <a:spcBef>
                <a:spcPts val="0"/>
              </a:spcBef>
              <a:spcAft>
                <a:spcPts val="0"/>
              </a:spcAft>
              <a:buNone/>
            </a:pPr>
            <a:r>
              <a:t/>
            </a:r>
            <a:endParaRPr b="1"/>
          </a:p>
          <a:p>
            <a:pPr indent="0" lvl="0" marL="0" rtl="0" algn="l">
              <a:lnSpc>
                <a:spcPct val="115000"/>
              </a:lnSpc>
              <a:spcBef>
                <a:spcPts val="0"/>
              </a:spcBef>
              <a:spcAft>
                <a:spcPts val="0"/>
              </a:spcAft>
              <a:buClr>
                <a:srgbClr val="000000"/>
              </a:buClr>
              <a:buSzPts val="1100"/>
              <a:buFont typeface="Arial"/>
              <a:buNone/>
            </a:pPr>
            <a:r>
              <a:t/>
            </a:r>
            <a:endParaRPr b="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8"/>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00"/>
                </a:solidFill>
              </a:rPr>
              <a:t>AIPCS II (AIMS ES)</a:t>
            </a:r>
            <a:r>
              <a:rPr lang="en">
                <a:solidFill>
                  <a:srgbClr val="990000"/>
                </a:solidFill>
              </a:rPr>
              <a:t>- Priority 3</a:t>
            </a:r>
            <a:endParaRPr>
              <a:solidFill>
                <a:srgbClr val="990000"/>
              </a:solidFill>
            </a:endParaRPr>
          </a:p>
        </p:txBody>
      </p:sp>
      <p:sp>
        <p:nvSpPr>
          <p:cNvPr id="103" name="Google Shape;103;p18"/>
          <p:cNvSpPr txBox="1"/>
          <p:nvPr/>
        </p:nvSpPr>
        <p:spPr>
          <a:xfrm>
            <a:off x="410450" y="586775"/>
            <a:ext cx="8160300" cy="4467900"/>
          </a:xfrm>
          <a:prstGeom prst="rect">
            <a:avLst/>
          </a:prstGeom>
          <a:noFill/>
          <a:ln>
            <a:noFill/>
          </a:ln>
        </p:spPr>
        <p:txBody>
          <a:bodyPr anchorCtr="0" anchor="t" bIns="91425" lIns="91425" spcFirstLastPara="1" rIns="91425" wrap="square" tIns="91425">
            <a:noAutofit/>
          </a:bodyPr>
          <a:lstStyle/>
          <a:p>
            <a:pPr indent="0" lvl="0" marL="0" rtl="0" algn="l">
              <a:lnSpc>
                <a:spcPct val="110000"/>
              </a:lnSpc>
              <a:spcBef>
                <a:spcPts val="0"/>
              </a:spcBef>
              <a:spcAft>
                <a:spcPts val="0"/>
              </a:spcAft>
              <a:buNone/>
            </a:pPr>
            <a:r>
              <a:rPr lang="en" sz="1800">
                <a:solidFill>
                  <a:srgbClr val="333333"/>
                </a:solidFill>
                <a:highlight>
                  <a:srgbClr val="FFFFFF"/>
                </a:highlight>
                <a:latin typeface="Helvetica"/>
                <a:ea typeface="Helvetica"/>
                <a:cs typeface="Helvetica"/>
                <a:sym typeface="Helvetica"/>
              </a:rPr>
              <a:t>Seeking Input for Decision Making</a:t>
            </a:r>
            <a:endParaRPr sz="180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chemeClr val="lt1"/>
                </a:highlight>
                <a:latin typeface="Helvetica"/>
                <a:ea typeface="Helvetica"/>
                <a:cs typeface="Helvetica"/>
                <a:sym typeface="Helvetica"/>
              </a:rPr>
              <a:t>9. Rate the LEA’s progress in building the capacity of and supporting principals and staff to effectively engage families in advisory groups and with decision-making. </a:t>
            </a:r>
            <a:r>
              <a:rPr b="1" lang="en" sz="1050">
                <a:solidFill>
                  <a:srgbClr val="FF0000"/>
                </a:solidFill>
                <a:highlight>
                  <a:schemeClr val="lt1"/>
                </a:highlight>
                <a:latin typeface="Helvetica"/>
                <a:ea typeface="Helvetica"/>
                <a:cs typeface="Helvetica"/>
                <a:sym typeface="Helvetica"/>
              </a:rPr>
              <a:t>*</a:t>
            </a:r>
            <a:br>
              <a:rPr b="1" lang="en" sz="1050">
                <a:solidFill>
                  <a:srgbClr val="FF0000"/>
                </a:solidFill>
                <a:highlight>
                  <a:schemeClr val="lt1"/>
                </a:highlight>
                <a:latin typeface="Helvetica"/>
                <a:ea typeface="Helvetica"/>
                <a:cs typeface="Helvetica"/>
                <a:sym typeface="Helvetica"/>
              </a:rPr>
            </a:br>
            <a:r>
              <a:rPr lang="en" sz="1050">
                <a:solidFill>
                  <a:srgbClr val="333333"/>
                </a:solidFill>
                <a:highlight>
                  <a:schemeClr val="lt1"/>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chemeClr val="lt1"/>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chemeClr val="lt1"/>
                </a:highlight>
              </a:rPr>
              <a:t>School’s Answer: 4 – Full Implementation</a:t>
            </a:r>
            <a:endParaRPr b="1" sz="1050">
              <a:solidFill>
                <a:srgbClr val="333333"/>
              </a:solidFill>
              <a:highlight>
                <a:schemeClr val="lt1"/>
              </a:highlight>
            </a:endParaRPr>
          </a:p>
          <a:p>
            <a:pPr indent="0" lvl="0" marL="0" rtl="0" algn="l">
              <a:lnSpc>
                <a:spcPct val="110000"/>
              </a:lnSpc>
              <a:spcBef>
                <a:spcPts val="0"/>
              </a:spcBef>
              <a:spcAft>
                <a:spcPts val="0"/>
              </a:spcAft>
              <a:buNone/>
            </a:pPr>
            <a:r>
              <a:t/>
            </a:r>
            <a:endParaRPr b="1" sz="1050">
              <a:solidFill>
                <a:srgbClr val="333333"/>
              </a:solidFill>
              <a:highlight>
                <a:schemeClr val="lt1"/>
              </a:highlight>
            </a:endParaRPr>
          </a:p>
          <a:p>
            <a:pPr indent="0" lvl="0" marL="0" rtl="0" algn="l">
              <a:lnSpc>
                <a:spcPct val="110000"/>
              </a:lnSpc>
              <a:spcBef>
                <a:spcPts val="0"/>
              </a:spcBef>
              <a:spcAft>
                <a:spcPts val="0"/>
              </a:spcAft>
              <a:buNone/>
            </a:pPr>
            <a:br>
              <a:rPr b="1" lang="en" sz="1050">
                <a:solidFill>
                  <a:srgbClr val="FF0000"/>
                </a:solidFill>
                <a:highlight>
                  <a:schemeClr val="lt1"/>
                </a:highlight>
                <a:latin typeface="Helvetica"/>
                <a:ea typeface="Helvetica"/>
                <a:cs typeface="Helvetica"/>
                <a:sym typeface="Helvetica"/>
              </a:rPr>
            </a:br>
            <a:r>
              <a:rPr b="1" lang="en" sz="1050">
                <a:solidFill>
                  <a:srgbClr val="333333"/>
                </a:solidFill>
                <a:highlight>
                  <a:schemeClr val="lt1"/>
                </a:highlight>
                <a:latin typeface="Helvetica"/>
                <a:ea typeface="Helvetica"/>
                <a:cs typeface="Helvetica"/>
                <a:sym typeface="Helvetica"/>
              </a:rPr>
              <a:t>10. Rate the LEA’s progress in building the capacity of and supporting family members to effectively engage in advisory groups and decision-making. </a:t>
            </a:r>
            <a:r>
              <a:rPr b="1" lang="en" sz="1050">
                <a:solidFill>
                  <a:srgbClr val="FF0000"/>
                </a:solidFill>
                <a:highlight>
                  <a:schemeClr val="lt1"/>
                </a:highlight>
                <a:latin typeface="Helvetica"/>
                <a:ea typeface="Helvetica"/>
                <a:cs typeface="Helvetica"/>
                <a:sym typeface="Helvetica"/>
              </a:rPr>
              <a:t>*</a:t>
            </a:r>
            <a:br>
              <a:rPr b="1" lang="en" sz="1050">
                <a:solidFill>
                  <a:srgbClr val="FF0000"/>
                </a:solidFill>
                <a:highlight>
                  <a:schemeClr val="lt1"/>
                </a:highlight>
                <a:latin typeface="Helvetica"/>
                <a:ea typeface="Helvetica"/>
                <a:cs typeface="Helvetica"/>
                <a:sym typeface="Helvetica"/>
              </a:rPr>
            </a:br>
            <a:r>
              <a:rPr lang="en" sz="1050">
                <a:solidFill>
                  <a:srgbClr val="333333"/>
                </a:solidFill>
                <a:highlight>
                  <a:schemeClr val="lt1"/>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chemeClr val="lt1"/>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chemeClr val="lt1"/>
                </a:highlight>
              </a:rPr>
              <a:t>School’s Answer: 4 – Full Implementation</a:t>
            </a:r>
            <a:endParaRPr b="1" sz="1050">
              <a:solidFill>
                <a:srgbClr val="333333"/>
              </a:solidFill>
              <a:highlight>
                <a:schemeClr val="lt1"/>
              </a:highlight>
            </a:endParaRPr>
          </a:p>
          <a:p>
            <a:pPr indent="0" lvl="0" marL="0" rtl="0" algn="l">
              <a:lnSpc>
                <a:spcPct val="110000"/>
              </a:lnSpc>
              <a:spcBef>
                <a:spcPts val="0"/>
              </a:spcBef>
              <a:spcAft>
                <a:spcPts val="0"/>
              </a:spcAft>
              <a:buNone/>
            </a:pPr>
            <a:r>
              <a:t/>
            </a:r>
            <a:endParaRPr b="1" sz="1050">
              <a:solidFill>
                <a:srgbClr val="333333"/>
              </a:solidFill>
              <a:highlight>
                <a:schemeClr val="lt1"/>
              </a:highlight>
            </a:endParaRPr>
          </a:p>
          <a:p>
            <a:pPr indent="0" lvl="0" marL="0" rtl="0" algn="l">
              <a:lnSpc>
                <a:spcPct val="110000"/>
              </a:lnSpc>
              <a:spcBef>
                <a:spcPts val="0"/>
              </a:spcBef>
              <a:spcAft>
                <a:spcPts val="0"/>
              </a:spcAft>
              <a:buNone/>
            </a:pPr>
            <a:r>
              <a:rPr b="1" lang="en" sz="1050">
                <a:solidFill>
                  <a:srgbClr val="333333"/>
                </a:solidFill>
                <a:highlight>
                  <a:schemeClr val="lt1"/>
                </a:highlight>
                <a:latin typeface="Helvetica"/>
                <a:ea typeface="Helvetica"/>
                <a:cs typeface="Helvetica"/>
                <a:sym typeface="Helvetica"/>
              </a:rPr>
              <a:t>11. Rate the LEA’s progress in providing all families with opportunities to provide input on policies and programs, and implementing strategies to reach and seek input from any underrepresented groups in the school community. </a:t>
            </a:r>
            <a:r>
              <a:rPr b="1" lang="en" sz="1050">
                <a:solidFill>
                  <a:srgbClr val="FF0000"/>
                </a:solidFill>
                <a:highlight>
                  <a:schemeClr val="lt1"/>
                </a:highlight>
                <a:latin typeface="Helvetica"/>
                <a:ea typeface="Helvetica"/>
                <a:cs typeface="Helvetica"/>
                <a:sym typeface="Helvetica"/>
              </a:rPr>
              <a:t>*</a:t>
            </a:r>
            <a:br>
              <a:rPr b="1" lang="en" sz="1050">
                <a:solidFill>
                  <a:srgbClr val="FF0000"/>
                </a:solidFill>
                <a:highlight>
                  <a:schemeClr val="lt1"/>
                </a:highlight>
                <a:latin typeface="Helvetica"/>
                <a:ea typeface="Helvetica"/>
                <a:cs typeface="Helvetica"/>
                <a:sym typeface="Helvetica"/>
              </a:rPr>
            </a:br>
            <a:r>
              <a:rPr lang="en" sz="1050">
                <a:solidFill>
                  <a:srgbClr val="333333"/>
                </a:solidFill>
                <a:highlight>
                  <a:schemeClr val="lt1"/>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chemeClr val="lt1"/>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chemeClr val="lt1"/>
                </a:highlight>
              </a:rPr>
              <a:t>School’s Answer: 4 – Full Implementation</a:t>
            </a:r>
            <a:endParaRPr b="1" sz="1050">
              <a:solidFill>
                <a:srgbClr val="333333"/>
              </a:solidFill>
              <a:highlight>
                <a:schemeClr val="lt1"/>
              </a:highlight>
            </a:endParaRPr>
          </a:p>
          <a:p>
            <a:pPr indent="0" lvl="0" marL="0" rtl="0" algn="l">
              <a:lnSpc>
                <a:spcPct val="110000"/>
              </a:lnSpc>
              <a:spcBef>
                <a:spcPts val="0"/>
              </a:spcBef>
              <a:spcAft>
                <a:spcPts val="0"/>
              </a:spcAft>
              <a:buNone/>
            </a:pPr>
            <a:r>
              <a:t/>
            </a:r>
            <a:endParaRPr b="1" sz="1050">
              <a:solidFill>
                <a:srgbClr val="333333"/>
              </a:solidFill>
              <a:highlight>
                <a:schemeClr val="lt1"/>
              </a:highlight>
            </a:endParaRPr>
          </a:p>
          <a:p>
            <a:pPr indent="0" lvl="0" marL="0" rtl="0" algn="l">
              <a:lnSpc>
                <a:spcPct val="110000"/>
              </a:lnSpc>
              <a:spcBef>
                <a:spcPts val="0"/>
              </a:spcBef>
              <a:spcAft>
                <a:spcPts val="0"/>
              </a:spcAft>
              <a:buNone/>
            </a:pPr>
            <a:r>
              <a:rPr b="1" lang="en" sz="1050">
                <a:solidFill>
                  <a:srgbClr val="333333"/>
                </a:solidFill>
                <a:highlight>
                  <a:schemeClr val="lt1"/>
                </a:highlight>
                <a:latin typeface="Helvetica"/>
                <a:ea typeface="Helvetica"/>
                <a:cs typeface="Helvetica"/>
                <a:sym typeface="Helvetica"/>
              </a:rPr>
              <a:t>12. Rate the LEA’s progress in providing opportunities to have families, teachers, principals, and district administrators work together to plan, design, implement and evaluate family engagement activities at school and district levels. </a:t>
            </a:r>
            <a:r>
              <a:rPr b="1" lang="en" sz="1050">
                <a:solidFill>
                  <a:srgbClr val="FF0000"/>
                </a:solidFill>
                <a:highlight>
                  <a:schemeClr val="lt1"/>
                </a:highlight>
                <a:latin typeface="Helvetica"/>
                <a:ea typeface="Helvetica"/>
                <a:cs typeface="Helvetica"/>
                <a:sym typeface="Helvetica"/>
              </a:rPr>
              <a:t>*</a:t>
            </a:r>
            <a:br>
              <a:rPr b="1" lang="en" sz="1050">
                <a:solidFill>
                  <a:srgbClr val="FF0000"/>
                </a:solidFill>
                <a:highlight>
                  <a:schemeClr val="lt1"/>
                </a:highlight>
                <a:latin typeface="Helvetica"/>
                <a:ea typeface="Helvetica"/>
                <a:cs typeface="Helvetica"/>
                <a:sym typeface="Helvetica"/>
              </a:rPr>
            </a:br>
            <a:r>
              <a:rPr lang="en" sz="1050">
                <a:solidFill>
                  <a:srgbClr val="333333"/>
                </a:solidFill>
                <a:highlight>
                  <a:schemeClr val="lt1"/>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chemeClr val="lt1"/>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chemeClr val="lt1"/>
                </a:highlight>
              </a:rPr>
              <a:t>School’s Answer: 4 – Full Implementation</a:t>
            </a:r>
            <a:endParaRPr b="1" sz="1050">
              <a:solidFill>
                <a:srgbClr val="333333"/>
              </a:solidFill>
              <a:highlight>
                <a:schemeClr val="lt1"/>
              </a:highlight>
            </a:endParaRPr>
          </a:p>
          <a:p>
            <a:pPr indent="0" lvl="0" marL="0" rtl="0" algn="l">
              <a:lnSpc>
                <a:spcPct val="110000"/>
              </a:lnSpc>
              <a:spcBef>
                <a:spcPts val="0"/>
              </a:spcBef>
              <a:spcAft>
                <a:spcPts val="0"/>
              </a:spcAft>
              <a:buNone/>
            </a:pPr>
            <a:r>
              <a:t/>
            </a:r>
            <a:endParaRPr b="1" sz="1050">
              <a:solidFill>
                <a:srgbClr val="333333"/>
              </a:solidFill>
              <a:highlight>
                <a:schemeClr val="lt1"/>
              </a:highlight>
            </a:endParaRPr>
          </a:p>
          <a:p>
            <a:pPr indent="0" lvl="0" marL="0" rtl="0" algn="l">
              <a:lnSpc>
                <a:spcPct val="110000"/>
              </a:lnSpc>
              <a:spcBef>
                <a:spcPts val="0"/>
              </a:spcBef>
              <a:spcAft>
                <a:spcPts val="0"/>
              </a:spcAft>
              <a:buNone/>
            </a:pPr>
            <a:r>
              <a:t/>
            </a:r>
            <a:endParaRPr b="1"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t/>
            </a:r>
            <a:endParaRPr b="1" sz="1800"/>
          </a:p>
          <a:p>
            <a:pPr indent="0" lvl="0" marL="0" rtl="0" algn="l">
              <a:lnSpc>
                <a:spcPct val="110000"/>
              </a:lnSpc>
              <a:spcBef>
                <a:spcPts val="0"/>
              </a:spcBef>
              <a:spcAft>
                <a:spcPts val="0"/>
              </a:spcAft>
              <a:buNone/>
            </a:pPr>
            <a:r>
              <a:t/>
            </a:r>
            <a:endParaRPr b="1"/>
          </a:p>
          <a:p>
            <a:pPr indent="0" lvl="0" marL="0" rtl="0" algn="l">
              <a:lnSpc>
                <a:spcPct val="110000"/>
              </a:lnSpc>
              <a:spcBef>
                <a:spcPts val="0"/>
              </a:spcBef>
              <a:spcAft>
                <a:spcPts val="0"/>
              </a:spcAft>
              <a:buClr>
                <a:srgbClr val="000000"/>
              </a:buClr>
              <a:buSzPts val="1100"/>
              <a:buFont typeface="Arial"/>
              <a:buNone/>
            </a:pPr>
            <a:r>
              <a:t/>
            </a:r>
            <a:endParaRPr b="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9"/>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00"/>
                </a:solidFill>
              </a:rPr>
              <a:t>AIPCS II (AIMS ES)</a:t>
            </a:r>
            <a:r>
              <a:rPr lang="en">
                <a:solidFill>
                  <a:srgbClr val="990000"/>
                </a:solidFill>
              </a:rPr>
              <a:t>- Priority 6</a:t>
            </a:r>
            <a:endParaRPr>
              <a:solidFill>
                <a:srgbClr val="990000"/>
              </a:solidFill>
            </a:endParaRPr>
          </a:p>
        </p:txBody>
      </p:sp>
      <p:sp>
        <p:nvSpPr>
          <p:cNvPr id="109" name="Google Shape;109;p19"/>
          <p:cNvSpPr txBox="1"/>
          <p:nvPr/>
        </p:nvSpPr>
        <p:spPr>
          <a:xfrm>
            <a:off x="491850" y="882825"/>
            <a:ext cx="8160300" cy="397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Priority 6 - School Climate:</a:t>
            </a:r>
            <a:endParaRPr b="1" sz="1800"/>
          </a:p>
          <a:p>
            <a:pPr indent="0" lvl="0" marL="0" rtl="0" algn="l">
              <a:lnSpc>
                <a:spcPct val="115000"/>
              </a:lnSpc>
              <a:spcBef>
                <a:spcPts val="0"/>
              </a:spcBef>
              <a:spcAft>
                <a:spcPts val="0"/>
              </a:spcAft>
              <a:buNone/>
            </a:pPr>
            <a:r>
              <a:t/>
            </a:r>
            <a:endParaRPr b="1" sz="1800"/>
          </a:p>
          <a:p>
            <a:pPr indent="0" lvl="0" marL="0" rtl="0" algn="l">
              <a:lnSpc>
                <a:spcPct val="115000"/>
              </a:lnSpc>
              <a:spcBef>
                <a:spcPts val="0"/>
              </a:spcBef>
              <a:spcAft>
                <a:spcPts val="0"/>
              </a:spcAft>
              <a:buNone/>
            </a:pPr>
            <a:r>
              <a:t/>
            </a:r>
            <a:endParaRPr b="1" sz="1100"/>
          </a:p>
          <a:p>
            <a:pPr indent="0" lvl="0" marL="0" rtl="0" algn="l">
              <a:lnSpc>
                <a:spcPct val="115000"/>
              </a:lnSpc>
              <a:spcBef>
                <a:spcPts val="0"/>
              </a:spcBef>
              <a:spcAft>
                <a:spcPts val="0"/>
              </a:spcAft>
              <a:buNone/>
            </a:pPr>
            <a:r>
              <a:rPr b="1" lang="en" sz="1100"/>
              <a:t>Student Survey Results (Strongly agree or agree responses)</a:t>
            </a:r>
            <a:endParaRPr b="1" sz="1100"/>
          </a:p>
          <a:p>
            <a:pPr indent="0" lvl="0" marL="0" rtl="0" algn="l">
              <a:lnSpc>
                <a:spcPct val="115000"/>
              </a:lnSpc>
              <a:spcBef>
                <a:spcPts val="0"/>
              </a:spcBef>
              <a:spcAft>
                <a:spcPts val="0"/>
              </a:spcAft>
              <a:buClr>
                <a:srgbClr val="000000"/>
              </a:buClr>
              <a:buSzPts val="1100"/>
              <a:buFont typeface="Arial"/>
              <a:buNone/>
            </a:pPr>
            <a:r>
              <a:rPr b="1" lang="en" sz="1100"/>
              <a:t>1: At school I am able to do my work without worrying about my physical and/or emotional safety. 84.6%</a:t>
            </a:r>
            <a:endParaRPr b="1" sz="1100"/>
          </a:p>
          <a:p>
            <a:pPr indent="0" lvl="0" marL="0" rtl="0" algn="l">
              <a:lnSpc>
                <a:spcPct val="115000"/>
              </a:lnSpc>
              <a:spcBef>
                <a:spcPts val="0"/>
              </a:spcBef>
              <a:spcAft>
                <a:spcPts val="0"/>
              </a:spcAft>
              <a:buClr>
                <a:srgbClr val="000000"/>
              </a:buClr>
              <a:buSzPts val="1100"/>
              <a:buFont typeface="Arial"/>
              <a:buNone/>
            </a:pPr>
            <a:r>
              <a:rPr b="1" lang="en" sz="1100"/>
              <a:t>2: I feel I am part of this school. 91.7%</a:t>
            </a:r>
            <a:endParaRPr b="1" sz="1100"/>
          </a:p>
          <a:p>
            <a:pPr indent="0" lvl="0" marL="0" rtl="0" algn="l">
              <a:lnSpc>
                <a:spcPct val="115000"/>
              </a:lnSpc>
              <a:spcBef>
                <a:spcPts val="0"/>
              </a:spcBef>
              <a:spcAft>
                <a:spcPts val="0"/>
              </a:spcAft>
              <a:buClr>
                <a:srgbClr val="000000"/>
              </a:buClr>
              <a:buSzPts val="1100"/>
              <a:buFont typeface="Arial"/>
              <a:buNone/>
            </a:pPr>
            <a:r>
              <a:rPr b="1" lang="en" sz="1100"/>
              <a:t>3: Teachers and other grown-ups at school care about me. 92.2%</a:t>
            </a:r>
            <a:endParaRPr b="1" sz="1100"/>
          </a:p>
          <a:p>
            <a:pPr indent="0" lvl="0" marL="0" rtl="0" algn="l">
              <a:lnSpc>
                <a:spcPct val="115000"/>
              </a:lnSpc>
              <a:spcBef>
                <a:spcPts val="0"/>
              </a:spcBef>
              <a:spcAft>
                <a:spcPts val="0"/>
              </a:spcAft>
              <a:buNone/>
            </a:pPr>
            <a:r>
              <a:t/>
            </a:r>
            <a:endParaRPr b="1" sz="1100"/>
          </a:p>
          <a:p>
            <a:pPr indent="0" lvl="0" marL="0" rtl="0" algn="l">
              <a:lnSpc>
                <a:spcPct val="115000"/>
              </a:lnSpc>
              <a:spcBef>
                <a:spcPts val="0"/>
              </a:spcBef>
              <a:spcAft>
                <a:spcPts val="0"/>
              </a:spcAft>
              <a:buNone/>
            </a:pPr>
            <a:r>
              <a:rPr b="1" lang="en" sz="1100"/>
              <a:t>Family Survey </a:t>
            </a:r>
            <a:r>
              <a:rPr b="1" lang="en" sz="1100"/>
              <a:t>(Strongly agree or agree responses)</a:t>
            </a:r>
            <a:endParaRPr b="1" sz="1100"/>
          </a:p>
          <a:p>
            <a:pPr indent="0" lvl="0" marL="0" rtl="0" algn="l">
              <a:lnSpc>
                <a:spcPct val="115000"/>
              </a:lnSpc>
              <a:spcBef>
                <a:spcPts val="0"/>
              </a:spcBef>
              <a:spcAft>
                <a:spcPts val="0"/>
              </a:spcAft>
              <a:buClr>
                <a:srgbClr val="000000"/>
              </a:buClr>
              <a:buSzPts val="1100"/>
              <a:buFont typeface="Arial"/>
              <a:buNone/>
            </a:pPr>
            <a:r>
              <a:rPr b="1" lang="en" sz="1100"/>
              <a:t>1: At school my child is able to do his/her work without worrying about his/her physical or emotional safety. 87.6%</a:t>
            </a:r>
            <a:endParaRPr b="1" sz="1100"/>
          </a:p>
          <a:p>
            <a:pPr indent="0" lvl="0" marL="0" rtl="0" algn="l">
              <a:lnSpc>
                <a:spcPct val="115000"/>
              </a:lnSpc>
              <a:spcBef>
                <a:spcPts val="0"/>
              </a:spcBef>
              <a:spcAft>
                <a:spcPts val="0"/>
              </a:spcAft>
              <a:buClr>
                <a:srgbClr val="000000"/>
              </a:buClr>
              <a:buSzPts val="1100"/>
              <a:buFont typeface="Arial"/>
              <a:buNone/>
            </a:pPr>
            <a:r>
              <a:rPr b="1" lang="en" sz="1100"/>
              <a:t>2: This school has a supportive learning environment for my child. 89.3%</a:t>
            </a:r>
            <a:endParaRPr b="1" sz="1100"/>
          </a:p>
          <a:p>
            <a:pPr indent="0" lvl="0" marL="0" rtl="0" algn="l">
              <a:lnSpc>
                <a:spcPct val="115000"/>
              </a:lnSpc>
              <a:spcBef>
                <a:spcPts val="0"/>
              </a:spcBef>
              <a:spcAft>
                <a:spcPts val="0"/>
              </a:spcAft>
              <a:buNone/>
            </a:pPr>
            <a:r>
              <a:t/>
            </a:r>
            <a:endParaRPr b="1" sz="1100"/>
          </a:p>
          <a:p>
            <a:pPr indent="0" lvl="0" marL="0" rtl="0" algn="l">
              <a:lnSpc>
                <a:spcPct val="115000"/>
              </a:lnSpc>
              <a:spcBef>
                <a:spcPts val="0"/>
              </a:spcBef>
              <a:spcAft>
                <a:spcPts val="0"/>
              </a:spcAft>
              <a:buNone/>
            </a:pPr>
            <a:r>
              <a:t/>
            </a:r>
            <a:endParaRPr b="1" sz="1100">
              <a:solidFill>
                <a:srgbClr val="333333"/>
              </a:solidFill>
            </a:endParaRPr>
          </a:p>
          <a:p>
            <a:pPr indent="0" lvl="0" marL="0" rtl="0" algn="l">
              <a:spcBef>
                <a:spcPts val="0"/>
              </a:spcBef>
              <a:spcAft>
                <a:spcPts val="0"/>
              </a:spcAft>
              <a:buNone/>
            </a:pPr>
            <a:r>
              <a:t/>
            </a:r>
            <a:endParaRPr b="1"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20"/>
          <p:cNvSpPr txBox="1"/>
          <p:nvPr>
            <p:ph type="title"/>
          </p:nvPr>
        </p:nvSpPr>
        <p:spPr>
          <a:xfrm>
            <a:off x="269300" y="176825"/>
            <a:ext cx="8520600" cy="52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00"/>
                </a:solidFill>
                <a:latin typeface="Arial"/>
                <a:ea typeface="Arial"/>
                <a:cs typeface="Arial"/>
                <a:sym typeface="Arial"/>
              </a:rPr>
              <a:t>AIPCS II (AIMS ES)</a:t>
            </a:r>
            <a:r>
              <a:rPr lang="en">
                <a:solidFill>
                  <a:srgbClr val="990000"/>
                </a:solidFill>
                <a:latin typeface="Arial"/>
                <a:ea typeface="Arial"/>
                <a:cs typeface="Arial"/>
                <a:sym typeface="Arial"/>
              </a:rPr>
              <a:t>- Priority 7</a:t>
            </a:r>
            <a:endParaRPr>
              <a:solidFill>
                <a:srgbClr val="990000"/>
              </a:solidFill>
              <a:latin typeface="Arial"/>
              <a:ea typeface="Arial"/>
              <a:cs typeface="Arial"/>
              <a:sym typeface="Arial"/>
            </a:endParaRPr>
          </a:p>
        </p:txBody>
      </p:sp>
      <p:sp>
        <p:nvSpPr>
          <p:cNvPr id="115" name="Google Shape;115;p20"/>
          <p:cNvSpPr txBox="1"/>
          <p:nvPr/>
        </p:nvSpPr>
        <p:spPr>
          <a:xfrm>
            <a:off x="491850" y="780500"/>
            <a:ext cx="8160300" cy="425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 sz="1800"/>
              <a:t>Priority 7- </a:t>
            </a:r>
            <a:r>
              <a:rPr b="1" lang="en" sz="1800">
                <a:solidFill>
                  <a:srgbClr val="222222"/>
                </a:solidFill>
              </a:rPr>
              <a:t>Access to a Broad Course of Study</a:t>
            </a:r>
            <a:r>
              <a:rPr b="1" lang="en" sz="1800"/>
              <a:t>: Met</a:t>
            </a:r>
            <a:endParaRPr b="1" sz="1100"/>
          </a:p>
          <a:p>
            <a:pPr indent="0" lvl="0" marL="0" rtl="0" algn="l">
              <a:lnSpc>
                <a:spcPct val="115000"/>
              </a:lnSpc>
              <a:spcBef>
                <a:spcPts val="0"/>
              </a:spcBef>
              <a:spcAft>
                <a:spcPts val="0"/>
              </a:spcAft>
              <a:buNone/>
            </a:pPr>
            <a:r>
              <a:rPr b="1" lang="en" sz="900">
                <a:solidFill>
                  <a:srgbClr val="333333"/>
                </a:solidFill>
                <a:highlight>
                  <a:schemeClr val="lt1"/>
                </a:highlight>
                <a:latin typeface="Helvetica"/>
                <a:ea typeface="Helvetica"/>
                <a:cs typeface="Helvetica"/>
                <a:sym typeface="Helvetica"/>
              </a:rPr>
              <a:t>1</a:t>
            </a:r>
            <a:r>
              <a:rPr b="1" lang="en" sz="800">
                <a:solidFill>
                  <a:srgbClr val="333333"/>
                </a:solidFill>
                <a:highlight>
                  <a:schemeClr val="lt1"/>
                </a:highlight>
                <a:latin typeface="Helvetica"/>
                <a:ea typeface="Helvetica"/>
                <a:cs typeface="Helvetica"/>
                <a:sym typeface="Helvetica"/>
              </a:rPr>
              <a:t>. Briefly identify the locally selected measures or tools that the LEA is using to track the extent to which all students have access to, and are enrolled in, a broad course of study, based on grade spans, unduplicated student groups, and individuals with exceptional needs served.</a:t>
            </a:r>
            <a:endParaRPr b="1" sz="800">
              <a:solidFill>
                <a:srgbClr val="333333"/>
              </a:solidFill>
              <a:highlight>
                <a:schemeClr val="lt1"/>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sz="800"/>
          </a:p>
          <a:p>
            <a:pPr indent="0" lvl="0" marL="0" rtl="0" algn="l">
              <a:lnSpc>
                <a:spcPct val="115000"/>
              </a:lnSpc>
              <a:spcBef>
                <a:spcPts val="0"/>
              </a:spcBef>
              <a:spcAft>
                <a:spcPts val="0"/>
              </a:spcAft>
              <a:buNone/>
            </a:pPr>
            <a:r>
              <a:rPr lang="en" sz="800"/>
              <a:t>All students were enrolled in the following courses: </a:t>
            </a:r>
            <a:endParaRPr sz="800"/>
          </a:p>
          <a:p>
            <a:pPr indent="-279400" lvl="0" marL="457200" rtl="0" algn="l">
              <a:lnSpc>
                <a:spcPct val="115000"/>
              </a:lnSpc>
              <a:spcBef>
                <a:spcPts val="0"/>
              </a:spcBef>
              <a:spcAft>
                <a:spcPts val="0"/>
              </a:spcAft>
              <a:buSzPts val="800"/>
              <a:buChar char="●"/>
            </a:pPr>
            <a:r>
              <a:rPr lang="en" sz="800"/>
              <a:t>English Language Arts</a:t>
            </a:r>
            <a:endParaRPr sz="800"/>
          </a:p>
          <a:p>
            <a:pPr indent="-279400" lvl="0" marL="457200" rtl="0" algn="l">
              <a:lnSpc>
                <a:spcPct val="115000"/>
              </a:lnSpc>
              <a:spcBef>
                <a:spcPts val="0"/>
              </a:spcBef>
              <a:spcAft>
                <a:spcPts val="0"/>
              </a:spcAft>
              <a:buSzPts val="800"/>
              <a:buChar char="●"/>
            </a:pPr>
            <a:r>
              <a:rPr lang="en" sz="800"/>
              <a:t>Mathematics</a:t>
            </a:r>
            <a:endParaRPr sz="800"/>
          </a:p>
          <a:p>
            <a:pPr indent="-279400" lvl="0" marL="457200" rtl="0" algn="l">
              <a:lnSpc>
                <a:spcPct val="115000"/>
              </a:lnSpc>
              <a:spcBef>
                <a:spcPts val="0"/>
              </a:spcBef>
              <a:spcAft>
                <a:spcPts val="0"/>
              </a:spcAft>
              <a:buSzPts val="800"/>
              <a:buChar char="●"/>
            </a:pPr>
            <a:r>
              <a:rPr lang="en" sz="800"/>
              <a:t>Social Studies</a:t>
            </a:r>
            <a:endParaRPr sz="800"/>
          </a:p>
          <a:p>
            <a:pPr indent="-279400" lvl="0" marL="457200" rtl="0" algn="l">
              <a:lnSpc>
                <a:spcPct val="115000"/>
              </a:lnSpc>
              <a:spcBef>
                <a:spcPts val="0"/>
              </a:spcBef>
              <a:spcAft>
                <a:spcPts val="0"/>
              </a:spcAft>
              <a:buSzPts val="800"/>
              <a:buChar char="●"/>
            </a:pPr>
            <a:r>
              <a:rPr lang="en" sz="800"/>
              <a:t>Science</a:t>
            </a:r>
            <a:endParaRPr sz="800"/>
          </a:p>
          <a:p>
            <a:pPr indent="-279400" lvl="0" marL="457200" rtl="0" algn="l">
              <a:lnSpc>
                <a:spcPct val="115000"/>
              </a:lnSpc>
              <a:spcBef>
                <a:spcPts val="0"/>
              </a:spcBef>
              <a:spcAft>
                <a:spcPts val="0"/>
              </a:spcAft>
              <a:buSzPts val="800"/>
              <a:buChar char="●"/>
            </a:pPr>
            <a:r>
              <a:rPr lang="en" sz="800"/>
              <a:t>Physical Education</a:t>
            </a:r>
            <a:endParaRPr sz="800"/>
          </a:p>
          <a:p>
            <a:pPr indent="-279400" lvl="0" marL="457200" rtl="0" algn="l">
              <a:lnSpc>
                <a:spcPct val="115000"/>
              </a:lnSpc>
              <a:spcBef>
                <a:spcPts val="0"/>
              </a:spcBef>
              <a:spcAft>
                <a:spcPts val="0"/>
              </a:spcAft>
              <a:buSzPts val="800"/>
              <a:buChar char="●"/>
            </a:pPr>
            <a:r>
              <a:rPr lang="en" sz="800"/>
              <a:t>World Languages Courses (Mandarin/Spanish)</a:t>
            </a:r>
            <a:endParaRPr b="1" sz="800">
              <a:solidFill>
                <a:srgbClr val="333333"/>
              </a:solidFill>
              <a:highlight>
                <a:schemeClr val="lt1"/>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b="1" sz="800">
              <a:solidFill>
                <a:srgbClr val="333333"/>
              </a:solidFill>
              <a:highlight>
                <a:schemeClr val="lt1"/>
              </a:highlight>
              <a:latin typeface="Helvetica"/>
              <a:ea typeface="Helvetica"/>
              <a:cs typeface="Helvetica"/>
              <a:sym typeface="Helvetica"/>
            </a:endParaRPr>
          </a:p>
          <a:p>
            <a:pPr indent="0" lvl="0" marL="0" rtl="0" algn="l">
              <a:lnSpc>
                <a:spcPct val="115000"/>
              </a:lnSpc>
              <a:spcBef>
                <a:spcPts val="0"/>
              </a:spcBef>
              <a:spcAft>
                <a:spcPts val="0"/>
              </a:spcAft>
              <a:buNone/>
            </a:pPr>
            <a:r>
              <a:rPr b="1" lang="en" sz="800">
                <a:solidFill>
                  <a:srgbClr val="333333"/>
                </a:solidFill>
                <a:highlight>
                  <a:schemeClr val="lt1"/>
                </a:highlight>
                <a:latin typeface="Helvetica"/>
                <a:ea typeface="Helvetica"/>
                <a:cs typeface="Helvetica"/>
                <a:sym typeface="Helvetica"/>
              </a:rPr>
              <a:t>2. Using the locally selected measures or tools, summarize the extent to which all students have access to, and are enrolled in, a broad course of study. The summary should identify any differences across school sites and student groups in access to, and enrollment in, a broad course of study. LEAs may describe progress over time in the extent to which all students have access to, and are enrolled in, a broad course of study.</a:t>
            </a:r>
            <a:endParaRPr b="1" sz="800">
              <a:solidFill>
                <a:srgbClr val="333333"/>
              </a:solidFill>
              <a:highlight>
                <a:schemeClr val="lt1"/>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b="1" sz="800">
              <a:solidFill>
                <a:srgbClr val="333333"/>
              </a:solidFill>
              <a:highlight>
                <a:schemeClr val="lt1"/>
              </a:highlight>
              <a:latin typeface="Helvetica"/>
              <a:ea typeface="Helvetica"/>
              <a:cs typeface="Helvetica"/>
              <a:sym typeface="Helvetica"/>
            </a:endParaRPr>
          </a:p>
          <a:p>
            <a:pPr indent="0" lvl="0" marL="0" rtl="0" algn="l">
              <a:lnSpc>
                <a:spcPct val="115000"/>
              </a:lnSpc>
              <a:spcBef>
                <a:spcPts val="0"/>
              </a:spcBef>
              <a:spcAft>
                <a:spcPts val="0"/>
              </a:spcAft>
              <a:buNone/>
            </a:pPr>
            <a:r>
              <a:rPr lang="en" sz="800"/>
              <a:t>During the 2021-22 academic school year, all students were enrolled in the following courses in-person: </a:t>
            </a:r>
            <a:endParaRPr sz="800"/>
          </a:p>
          <a:p>
            <a:pPr indent="-279400" lvl="0" marL="457200" rtl="0" algn="l">
              <a:lnSpc>
                <a:spcPct val="115000"/>
              </a:lnSpc>
              <a:spcBef>
                <a:spcPts val="0"/>
              </a:spcBef>
              <a:spcAft>
                <a:spcPts val="0"/>
              </a:spcAft>
              <a:buSzPts val="800"/>
              <a:buChar char="●"/>
            </a:pPr>
            <a:r>
              <a:rPr lang="en" sz="800"/>
              <a:t>English Language Arts</a:t>
            </a:r>
            <a:endParaRPr sz="800"/>
          </a:p>
          <a:p>
            <a:pPr indent="-279400" lvl="0" marL="457200" rtl="0" algn="l">
              <a:lnSpc>
                <a:spcPct val="115000"/>
              </a:lnSpc>
              <a:spcBef>
                <a:spcPts val="0"/>
              </a:spcBef>
              <a:spcAft>
                <a:spcPts val="0"/>
              </a:spcAft>
              <a:buSzPts val="800"/>
              <a:buChar char="●"/>
            </a:pPr>
            <a:r>
              <a:rPr lang="en" sz="800"/>
              <a:t>Mathematics</a:t>
            </a:r>
            <a:endParaRPr sz="800"/>
          </a:p>
          <a:p>
            <a:pPr indent="-279400" lvl="0" marL="457200" rtl="0" algn="l">
              <a:lnSpc>
                <a:spcPct val="115000"/>
              </a:lnSpc>
              <a:spcBef>
                <a:spcPts val="0"/>
              </a:spcBef>
              <a:spcAft>
                <a:spcPts val="0"/>
              </a:spcAft>
              <a:buSzPts val="800"/>
              <a:buChar char="●"/>
            </a:pPr>
            <a:r>
              <a:rPr lang="en" sz="800"/>
              <a:t>Social Studies</a:t>
            </a:r>
            <a:endParaRPr sz="800"/>
          </a:p>
          <a:p>
            <a:pPr indent="-279400" lvl="0" marL="457200" rtl="0" algn="l">
              <a:lnSpc>
                <a:spcPct val="115000"/>
              </a:lnSpc>
              <a:spcBef>
                <a:spcPts val="0"/>
              </a:spcBef>
              <a:spcAft>
                <a:spcPts val="0"/>
              </a:spcAft>
              <a:buSzPts val="800"/>
              <a:buChar char="●"/>
            </a:pPr>
            <a:r>
              <a:rPr lang="en" sz="800"/>
              <a:t>Science</a:t>
            </a:r>
            <a:endParaRPr sz="800"/>
          </a:p>
          <a:p>
            <a:pPr indent="-279400" lvl="0" marL="457200" rtl="0" algn="l">
              <a:lnSpc>
                <a:spcPct val="115000"/>
              </a:lnSpc>
              <a:spcBef>
                <a:spcPts val="0"/>
              </a:spcBef>
              <a:spcAft>
                <a:spcPts val="0"/>
              </a:spcAft>
              <a:buSzPts val="800"/>
              <a:buChar char="●"/>
            </a:pPr>
            <a:r>
              <a:rPr lang="en" sz="800"/>
              <a:t>Physical Education</a:t>
            </a:r>
            <a:endParaRPr sz="800"/>
          </a:p>
          <a:p>
            <a:pPr indent="-279400" lvl="0" marL="457200" rtl="0" algn="l">
              <a:lnSpc>
                <a:spcPct val="115000"/>
              </a:lnSpc>
              <a:spcBef>
                <a:spcPts val="0"/>
              </a:spcBef>
              <a:spcAft>
                <a:spcPts val="0"/>
              </a:spcAft>
              <a:buSzPts val="800"/>
              <a:buChar char="●"/>
            </a:pPr>
            <a:r>
              <a:rPr lang="en" sz="800"/>
              <a:t>World Languages Courses (Mandarin/Spanish)</a:t>
            </a:r>
            <a:endParaRPr sz="800"/>
          </a:p>
          <a:p>
            <a:pPr indent="0" lvl="0" marL="0" rtl="0" algn="l">
              <a:lnSpc>
                <a:spcPct val="115000"/>
              </a:lnSpc>
              <a:spcBef>
                <a:spcPts val="0"/>
              </a:spcBef>
              <a:spcAft>
                <a:spcPts val="0"/>
              </a:spcAft>
              <a:buNone/>
            </a:pPr>
            <a:r>
              <a:t/>
            </a:r>
            <a:endParaRPr b="1" sz="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1"/>
          <p:cNvSpPr txBox="1"/>
          <p:nvPr>
            <p:ph type="title"/>
          </p:nvPr>
        </p:nvSpPr>
        <p:spPr>
          <a:xfrm>
            <a:off x="269300" y="302100"/>
            <a:ext cx="8520600" cy="52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00"/>
                </a:solidFill>
                <a:latin typeface="Arial"/>
                <a:ea typeface="Arial"/>
                <a:cs typeface="Arial"/>
                <a:sym typeface="Arial"/>
              </a:rPr>
              <a:t>AIPCS II (AIMS ES)</a:t>
            </a:r>
            <a:r>
              <a:rPr lang="en">
                <a:solidFill>
                  <a:srgbClr val="990000"/>
                </a:solidFill>
                <a:latin typeface="Arial"/>
                <a:ea typeface="Arial"/>
                <a:cs typeface="Arial"/>
                <a:sym typeface="Arial"/>
              </a:rPr>
              <a:t>- Priority 7</a:t>
            </a:r>
            <a:endParaRPr>
              <a:solidFill>
                <a:srgbClr val="990000"/>
              </a:solidFill>
              <a:latin typeface="Arial"/>
              <a:ea typeface="Arial"/>
              <a:cs typeface="Arial"/>
              <a:sym typeface="Arial"/>
            </a:endParaRPr>
          </a:p>
        </p:txBody>
      </p:sp>
      <p:sp>
        <p:nvSpPr>
          <p:cNvPr id="121" name="Google Shape;121;p21"/>
          <p:cNvSpPr txBox="1"/>
          <p:nvPr/>
        </p:nvSpPr>
        <p:spPr>
          <a:xfrm>
            <a:off x="491850" y="890100"/>
            <a:ext cx="8160300" cy="425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 sz="1800"/>
              <a:t>Priority 7- </a:t>
            </a:r>
            <a:r>
              <a:rPr b="1" lang="en" sz="1800">
                <a:solidFill>
                  <a:srgbClr val="222222"/>
                </a:solidFill>
              </a:rPr>
              <a:t>Access to a Broad Course of Study</a:t>
            </a:r>
            <a:r>
              <a:rPr b="1" lang="en" sz="1800"/>
              <a:t>: Met</a:t>
            </a:r>
            <a:endParaRPr b="1" sz="1100"/>
          </a:p>
          <a:p>
            <a:pPr indent="0" lvl="0" marL="0" rtl="0" algn="l">
              <a:spcBef>
                <a:spcPts val="0"/>
              </a:spcBef>
              <a:spcAft>
                <a:spcPts val="0"/>
              </a:spcAft>
              <a:buNone/>
            </a:pPr>
            <a:r>
              <a:t/>
            </a:r>
            <a:endParaRPr b="1" sz="1100"/>
          </a:p>
          <a:p>
            <a:pPr indent="0" lvl="0" marL="0" rtl="0" algn="l">
              <a:lnSpc>
                <a:spcPct val="115000"/>
              </a:lnSpc>
              <a:spcBef>
                <a:spcPts val="0"/>
              </a:spcBef>
              <a:spcAft>
                <a:spcPts val="0"/>
              </a:spcAft>
              <a:buNone/>
            </a:pPr>
            <a:r>
              <a:rPr b="1" lang="en" sz="1050">
                <a:solidFill>
                  <a:srgbClr val="333333"/>
                </a:solidFill>
                <a:highlight>
                  <a:schemeClr val="lt1"/>
                </a:highlight>
                <a:latin typeface="Helvetica"/>
                <a:ea typeface="Helvetica"/>
                <a:cs typeface="Helvetica"/>
                <a:sym typeface="Helvetica"/>
              </a:rPr>
              <a:t>3. Given the results of the tool or locally selected measures, identify the barriers preventing the LEA from providing access to a broad course of study for all students.</a:t>
            </a:r>
            <a:endParaRPr b="1" sz="1050">
              <a:solidFill>
                <a:srgbClr val="333333"/>
              </a:solidFill>
              <a:highlight>
                <a:schemeClr val="lt1"/>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b="1" sz="1050">
              <a:solidFill>
                <a:srgbClr val="333333"/>
              </a:solidFill>
              <a:highlight>
                <a:schemeClr val="lt1"/>
              </a:highlight>
              <a:latin typeface="Helvetica"/>
              <a:ea typeface="Helvetica"/>
              <a:cs typeface="Helvetica"/>
              <a:sym typeface="Helvetica"/>
            </a:endParaRPr>
          </a:p>
          <a:p>
            <a:pPr indent="0" lvl="0" marL="0" rtl="0" algn="l">
              <a:lnSpc>
                <a:spcPct val="115000"/>
              </a:lnSpc>
              <a:spcBef>
                <a:spcPts val="0"/>
              </a:spcBef>
              <a:spcAft>
                <a:spcPts val="0"/>
              </a:spcAft>
              <a:buNone/>
            </a:pPr>
            <a:r>
              <a:rPr lang="en" sz="1050">
                <a:solidFill>
                  <a:srgbClr val="333333"/>
                </a:solidFill>
                <a:highlight>
                  <a:schemeClr val="lt1"/>
                </a:highlight>
                <a:latin typeface="Helvetica"/>
                <a:ea typeface="Helvetica"/>
                <a:cs typeface="Helvetica"/>
                <a:sym typeface="Helvetica"/>
              </a:rPr>
              <a:t>All course materials were accessible to all students. We were intentional in our efforts to provide access to curriculum to all students, including providing 1:1 chromebooks for students which allowed them to access materials from home. </a:t>
            </a:r>
            <a:endParaRPr sz="1050">
              <a:solidFill>
                <a:srgbClr val="333333"/>
              </a:solidFill>
              <a:highlight>
                <a:schemeClr val="lt1"/>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b="1" sz="1050">
              <a:solidFill>
                <a:srgbClr val="333333"/>
              </a:solidFill>
              <a:highlight>
                <a:schemeClr val="lt1"/>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b="1" sz="1050">
              <a:solidFill>
                <a:srgbClr val="333333"/>
              </a:solidFill>
              <a:highlight>
                <a:schemeClr val="lt1"/>
              </a:highlight>
              <a:latin typeface="Helvetica"/>
              <a:ea typeface="Helvetica"/>
              <a:cs typeface="Helvetica"/>
              <a:sym typeface="Helvetica"/>
            </a:endParaRPr>
          </a:p>
          <a:p>
            <a:pPr indent="0" lvl="0" marL="0" rtl="0" algn="l">
              <a:lnSpc>
                <a:spcPct val="115000"/>
              </a:lnSpc>
              <a:spcBef>
                <a:spcPts val="0"/>
              </a:spcBef>
              <a:spcAft>
                <a:spcPts val="0"/>
              </a:spcAft>
              <a:buNone/>
            </a:pPr>
            <a:r>
              <a:rPr b="1" lang="en" sz="1050">
                <a:solidFill>
                  <a:srgbClr val="333333"/>
                </a:solidFill>
                <a:highlight>
                  <a:schemeClr val="lt1"/>
                </a:highlight>
                <a:latin typeface="Helvetica"/>
                <a:ea typeface="Helvetica"/>
                <a:cs typeface="Helvetica"/>
                <a:sym typeface="Helvetica"/>
              </a:rPr>
              <a:t>4. In response to the results of the tool or locally selected measures, what revisions, decisions, or new actions will the LEA implement, or has the LEA implemented, to ensure access to a broad course of study for all students?</a:t>
            </a:r>
            <a:endParaRPr b="1" sz="1050">
              <a:solidFill>
                <a:srgbClr val="333333"/>
              </a:solidFill>
              <a:highlight>
                <a:schemeClr val="lt1"/>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b="1" sz="1050">
              <a:solidFill>
                <a:srgbClr val="333333"/>
              </a:solidFill>
              <a:highlight>
                <a:schemeClr val="lt1"/>
              </a:highlight>
              <a:latin typeface="Helvetica"/>
              <a:ea typeface="Helvetica"/>
              <a:cs typeface="Helvetica"/>
              <a:sym typeface="Helvetica"/>
            </a:endParaRPr>
          </a:p>
          <a:p>
            <a:pPr indent="0" lvl="0" marL="0" rtl="0" algn="l">
              <a:lnSpc>
                <a:spcPct val="115000"/>
              </a:lnSpc>
              <a:spcBef>
                <a:spcPts val="0"/>
              </a:spcBef>
              <a:spcAft>
                <a:spcPts val="0"/>
              </a:spcAft>
              <a:buNone/>
            </a:pPr>
            <a:r>
              <a:rPr lang="en" sz="1050">
                <a:solidFill>
                  <a:srgbClr val="333333"/>
                </a:solidFill>
                <a:highlight>
                  <a:schemeClr val="lt1"/>
                </a:highlight>
                <a:latin typeface="Helvetica"/>
                <a:ea typeface="Helvetica"/>
                <a:cs typeface="Helvetica"/>
                <a:sym typeface="Helvetica"/>
              </a:rPr>
              <a:t>Our curriculum is available to all students in both hard copy and electronic versions. This allowed easy access to textbook lessons for school and home. All teachers received professional development on how to successfully implement the online curriculum. </a:t>
            </a:r>
            <a:endParaRPr sz="1050">
              <a:solidFill>
                <a:srgbClr val="333333"/>
              </a:solidFill>
              <a:highlight>
                <a:schemeClr val="lt1"/>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sz="1050">
              <a:solidFill>
                <a:srgbClr val="333333"/>
              </a:solidFill>
              <a:highlight>
                <a:schemeClr val="lt1"/>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b="1" sz="1050">
              <a:solidFill>
                <a:srgbClr val="333333"/>
              </a:solidFill>
              <a:highlight>
                <a:srgbClr val="FFFFFF"/>
              </a:highlight>
              <a:latin typeface="Helvetica"/>
              <a:ea typeface="Helvetica"/>
              <a:cs typeface="Helvetica"/>
              <a:sym typeface="Helvetic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