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PT Sans Narrow"/>
      <p:regular r:id="rId18"/>
      <p:bold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7.xml"/><Relationship Id="rId22" Type="http://schemas.openxmlformats.org/officeDocument/2006/relationships/font" Target="fonts/OpenSans-italic.fntdata"/><Relationship Id="rId10" Type="http://schemas.openxmlformats.org/officeDocument/2006/relationships/slide" Target="slides/slide6.xml"/><Relationship Id="rId21" Type="http://schemas.openxmlformats.org/officeDocument/2006/relationships/font" Target="fonts/OpenSans-bold.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PTSansNarrow-bold.fntdata"/><Relationship Id="rId6" Type="http://schemas.openxmlformats.org/officeDocument/2006/relationships/slide" Target="slides/slide2.xml"/><Relationship Id="rId18" Type="http://schemas.openxmlformats.org/officeDocument/2006/relationships/font" Target="fonts/PTSansNarrow-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f09e1c6561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gf09e1c6561_0_149:notes"/>
          <p:cNvSpPr/>
          <p:nvPr>
            <p:ph idx="2" type="sldImg"/>
          </p:nvPr>
        </p:nvSpPr>
        <p:spPr>
          <a:xfrm>
            <a:off x="2143125" y="685800"/>
            <a:ext cx="2572500" cy="3428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b0bde8ede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b0bde8ede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f09e1c6561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f09e1c6561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f09e1c6561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f09e1c6561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f911f1ad1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f911f1ad1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141e6d937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141e6d937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64cdb51c7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64cdb51c7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2b0bde8ede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2b0bde8ede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b0bde8ede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b0bde8ede_0_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2b0bde8ede_0_3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2b0bde8ede_0_3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f09e1c656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f09e1c656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f09e1c6561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f09e1c6561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f09e1c6561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f09e1c6561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62" name="Shape 62"/>
        <p:cNvGrpSpPr/>
        <p:nvPr/>
      </p:nvGrpSpPr>
      <p:grpSpPr>
        <a:xfrm>
          <a:off x="0" y="0"/>
          <a:ext cx="0" cy="0"/>
          <a:chOff x="0" y="0"/>
          <a:chExt cx="0" cy="0"/>
        </a:xfrm>
      </p:grpSpPr>
      <p:sp>
        <p:nvSpPr>
          <p:cNvPr id="63" name="Google Shape;63;p13"/>
          <p:cNvSpPr/>
          <p:nvPr/>
        </p:nvSpPr>
        <p:spPr>
          <a:xfrm>
            <a:off x="-74" y="5045700"/>
            <a:ext cx="9144000" cy="98107"/>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4" name="Google Shape;64;p13"/>
          <p:cNvSpPr/>
          <p:nvPr/>
        </p:nvSpPr>
        <p:spPr>
          <a:xfrm>
            <a:off x="0" y="0"/>
            <a:ext cx="9144000" cy="98107"/>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5" name="Google Shape;65;p13"/>
          <p:cNvSpPr/>
          <p:nvPr/>
        </p:nvSpPr>
        <p:spPr>
          <a:xfrm>
            <a:off x="7007735" y="2456963"/>
            <a:ext cx="562451"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6" name="Google Shape;66;p13"/>
          <p:cNvSpPr/>
          <p:nvPr/>
        </p:nvSpPr>
        <p:spPr>
          <a:xfrm>
            <a:off x="1575035" y="2438326"/>
            <a:ext cx="562451"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7" name="Google Shape;67;p13"/>
          <p:cNvSpPr/>
          <p:nvPr/>
        </p:nvSpPr>
        <p:spPr>
          <a:xfrm>
            <a:off x="1004150" y="3401471"/>
            <a:ext cx="7137083"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8" name="Google Shape;68;p13"/>
          <p:cNvSpPr/>
          <p:nvPr/>
        </p:nvSpPr>
        <p:spPr>
          <a:xfrm>
            <a:off x="1004150" y="3249075"/>
            <a:ext cx="7137083"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69" name="Google Shape;69;p13"/>
          <p:cNvSpPr txBox="1"/>
          <p:nvPr>
            <p:ph type="ctrTitle"/>
          </p:nvPr>
        </p:nvSpPr>
        <p:spPr>
          <a:xfrm>
            <a:off x="2581076" y="1447781"/>
            <a:ext cx="3981900" cy="5676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b="0" i="0" sz="3600">
                <a:solidFill>
                  <a:srgbClr val="980000"/>
                </a:solidFill>
                <a:latin typeface="Arial"/>
                <a:ea typeface="Arial"/>
                <a:cs typeface="Arial"/>
                <a:sym typeface="Aria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3"/>
          <p:cNvSpPr txBox="1"/>
          <p:nvPr>
            <p:ph idx="1" type="subTitle"/>
          </p:nvPr>
        </p:nvSpPr>
        <p:spPr>
          <a:xfrm>
            <a:off x="1371600" y="2880360"/>
            <a:ext cx="6400800" cy="12858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1" name="Google Shape;71;p13"/>
          <p:cNvSpPr txBox="1"/>
          <p:nvPr>
            <p:ph idx="11" type="ftr"/>
          </p:nvPr>
        </p:nvSpPr>
        <p:spPr>
          <a:xfrm>
            <a:off x="3108960" y="4783455"/>
            <a:ext cx="2926200" cy="257100"/>
          </a:xfrm>
          <a:prstGeom prst="rect">
            <a:avLst/>
          </a:prstGeom>
          <a:noFill/>
          <a:ln>
            <a:noFill/>
          </a:ln>
        </p:spPr>
        <p:txBody>
          <a:bodyPr anchorCtr="0" anchor="t" bIns="0" lIns="0" spcFirstLastPara="1" rIns="0" wrap="square" tIns="0">
            <a:noAutofit/>
          </a:bodyPr>
          <a:lstStyle>
            <a:lvl1pPr lvl="0" rtl="0" algn="ctr">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72" name="Google Shape;72;p13"/>
          <p:cNvSpPr txBox="1"/>
          <p:nvPr>
            <p:ph idx="10" type="dt"/>
          </p:nvPr>
        </p:nvSpPr>
        <p:spPr>
          <a:xfrm>
            <a:off x="457200" y="4783455"/>
            <a:ext cx="2103000" cy="257100"/>
          </a:xfrm>
          <a:prstGeom prst="rect">
            <a:avLst/>
          </a:prstGeom>
          <a:noFill/>
          <a:ln>
            <a:noFill/>
          </a:ln>
        </p:spPr>
        <p:txBody>
          <a:bodyPr anchorCtr="0" anchor="t" bIns="0" lIns="0" spcFirstLastPara="1" rIns="0" wrap="square" tIns="0">
            <a:noAutofit/>
          </a:bodyPr>
          <a:lstStyle>
            <a:lvl1pPr lvl="0" rtl="0" algn="l">
              <a:lnSpc>
                <a:spcPct val="100000"/>
              </a:lnSpc>
              <a:spcBef>
                <a:spcPts val="0"/>
              </a:spcBef>
              <a:spcAft>
                <a:spcPts val="0"/>
              </a:spcAft>
              <a:buSzPts val="1100"/>
              <a:buNone/>
              <a:defRPr sz="1100">
                <a:solidFill>
                  <a:srgbClr val="888888"/>
                </a:solidFill>
              </a:defRPr>
            </a:lvl1pPr>
            <a:lvl2pPr lvl="1" rtl="0" algn="l">
              <a:lnSpc>
                <a:spcPct val="100000"/>
              </a:lnSpc>
              <a:spcBef>
                <a:spcPts val="0"/>
              </a:spcBef>
              <a:spcAft>
                <a:spcPts val="0"/>
              </a:spcAft>
              <a:buSzPts val="1100"/>
              <a:buNone/>
              <a:defRPr sz="1100"/>
            </a:lvl2pPr>
            <a:lvl3pPr lvl="2" rtl="0" algn="l">
              <a:lnSpc>
                <a:spcPct val="100000"/>
              </a:lnSpc>
              <a:spcBef>
                <a:spcPts val="0"/>
              </a:spcBef>
              <a:spcAft>
                <a:spcPts val="0"/>
              </a:spcAft>
              <a:buSzPts val="1100"/>
              <a:buNone/>
              <a:defRPr sz="1100"/>
            </a:lvl3pPr>
            <a:lvl4pPr lvl="3" rtl="0" algn="l">
              <a:lnSpc>
                <a:spcPct val="100000"/>
              </a:lnSpc>
              <a:spcBef>
                <a:spcPts val="0"/>
              </a:spcBef>
              <a:spcAft>
                <a:spcPts val="0"/>
              </a:spcAft>
              <a:buSzPts val="1100"/>
              <a:buNone/>
              <a:defRPr sz="1100"/>
            </a:lvl4pPr>
            <a:lvl5pPr lvl="4" rtl="0" algn="l">
              <a:lnSpc>
                <a:spcPct val="100000"/>
              </a:lnSpc>
              <a:spcBef>
                <a:spcPts val="0"/>
              </a:spcBef>
              <a:spcAft>
                <a:spcPts val="0"/>
              </a:spcAft>
              <a:buSzPts val="1100"/>
              <a:buNone/>
              <a:defRPr sz="1100"/>
            </a:lvl5pPr>
            <a:lvl6pPr lvl="5" rtl="0" algn="l">
              <a:lnSpc>
                <a:spcPct val="100000"/>
              </a:lnSpc>
              <a:spcBef>
                <a:spcPts val="0"/>
              </a:spcBef>
              <a:spcAft>
                <a:spcPts val="0"/>
              </a:spcAft>
              <a:buSzPts val="1100"/>
              <a:buNone/>
              <a:defRPr sz="1100"/>
            </a:lvl6pPr>
            <a:lvl7pPr lvl="6" rtl="0" algn="l">
              <a:lnSpc>
                <a:spcPct val="100000"/>
              </a:lnSpc>
              <a:spcBef>
                <a:spcPts val="0"/>
              </a:spcBef>
              <a:spcAft>
                <a:spcPts val="0"/>
              </a:spcAft>
              <a:buSzPts val="1100"/>
              <a:buNone/>
              <a:defRPr sz="1100"/>
            </a:lvl7pPr>
            <a:lvl8pPr lvl="7" rtl="0" algn="l">
              <a:lnSpc>
                <a:spcPct val="100000"/>
              </a:lnSpc>
              <a:spcBef>
                <a:spcPts val="0"/>
              </a:spcBef>
              <a:spcAft>
                <a:spcPts val="0"/>
              </a:spcAft>
              <a:buSzPts val="1100"/>
              <a:buNone/>
              <a:defRPr sz="1100"/>
            </a:lvl8pPr>
            <a:lvl9pPr lvl="8" rtl="0" algn="l">
              <a:lnSpc>
                <a:spcPct val="100000"/>
              </a:lnSpc>
              <a:spcBef>
                <a:spcPts val="0"/>
              </a:spcBef>
              <a:spcAft>
                <a:spcPts val="0"/>
              </a:spcAft>
              <a:buSzPts val="1100"/>
              <a:buNone/>
              <a:defRPr sz="1100"/>
            </a:lvl9pPr>
          </a:lstStyle>
          <a:p/>
        </p:txBody>
      </p:sp>
      <p:sp>
        <p:nvSpPr>
          <p:cNvPr id="73" name="Google Shape;73;p13"/>
          <p:cNvSpPr txBox="1"/>
          <p:nvPr>
            <p:ph idx="12" type="sldNum"/>
          </p:nvPr>
        </p:nvSpPr>
        <p:spPr>
          <a:xfrm>
            <a:off x="6583680" y="4783455"/>
            <a:ext cx="2103000" cy="2571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jp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ctrTitle"/>
          </p:nvPr>
        </p:nvSpPr>
        <p:spPr>
          <a:xfrm>
            <a:off x="1805188" y="332567"/>
            <a:ext cx="5130600" cy="1995000"/>
          </a:xfrm>
          <a:prstGeom prst="rect">
            <a:avLst/>
          </a:prstGeom>
          <a:noFill/>
          <a:ln>
            <a:noFill/>
          </a:ln>
        </p:spPr>
        <p:txBody>
          <a:bodyPr anchorCtr="0" anchor="t" bIns="0" lIns="0" spcFirstLastPara="1" rIns="0" wrap="square" tIns="9525">
            <a:noAutofit/>
          </a:bodyPr>
          <a:lstStyle/>
          <a:p>
            <a:pPr indent="0" lvl="0" marL="12700" rtl="0" algn="ctr">
              <a:lnSpc>
                <a:spcPct val="100000"/>
              </a:lnSpc>
              <a:spcBef>
                <a:spcPts val="0"/>
              </a:spcBef>
              <a:spcAft>
                <a:spcPts val="0"/>
              </a:spcAft>
              <a:buSzPts val="1100"/>
              <a:buNone/>
            </a:pPr>
            <a:r>
              <a:rPr lang="en"/>
              <a:t> </a:t>
            </a:r>
            <a:r>
              <a:rPr b="1" lang="en">
                <a:solidFill>
                  <a:srgbClr val="990000"/>
                </a:solidFill>
                <a:highlight>
                  <a:schemeClr val="lt1"/>
                </a:highlight>
              </a:rPr>
              <a:t>California School Dashboard Local Indicators </a:t>
            </a:r>
            <a:endParaRPr b="1">
              <a:solidFill>
                <a:srgbClr val="990000"/>
              </a:solidFill>
              <a:highlight>
                <a:schemeClr val="lt1"/>
              </a:highlight>
            </a:endParaRPr>
          </a:p>
          <a:p>
            <a:pPr indent="0" lvl="0" marL="0" rtl="0" algn="ctr">
              <a:spcBef>
                <a:spcPts val="0"/>
              </a:spcBef>
              <a:spcAft>
                <a:spcPts val="0"/>
              </a:spcAft>
              <a:buNone/>
            </a:pPr>
            <a:r>
              <a:t/>
            </a:r>
            <a:endParaRPr b="1" sz="5400">
              <a:solidFill>
                <a:schemeClr val="accent1"/>
              </a:solidFill>
              <a:latin typeface="PT Sans Narrow"/>
              <a:ea typeface="PT Sans Narrow"/>
              <a:cs typeface="PT Sans Narrow"/>
              <a:sym typeface="PT Sans Narrow"/>
            </a:endParaRPr>
          </a:p>
          <a:p>
            <a:pPr indent="0" lvl="0" marL="12700" rtl="0" algn="ctr">
              <a:lnSpc>
                <a:spcPct val="100000"/>
              </a:lnSpc>
              <a:spcBef>
                <a:spcPts val="0"/>
              </a:spcBef>
              <a:spcAft>
                <a:spcPts val="0"/>
              </a:spcAft>
              <a:buSzPts val="1100"/>
              <a:buNone/>
            </a:pPr>
            <a:r>
              <a:t/>
            </a:r>
            <a:endParaRPr/>
          </a:p>
        </p:txBody>
      </p:sp>
      <p:sp>
        <p:nvSpPr>
          <p:cNvPr id="79" name="Google Shape;79;p14"/>
          <p:cNvSpPr txBox="1"/>
          <p:nvPr/>
        </p:nvSpPr>
        <p:spPr>
          <a:xfrm>
            <a:off x="2500725" y="2662172"/>
            <a:ext cx="3636000" cy="571500"/>
          </a:xfrm>
          <a:prstGeom prst="rect">
            <a:avLst/>
          </a:prstGeom>
          <a:noFill/>
          <a:ln>
            <a:noFill/>
          </a:ln>
        </p:spPr>
        <p:txBody>
          <a:bodyPr anchorCtr="0" anchor="t" bIns="0" lIns="0" spcFirstLastPara="1" rIns="0" wrap="square" tIns="22375">
            <a:noAutofit/>
          </a:bodyPr>
          <a:lstStyle/>
          <a:p>
            <a:pPr indent="0" lvl="0" marL="12700" rtl="0" algn="ctr">
              <a:lnSpc>
                <a:spcPct val="119656"/>
              </a:lnSpc>
              <a:spcBef>
                <a:spcPts val="0"/>
              </a:spcBef>
              <a:spcAft>
                <a:spcPts val="0"/>
              </a:spcAft>
              <a:buClr>
                <a:schemeClr val="dk1"/>
              </a:buClr>
              <a:buSzPts val="1100"/>
              <a:buFont typeface="Arial"/>
              <a:buNone/>
            </a:pPr>
            <a:r>
              <a:rPr b="1" lang="en" sz="1100">
                <a:solidFill>
                  <a:srgbClr val="685D46"/>
                </a:solidFill>
              </a:rPr>
              <a:t>Maryetta Golden</a:t>
            </a:r>
            <a:r>
              <a:rPr b="1" lang="en" sz="1100">
                <a:solidFill>
                  <a:srgbClr val="685D46"/>
                </a:solidFill>
              </a:rPr>
              <a:t>, Head of School (K-5th)</a:t>
            </a:r>
            <a:endParaRPr b="1" sz="1100">
              <a:solidFill>
                <a:srgbClr val="685D46"/>
              </a:solidFill>
            </a:endParaRPr>
          </a:p>
          <a:p>
            <a:pPr indent="0" lvl="0" marL="12700" marR="0" rtl="0" algn="ctr">
              <a:lnSpc>
                <a:spcPct val="119656"/>
              </a:lnSpc>
              <a:spcBef>
                <a:spcPts val="0"/>
              </a:spcBef>
              <a:spcAft>
                <a:spcPts val="0"/>
              </a:spcAft>
              <a:buClr>
                <a:schemeClr val="dk1"/>
              </a:buClr>
              <a:buSzPts val="1100"/>
              <a:buFont typeface="Arial"/>
              <a:buNone/>
            </a:pPr>
            <a:r>
              <a:rPr b="1" lang="en" sz="1100">
                <a:solidFill>
                  <a:srgbClr val="685D46"/>
                </a:solidFill>
              </a:rPr>
              <a:t>Riffat Akram, Head of Schools (6th - 8th)</a:t>
            </a:r>
            <a:endParaRPr b="1" sz="1100">
              <a:solidFill>
                <a:srgbClr val="685D46"/>
              </a:solidFill>
            </a:endParaRPr>
          </a:p>
          <a:p>
            <a:pPr indent="0" lvl="0" marL="12700" marR="0" rtl="0" algn="ctr">
              <a:lnSpc>
                <a:spcPct val="119656"/>
              </a:lnSpc>
              <a:spcBef>
                <a:spcPts val="0"/>
              </a:spcBef>
              <a:spcAft>
                <a:spcPts val="0"/>
              </a:spcAft>
              <a:buClr>
                <a:schemeClr val="dk1"/>
              </a:buClr>
              <a:buSzPts val="1100"/>
              <a:buFont typeface="Arial"/>
              <a:buNone/>
            </a:pPr>
            <a:r>
              <a:rPr b="1" lang="en" sz="1100">
                <a:solidFill>
                  <a:srgbClr val="685D46"/>
                </a:solidFill>
              </a:rPr>
              <a:t>Maurice Williams, Head of School (9th - 12th)</a:t>
            </a:r>
            <a:endParaRPr b="1" sz="1100">
              <a:solidFill>
                <a:srgbClr val="685D46"/>
              </a:solidFill>
            </a:endParaRPr>
          </a:p>
          <a:p>
            <a:pPr indent="673100" lvl="0" marL="12700" marR="0" rtl="0" algn="ctr">
              <a:lnSpc>
                <a:spcPct val="119656"/>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80" name="Google Shape;80;p14"/>
          <p:cNvSpPr/>
          <p:nvPr/>
        </p:nvSpPr>
        <p:spPr>
          <a:xfrm>
            <a:off x="4054525" y="3695576"/>
            <a:ext cx="528300" cy="4974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81" name="Google Shape;81;p14"/>
          <p:cNvSpPr/>
          <p:nvPr/>
        </p:nvSpPr>
        <p:spPr>
          <a:xfrm>
            <a:off x="3567224" y="3586217"/>
            <a:ext cx="2009400" cy="9858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pic>
        <p:nvPicPr>
          <p:cNvPr id="82" name="Google Shape;82;p14"/>
          <p:cNvPicPr preferRelativeResize="0"/>
          <p:nvPr/>
        </p:nvPicPr>
        <p:blipFill>
          <a:blip r:embed="rId5">
            <a:alphaModFix/>
          </a:blip>
          <a:stretch>
            <a:fillRect/>
          </a:stretch>
        </p:blipFill>
        <p:spPr>
          <a:xfrm>
            <a:off x="2715750" y="1940950"/>
            <a:ext cx="3781425" cy="571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3"/>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a:t>
            </a:r>
            <a:r>
              <a:rPr lang="en">
                <a:solidFill>
                  <a:srgbClr val="990000"/>
                </a:solidFill>
              </a:rPr>
              <a:t> - Priority 6</a:t>
            </a:r>
            <a:endParaRPr>
              <a:solidFill>
                <a:srgbClr val="990000"/>
              </a:solidFill>
            </a:endParaRPr>
          </a:p>
        </p:txBody>
      </p:sp>
      <p:sp>
        <p:nvSpPr>
          <p:cNvPr id="136" name="Google Shape;136;p23"/>
          <p:cNvSpPr txBox="1"/>
          <p:nvPr/>
        </p:nvSpPr>
        <p:spPr>
          <a:xfrm>
            <a:off x="491850" y="847850"/>
            <a:ext cx="8160300" cy="397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6 - School Climate: Met</a:t>
            </a:r>
            <a:endParaRPr b="1" sz="1800"/>
          </a:p>
          <a:p>
            <a:pPr indent="0" lvl="0" marL="0" rtl="0" algn="l">
              <a:lnSpc>
                <a:spcPct val="115000"/>
              </a:lnSpc>
              <a:spcBef>
                <a:spcPts val="0"/>
              </a:spcBef>
              <a:spcAft>
                <a:spcPts val="0"/>
              </a:spcAft>
              <a:buNone/>
            </a:pPr>
            <a:r>
              <a:rPr lang="en" sz="1100"/>
              <a:t>We conducted an annual survey to get results on school climate.  The survey is given to 9th-12th students/families.  Below are the results for students and families.</a:t>
            </a:r>
            <a:endParaRPr sz="1100"/>
          </a:p>
          <a:p>
            <a:pPr indent="0" lvl="0" marL="0" rtl="0" algn="l">
              <a:lnSpc>
                <a:spcPct val="115000"/>
              </a:lnSpc>
              <a:spcBef>
                <a:spcPts val="0"/>
              </a:spcBef>
              <a:spcAft>
                <a:spcPts val="0"/>
              </a:spcAft>
              <a:buClr>
                <a:srgbClr val="000000"/>
              </a:buClr>
              <a:buSzPts val="1100"/>
              <a:buFont typeface="Arial"/>
              <a:buNone/>
            </a:pPr>
            <a:r>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b="1" lang="en" sz="1100"/>
              <a:t>Student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I am able to do my work without worrying about my physical and/or emotional safety. 89.6%</a:t>
            </a:r>
            <a:endParaRPr b="1" sz="1100"/>
          </a:p>
          <a:p>
            <a:pPr indent="0" lvl="0" marL="0" rtl="0" algn="l">
              <a:lnSpc>
                <a:spcPct val="115000"/>
              </a:lnSpc>
              <a:spcBef>
                <a:spcPts val="0"/>
              </a:spcBef>
              <a:spcAft>
                <a:spcPts val="0"/>
              </a:spcAft>
              <a:buClr>
                <a:srgbClr val="000000"/>
              </a:buClr>
              <a:buSzPts val="1100"/>
              <a:buFont typeface="Arial"/>
              <a:buNone/>
            </a:pPr>
            <a:r>
              <a:rPr b="1" lang="en" sz="1100"/>
              <a:t>2: I feel I am part of this school. 90.9%</a:t>
            </a:r>
            <a:endParaRPr b="1" sz="1100"/>
          </a:p>
          <a:p>
            <a:pPr indent="0" lvl="0" marL="0" rtl="0" algn="l">
              <a:lnSpc>
                <a:spcPct val="115000"/>
              </a:lnSpc>
              <a:spcBef>
                <a:spcPts val="0"/>
              </a:spcBef>
              <a:spcAft>
                <a:spcPts val="0"/>
              </a:spcAft>
              <a:buClr>
                <a:srgbClr val="000000"/>
              </a:buClr>
              <a:buSzPts val="1100"/>
              <a:buFont typeface="Arial"/>
              <a:buNone/>
            </a:pPr>
            <a:r>
              <a:rPr b="1" lang="en" sz="1100"/>
              <a:t>3: Teachers and other grown-ups at school care about me. 90.9%</a:t>
            </a:r>
            <a:endParaRPr b="1" sz="1100"/>
          </a:p>
          <a:p>
            <a:pPr indent="0" lvl="0" marL="0" rtl="0" algn="l">
              <a:lnSpc>
                <a:spcPct val="115000"/>
              </a:lnSpc>
              <a:spcBef>
                <a:spcPts val="0"/>
              </a:spcBef>
              <a:spcAft>
                <a:spcPts val="0"/>
              </a:spcAft>
              <a:buNone/>
            </a:pPr>
            <a:r>
              <a:t/>
            </a:r>
            <a:endParaRPr b="1" sz="1100"/>
          </a:p>
          <a:p>
            <a:pPr indent="0" lvl="0" marL="0" rtl="0" algn="l">
              <a:lnSpc>
                <a:spcPct val="115000"/>
              </a:lnSpc>
              <a:spcBef>
                <a:spcPts val="0"/>
              </a:spcBef>
              <a:spcAft>
                <a:spcPts val="0"/>
              </a:spcAft>
              <a:buNone/>
            </a:pPr>
            <a:r>
              <a:rPr b="1" lang="en" sz="1100"/>
              <a:t>Family Survey </a:t>
            </a:r>
            <a:r>
              <a:rPr b="1" lang="en" sz="1100"/>
              <a:t>(Strongly agree or agree responses)</a:t>
            </a:r>
            <a:endParaRPr b="1" sz="1100"/>
          </a:p>
          <a:p>
            <a:pPr indent="0" lvl="0" marL="0" rtl="0" algn="l">
              <a:lnSpc>
                <a:spcPct val="115000"/>
              </a:lnSpc>
              <a:spcBef>
                <a:spcPts val="0"/>
              </a:spcBef>
              <a:spcAft>
                <a:spcPts val="0"/>
              </a:spcAft>
              <a:buClr>
                <a:srgbClr val="000000"/>
              </a:buClr>
              <a:buSzPts val="1100"/>
              <a:buFont typeface="Arial"/>
              <a:buNone/>
            </a:pPr>
            <a:r>
              <a:rPr b="1" lang="en" sz="1100"/>
              <a:t>1: At school my child is able to do his/her work without worrying about his/her physical or emotional safety. 92%</a:t>
            </a:r>
            <a:endParaRPr b="1" sz="1100"/>
          </a:p>
          <a:p>
            <a:pPr indent="0" lvl="0" marL="0" rtl="0" algn="l">
              <a:lnSpc>
                <a:spcPct val="115000"/>
              </a:lnSpc>
              <a:spcBef>
                <a:spcPts val="0"/>
              </a:spcBef>
              <a:spcAft>
                <a:spcPts val="0"/>
              </a:spcAft>
              <a:buClr>
                <a:srgbClr val="000000"/>
              </a:buClr>
              <a:buSzPts val="1100"/>
              <a:buFont typeface="Arial"/>
              <a:buNone/>
            </a:pPr>
            <a:r>
              <a:rPr b="1" lang="en" sz="1100"/>
              <a:t>2: This school has a supportive learning environment for my child. 92%</a:t>
            </a:r>
            <a:endParaRPr b="1" sz="1100"/>
          </a:p>
          <a:p>
            <a:pPr indent="0" lvl="0" marL="0" rtl="0" algn="l">
              <a:lnSpc>
                <a:spcPct val="115000"/>
              </a:lnSpc>
              <a:spcBef>
                <a:spcPts val="0"/>
              </a:spcBef>
              <a:spcAft>
                <a:spcPts val="0"/>
              </a:spcAft>
              <a:buClr>
                <a:srgbClr val="000000"/>
              </a:buClr>
              <a:buSzPts val="1100"/>
              <a:buFont typeface="Arial"/>
              <a:buNone/>
            </a:pPr>
            <a:r>
              <a:t/>
            </a:r>
            <a:endParaRPr b="1" sz="1100"/>
          </a:p>
          <a:p>
            <a:pPr indent="0" lvl="0" marL="0" rtl="0" algn="l">
              <a:lnSpc>
                <a:spcPct val="115000"/>
              </a:lnSpc>
              <a:spcBef>
                <a:spcPts val="0"/>
              </a:spcBef>
              <a:spcAft>
                <a:spcPts val="0"/>
              </a:spcAft>
              <a:buNone/>
            </a:pPr>
            <a:r>
              <a:rPr lang="en" sz="1100"/>
              <a:t>Providing students a healthy and inviting learning environment where they are protected from physical and emotional harm is essential to the mission of our schools. Safe schools are not just places with advanced security procedures. They are also places that help students develop that allow them to succeed even in difficult circumstances. Safe schools encourage healthy behaviors that help students learn about fitness, nutrition, and healthy choices.</a:t>
            </a:r>
            <a:endParaRPr b="1" sz="1100"/>
          </a:p>
          <a:p>
            <a:pPr indent="0" lvl="0" marL="0" rtl="0" algn="l">
              <a:lnSpc>
                <a:spcPct val="115000"/>
              </a:lnSpc>
              <a:spcBef>
                <a:spcPts val="0"/>
              </a:spcBef>
              <a:spcAft>
                <a:spcPts val="0"/>
              </a:spcAft>
              <a:buNone/>
            </a:pPr>
            <a:r>
              <a:t/>
            </a:r>
            <a:endParaRPr b="1" sz="1100"/>
          </a:p>
          <a:p>
            <a:pPr indent="0" lvl="0" marL="0" rtl="0" algn="l">
              <a:spcBef>
                <a:spcPts val="0"/>
              </a:spcBef>
              <a:spcAft>
                <a:spcPts val="0"/>
              </a:spcAft>
              <a:buNone/>
            </a:pPr>
            <a:r>
              <a:t/>
            </a:r>
            <a:endParaRPr sz="1100">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4"/>
          <p:cNvSpPr txBox="1"/>
          <p:nvPr>
            <p:ph type="title"/>
          </p:nvPr>
        </p:nvSpPr>
        <p:spPr>
          <a:xfrm>
            <a:off x="269300" y="302100"/>
            <a:ext cx="8520600" cy="52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latin typeface="Arial"/>
                <a:ea typeface="Arial"/>
                <a:cs typeface="Arial"/>
                <a:sym typeface="Arial"/>
              </a:rPr>
              <a:t>AIMS HS- </a:t>
            </a:r>
            <a:r>
              <a:rPr lang="en">
                <a:solidFill>
                  <a:srgbClr val="990000"/>
                </a:solidFill>
                <a:latin typeface="Arial"/>
                <a:ea typeface="Arial"/>
                <a:cs typeface="Arial"/>
                <a:sym typeface="Arial"/>
              </a:rPr>
              <a:t>Priority 7</a:t>
            </a:r>
            <a:endParaRPr>
              <a:solidFill>
                <a:srgbClr val="990000"/>
              </a:solidFill>
              <a:latin typeface="Arial"/>
              <a:ea typeface="Arial"/>
              <a:cs typeface="Arial"/>
              <a:sym typeface="Arial"/>
            </a:endParaRPr>
          </a:p>
        </p:txBody>
      </p:sp>
      <p:sp>
        <p:nvSpPr>
          <p:cNvPr id="142" name="Google Shape;142;p24"/>
          <p:cNvSpPr txBox="1"/>
          <p:nvPr/>
        </p:nvSpPr>
        <p:spPr>
          <a:xfrm>
            <a:off x="491850" y="890100"/>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800"/>
              <a:t>Priority 7- </a:t>
            </a:r>
            <a:r>
              <a:rPr b="1" lang="en" sz="1800">
                <a:solidFill>
                  <a:srgbClr val="222222"/>
                </a:solidFill>
              </a:rPr>
              <a:t>Access to a Broad Course of Study</a:t>
            </a:r>
            <a:r>
              <a:rPr b="1" lang="en" sz="1800"/>
              <a:t>: Met</a:t>
            </a:r>
            <a:endParaRPr b="1" sz="1100"/>
          </a:p>
          <a:p>
            <a:pPr indent="0" lvl="0" marL="0" rtl="0" algn="l">
              <a:spcBef>
                <a:spcPts val="0"/>
              </a:spcBef>
              <a:spcAft>
                <a:spcPts val="0"/>
              </a:spcAft>
              <a:buNone/>
            </a:pPr>
            <a:r>
              <a:t/>
            </a:r>
            <a:endParaRPr b="1" sz="1100"/>
          </a:p>
          <a:p>
            <a:pPr indent="0" lvl="0" marL="0" rtl="0" algn="l">
              <a:lnSpc>
                <a:spcPct val="10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1. Briefly identify the locally selected measures or tools that the LEA is using to track the extent to which all students have access to, and are enrolled in, a broad course of study, based on grade spans, unduplicated student groups, and individuals with exceptional needs served.</a:t>
            </a:r>
            <a:endParaRPr b="1" sz="1050">
              <a:solidFill>
                <a:srgbClr val="333333"/>
              </a:solidFill>
              <a:highlight>
                <a:srgbClr val="FFFFFF"/>
              </a:highlight>
              <a:latin typeface="Helvetica"/>
              <a:ea typeface="Helvetica"/>
              <a:cs typeface="Helvetica"/>
              <a:sym typeface="Helvetica"/>
            </a:endParaRPr>
          </a:p>
          <a:p>
            <a:pPr indent="0" lvl="0" marL="0" rtl="0" algn="l">
              <a:lnSpc>
                <a:spcPct val="100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00000"/>
              </a:lnSpc>
              <a:spcBef>
                <a:spcPts val="0"/>
              </a:spcBef>
              <a:spcAft>
                <a:spcPts val="0"/>
              </a:spcAft>
              <a:buNone/>
            </a:pPr>
            <a:r>
              <a:rPr lang="en" sz="1050">
                <a:solidFill>
                  <a:srgbClr val="333333"/>
                </a:solidFill>
                <a:highlight>
                  <a:srgbClr val="FFFFFF"/>
                </a:highlight>
                <a:latin typeface="Helvetica"/>
                <a:ea typeface="Helvetica"/>
                <a:cs typeface="Helvetica"/>
                <a:sym typeface="Helvetica"/>
              </a:rPr>
              <a:t>At AIMS HS, we have a strict course catalogue and listed within are all the </a:t>
            </a:r>
            <a:r>
              <a:rPr lang="en" sz="1050">
                <a:solidFill>
                  <a:srgbClr val="333333"/>
                </a:solidFill>
                <a:highlight>
                  <a:srgbClr val="FFFFFF"/>
                </a:highlight>
                <a:latin typeface="Helvetica"/>
                <a:ea typeface="Helvetica"/>
                <a:cs typeface="Helvetica"/>
                <a:sym typeface="Helvetica"/>
              </a:rPr>
              <a:t>course</a:t>
            </a:r>
            <a:r>
              <a:rPr lang="en" sz="1050">
                <a:solidFill>
                  <a:srgbClr val="333333"/>
                </a:solidFill>
                <a:highlight>
                  <a:srgbClr val="FFFFFF"/>
                </a:highlight>
                <a:latin typeface="Helvetica"/>
                <a:ea typeface="Helvetica"/>
                <a:cs typeface="Helvetica"/>
                <a:sym typeface="Helvetica"/>
              </a:rPr>
              <a:t> requirements for graduation at AIMS HS, including students’ A-G standards to qualify for entry into CSU and UC campuses. Except for students with Individualized Educational Plans (IEP), AIMS HS graduation requirements are universal for all AIMS HS students.  </a:t>
            </a:r>
            <a:endParaRPr sz="1050">
              <a:solidFill>
                <a:srgbClr val="333333"/>
              </a:solidFill>
              <a:highlight>
                <a:srgbClr val="FFFFFF"/>
              </a:highlight>
              <a:latin typeface="Helvetica"/>
              <a:ea typeface="Helvetica"/>
              <a:cs typeface="Helvetica"/>
              <a:sym typeface="Helvetica"/>
            </a:endParaRPr>
          </a:p>
          <a:p>
            <a:pPr indent="0" lvl="0" marL="0" rtl="0" algn="l">
              <a:lnSpc>
                <a:spcPct val="100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0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2. Using the locally selected measures or tools, summarize the extent to which all students have access to, and are enrolled in, a broad course of study. The summary should identify any differences across school sites and student groups in access to, and enrollment in, a broad course of study. LEAs may describe progress over time in the extent to which all students have access to, and are enrolled in, a broad course of study.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spcBef>
                <a:spcPts val="0"/>
              </a:spcBef>
              <a:spcAft>
                <a:spcPts val="0"/>
              </a:spcAft>
              <a:buNone/>
            </a:pPr>
            <a:r>
              <a:rPr lang="en" sz="1100">
                <a:solidFill>
                  <a:srgbClr val="333333"/>
                </a:solidFill>
                <a:highlight>
                  <a:schemeClr val="lt1"/>
                </a:highlight>
                <a:latin typeface="Helvetica"/>
                <a:ea typeface="Helvetica"/>
                <a:cs typeface="Helvetica"/>
                <a:sym typeface="Helvetica"/>
              </a:rPr>
              <a:t>As a matter of equity, at AIMS HS, all students are enrolled in AP courses, beginning in their Freshman year.  Over the course of a student’s matriculation at AIMS HS, students will take at least 10-12 AP courses.  AIMS HS pays for 100 percent of all AP and SAT/PSAT Examinations for our students.  Freshmen students take an advisory course to help transition them into the rigors of high school and learn the importance of time management, note taking, and mental health / well-being.   Additional required grade level courses include Design Thinking (Freshmen) Latin / Logic (Sophomores), SAT / AP Test Prep (Juniors), and College Planning (Seniors.)  </a:t>
            </a:r>
            <a:r>
              <a:rPr lang="en" sz="1100">
                <a:latin typeface="Helvetica"/>
                <a:ea typeface="Helvetica"/>
                <a:cs typeface="Helvetica"/>
                <a:sym typeface="Helvetica"/>
              </a:rPr>
              <a:t>AIMS HS partners with Peralta Colleges to offer concurrent enrollment for its students through our AIMS U College Pathways program. Students take pathways courses, beginning in their sophomore year.   </a:t>
            </a:r>
            <a:endParaRPr b="1" sz="1050">
              <a:solidFill>
                <a:srgbClr val="333333"/>
              </a:solidFill>
              <a:highlight>
                <a:schemeClr val="lt1"/>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5"/>
          <p:cNvSpPr txBox="1"/>
          <p:nvPr>
            <p:ph type="title"/>
          </p:nvPr>
        </p:nvSpPr>
        <p:spPr>
          <a:xfrm>
            <a:off x="269300" y="302100"/>
            <a:ext cx="8520600" cy="52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latin typeface="Arial"/>
                <a:ea typeface="Arial"/>
                <a:cs typeface="Arial"/>
                <a:sym typeface="Arial"/>
              </a:rPr>
              <a:t>AIMS HS- Priority 7</a:t>
            </a:r>
            <a:endParaRPr>
              <a:solidFill>
                <a:srgbClr val="990000"/>
              </a:solidFill>
              <a:latin typeface="Arial"/>
              <a:ea typeface="Arial"/>
              <a:cs typeface="Arial"/>
              <a:sym typeface="Arial"/>
            </a:endParaRPr>
          </a:p>
        </p:txBody>
      </p:sp>
      <p:sp>
        <p:nvSpPr>
          <p:cNvPr id="148" name="Google Shape;148;p25"/>
          <p:cNvSpPr txBox="1"/>
          <p:nvPr/>
        </p:nvSpPr>
        <p:spPr>
          <a:xfrm>
            <a:off x="568050" y="966300"/>
            <a:ext cx="8160300" cy="4253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1" lang="en" sz="1800"/>
              <a:t>Priority 7- </a:t>
            </a:r>
            <a:r>
              <a:rPr b="1" lang="en" sz="1800">
                <a:solidFill>
                  <a:srgbClr val="222222"/>
                </a:solidFill>
              </a:rPr>
              <a:t>Access to a Broad Course of Study</a:t>
            </a:r>
            <a:r>
              <a:rPr b="1" lang="en" sz="1800"/>
              <a:t>: Met</a:t>
            </a:r>
            <a:endParaRPr b="1" sz="1100"/>
          </a:p>
          <a:p>
            <a:pPr indent="0" lvl="0" marL="0" rtl="0" algn="l">
              <a:spcBef>
                <a:spcPts val="0"/>
              </a:spcBef>
              <a:spcAft>
                <a:spcPts val="0"/>
              </a:spcAft>
              <a:buNone/>
            </a:pPr>
            <a:r>
              <a:t/>
            </a:r>
            <a:endParaRPr b="1" sz="1100"/>
          </a:p>
          <a:p>
            <a:pPr indent="0" lvl="0" marL="0" rtl="0" algn="l">
              <a:lnSpc>
                <a:spcPct val="115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3. Given the results of the tool or locally selected measures, identify the barriers preventing the LEA from providing access to a broad course of study for all students.</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rPr lang="en" sz="1100">
                <a:solidFill>
                  <a:srgbClr val="333333"/>
                </a:solidFill>
                <a:highlight>
                  <a:srgbClr val="FFFFFF"/>
                </a:highlight>
              </a:rPr>
              <a:t>There are no barriers preventing the LEA from providing access to a broad course of study for all students. AIMS provides all students access to courses to meet and exceed UC / CSU A-G state standards. </a:t>
            </a:r>
            <a:r>
              <a:rPr lang="en" sz="1050">
                <a:solidFill>
                  <a:srgbClr val="333333"/>
                </a:solidFill>
                <a:highlight>
                  <a:srgbClr val="FFFFFF"/>
                </a:highlight>
                <a:latin typeface="Helvetica"/>
                <a:ea typeface="Helvetica"/>
                <a:cs typeface="Helvetica"/>
                <a:sym typeface="Helvetica"/>
              </a:rPr>
              <a:t> </a:t>
            </a:r>
            <a:endParaRPr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4. In response to the results of the tool or locally selected measures, what revisions, decisions, or new actions will the LEA implement, or has the LEA implemented, to ensure access to a broad course of study for all students?</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00000"/>
              </a:lnSpc>
              <a:spcBef>
                <a:spcPts val="0"/>
              </a:spcBef>
              <a:spcAft>
                <a:spcPts val="0"/>
              </a:spcAft>
              <a:buNone/>
            </a:pPr>
            <a:r>
              <a:rPr lang="en" sz="1100"/>
              <a:t>Implemented during the 2020-21 academic school year, the AIMS U College Pathways program allows AIMS Students the opportunity to take Pre-Business, Pre-Engineering / Design Media, Pre-Law, and Pre-Med Peralta Community College classes (Merritt, Laney College and Berkeley CC) while on campus at AIMS.  </a:t>
            </a:r>
            <a:endParaRPr sz="1100"/>
          </a:p>
          <a:p>
            <a:pPr indent="0" lvl="0" marL="0" rtl="0" algn="l">
              <a:lnSpc>
                <a:spcPct val="100000"/>
              </a:lnSpc>
              <a:spcBef>
                <a:spcPts val="0"/>
              </a:spcBef>
              <a:spcAft>
                <a:spcPts val="0"/>
              </a:spcAft>
              <a:buNone/>
            </a:pPr>
            <a:r>
              <a:t/>
            </a:r>
            <a:endParaRPr sz="1100"/>
          </a:p>
          <a:p>
            <a:pPr indent="0" lvl="0" marL="0" rtl="0" algn="l">
              <a:lnSpc>
                <a:spcPct val="100000"/>
              </a:lnSpc>
              <a:spcBef>
                <a:spcPts val="0"/>
              </a:spcBef>
              <a:spcAft>
                <a:spcPts val="0"/>
              </a:spcAft>
              <a:buNone/>
            </a:pPr>
            <a:r>
              <a:rPr lang="en" sz="1100"/>
              <a:t>As part of the pathways program, AIMS HS students are enrolled in pathway programs, have the opportunity to earn between 18-24 UC and CSU transferable college credits, and potentially begin their college career with sophomore standing. </a:t>
            </a:r>
            <a:endParaRPr sz="1100"/>
          </a:p>
          <a:p>
            <a:pPr indent="0" lvl="0" marL="0" rtl="0" algn="l">
              <a:lnSpc>
                <a:spcPct val="115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sz="1100"/>
          </a:p>
          <a:p>
            <a:pPr indent="0" lvl="0" marL="0" rtl="0" algn="l">
              <a:lnSpc>
                <a:spcPct val="115000"/>
              </a:lnSpc>
              <a:spcBef>
                <a:spcPts val="0"/>
              </a:spcBef>
              <a:spcAft>
                <a:spcPts val="0"/>
              </a:spcAft>
              <a:buNone/>
            </a:pPr>
            <a:r>
              <a:t/>
            </a:r>
            <a:endParaRPr b="1" sz="1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300"/>
              <a:t>The school is engaging with various stakeholders to ensure that we are gathering information and to include all families.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 sz="2300"/>
              <a:t>The LEA is working on strengthening the way that we are providing information and resources to support student learning and development in the home.</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rPr lang="en" sz="2300"/>
              <a:t>The LEA is working towards strengthening the way in which we seek input for decision making. </a:t>
            </a:r>
            <a:endParaRPr sz="2300"/>
          </a:p>
          <a:p>
            <a:pPr indent="0" lvl="0" marL="0" rtl="0" algn="l">
              <a:spcBef>
                <a:spcPts val="0"/>
              </a:spcBef>
              <a:spcAft>
                <a:spcPts val="0"/>
              </a:spcAft>
              <a:buNone/>
            </a:pPr>
            <a:r>
              <a:t/>
            </a:r>
            <a:endParaRPr sz="2300"/>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CA Dashboard</a:t>
            </a:r>
            <a:endParaRPr>
              <a:solidFill>
                <a:srgbClr val="CC0000"/>
              </a:solidFill>
            </a:endParaRPr>
          </a:p>
        </p:txBody>
      </p:sp>
      <p:sp>
        <p:nvSpPr>
          <p:cNvPr id="88" name="Google Shape;88;p15"/>
          <p:cNvSpPr txBox="1"/>
          <p:nvPr>
            <p:ph idx="4294967295" type="body"/>
          </p:nvPr>
        </p:nvSpPr>
        <p:spPr>
          <a:xfrm>
            <a:off x="311700" y="1152425"/>
            <a:ext cx="8520600" cy="3756600"/>
          </a:xfrm>
          <a:prstGeom prst="rect">
            <a:avLst/>
          </a:prstGeom>
        </p:spPr>
        <p:txBody>
          <a:bodyPr anchorCtr="0" anchor="t" bIns="91425" lIns="91425" spcFirstLastPara="1" rIns="91425" wrap="square" tIns="91425">
            <a:noAutofit/>
          </a:bodyPr>
          <a:lstStyle/>
          <a:p>
            <a:pPr indent="0" lvl="0" marL="0" rtl="0" algn="l">
              <a:lnSpc>
                <a:spcPct val="131250"/>
              </a:lnSpc>
              <a:spcBef>
                <a:spcPts val="0"/>
              </a:spcBef>
              <a:spcAft>
                <a:spcPts val="0"/>
              </a:spcAft>
              <a:buNone/>
            </a:pPr>
            <a:r>
              <a:rPr lang="en" sz="1400">
                <a:solidFill>
                  <a:srgbClr val="131516"/>
                </a:solidFill>
                <a:highlight>
                  <a:srgbClr val="FFFFFF"/>
                </a:highlight>
                <a:latin typeface="Arial"/>
                <a:ea typeface="Arial"/>
                <a:cs typeface="Arial"/>
                <a:sym typeface="Arial"/>
              </a:rPr>
              <a:t>What Is the California School Dashboard?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None/>
            </a:pPr>
            <a:r>
              <a:t/>
            </a:r>
            <a:endParaRPr sz="1400">
              <a:solidFill>
                <a:srgbClr val="131516"/>
              </a:solidFill>
              <a:highlight>
                <a:srgbClr val="FFFFFF"/>
              </a:highlight>
              <a:latin typeface="Arial"/>
              <a:ea typeface="Arial"/>
              <a:cs typeface="Arial"/>
              <a:sym typeface="Arial"/>
            </a:endParaRPr>
          </a:p>
          <a:p>
            <a:pPr indent="0" lvl="0" marL="0" rtl="0" algn="l">
              <a:lnSpc>
                <a:spcPct val="131250"/>
              </a:lnSpc>
              <a:spcBef>
                <a:spcPts val="0"/>
              </a:spcBef>
              <a:spcAft>
                <a:spcPts val="0"/>
              </a:spcAft>
              <a:buNone/>
            </a:pPr>
            <a:r>
              <a:rPr lang="en" sz="1400">
                <a:solidFill>
                  <a:srgbClr val="131516"/>
                </a:solidFill>
                <a:highlight>
                  <a:srgbClr val="FFFFFF"/>
                </a:highlight>
                <a:latin typeface="Arial"/>
                <a:ea typeface="Arial"/>
                <a:cs typeface="Arial"/>
                <a:sym typeface="Arial"/>
              </a:rPr>
              <a:t>The California School Dashboard (or the Dashboard) is an online tool that shows parents and communities how schools and </a:t>
            </a:r>
            <a:r>
              <a:rPr lang="en" sz="1400">
                <a:solidFill>
                  <a:srgbClr val="131516"/>
                </a:solidFill>
                <a:highlight>
                  <a:srgbClr val="FFFFFF"/>
                </a:highlight>
                <a:latin typeface="Arial"/>
                <a:ea typeface="Arial"/>
                <a:cs typeface="Arial"/>
                <a:sym typeface="Arial"/>
              </a:rPr>
              <a:t>district</a:t>
            </a:r>
            <a:r>
              <a:rPr lang="en" sz="1400">
                <a:solidFill>
                  <a:srgbClr val="131516"/>
                </a:solidFill>
                <a:highlight>
                  <a:srgbClr val="FFFFFF"/>
                </a:highlight>
                <a:latin typeface="Arial"/>
                <a:ea typeface="Arial"/>
                <a:cs typeface="Arial"/>
                <a:sym typeface="Arial"/>
              </a:rPr>
              <a:t>s are performing on test scores, graduation rates, and other measures of student success. These multiple measures of success reflect California’s new accountability system, which is based on the ten priority areas of the Local Control Funding Formula (LCFF) available at http://www.cde.ca.gov/fg/aa/lc/lcffoverview.asp. </a:t>
            </a:r>
            <a:endParaRPr sz="1200">
              <a:solidFill>
                <a:srgbClr val="222222"/>
              </a:solidFill>
              <a:highlight>
                <a:srgbClr val="FFFFFF"/>
              </a:highlight>
              <a:latin typeface="Arial"/>
              <a:ea typeface="Arial"/>
              <a:cs typeface="Arial"/>
              <a:sym typeface="Arial"/>
            </a:endParaRPr>
          </a:p>
          <a:p>
            <a:pPr indent="0" lvl="0" marL="0" rtl="0" algn="l">
              <a:lnSpc>
                <a:spcPct val="100000"/>
              </a:lnSpc>
              <a:spcBef>
                <a:spcPts val="0"/>
              </a:spcBef>
              <a:spcAft>
                <a:spcPts val="0"/>
              </a:spcAft>
              <a:buNone/>
            </a:pPr>
            <a:r>
              <a:t/>
            </a:r>
            <a:endParaRPr sz="1200">
              <a:solidFill>
                <a:srgbClr val="222222"/>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Local Indicators</a:t>
            </a:r>
            <a:endParaRPr>
              <a:solidFill>
                <a:srgbClr val="990000"/>
              </a:solidFill>
            </a:endParaRPr>
          </a:p>
        </p:txBody>
      </p:sp>
      <p:sp>
        <p:nvSpPr>
          <p:cNvPr id="94" name="Google Shape;94;p16"/>
          <p:cNvSpPr txBox="1"/>
          <p:nvPr/>
        </p:nvSpPr>
        <p:spPr>
          <a:xfrm>
            <a:off x="470275" y="1313250"/>
            <a:ext cx="7875000" cy="331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latin typeface="Open Sans"/>
                <a:ea typeface="Open Sans"/>
                <a:cs typeface="Open Sans"/>
                <a:sym typeface="Open Sans"/>
              </a:rPr>
              <a:t>Local indicators are a part of a seamless accountability system that: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Reflects the emphasis on ‘local control’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Enables LEAs to measure its progress using local data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Provides valuable information necessary for stakeholders to engage in meaningful engagement with a holistic understanding of local successes and challenges </a:t>
            </a:r>
            <a:endParaRPr sz="1800">
              <a:latin typeface="Open Sans"/>
              <a:ea typeface="Open Sans"/>
              <a:cs typeface="Open Sans"/>
              <a:sym typeface="Open Sans"/>
            </a:endParaRPr>
          </a:p>
          <a:p>
            <a:pPr indent="0" lvl="0" marL="0" rtl="0" algn="l">
              <a:spcBef>
                <a:spcPts val="0"/>
              </a:spcBef>
              <a:spcAft>
                <a:spcPts val="0"/>
              </a:spcAft>
              <a:buNone/>
            </a:pPr>
            <a:r>
              <a:t/>
            </a:r>
            <a:endParaRPr sz="1800">
              <a:latin typeface="Open Sans"/>
              <a:ea typeface="Open Sans"/>
              <a:cs typeface="Open Sans"/>
              <a:sym typeface="Open Sans"/>
            </a:endParaRPr>
          </a:p>
          <a:p>
            <a:pPr indent="-342900" lvl="0" marL="457200" rtl="0" algn="l">
              <a:spcBef>
                <a:spcPts val="0"/>
              </a:spcBef>
              <a:spcAft>
                <a:spcPts val="0"/>
              </a:spcAft>
              <a:buSzPts val="1800"/>
              <a:buFont typeface="Open Sans"/>
              <a:buChar char="●"/>
            </a:pPr>
            <a:r>
              <a:rPr lang="en" sz="1800">
                <a:latin typeface="Open Sans"/>
                <a:ea typeface="Open Sans"/>
                <a:cs typeface="Open Sans"/>
                <a:sym typeface="Open Sans"/>
              </a:rPr>
              <a:t>Informs the Local Control and Accountability Plan (LCAP) planning process </a:t>
            </a:r>
            <a:endParaRPr sz="1800">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7"/>
          <p:cNvSpPr txBox="1"/>
          <p:nvPr>
            <p:ph type="title"/>
          </p:nvPr>
        </p:nvSpPr>
        <p:spPr>
          <a:xfrm>
            <a:off x="311700" y="183700"/>
            <a:ext cx="8520600" cy="7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Local Indicators</a:t>
            </a:r>
            <a:endParaRPr>
              <a:solidFill>
                <a:srgbClr val="990000"/>
              </a:solidFill>
            </a:endParaRPr>
          </a:p>
        </p:txBody>
      </p:sp>
      <p:sp>
        <p:nvSpPr>
          <p:cNvPr id="100" name="Google Shape;100;p17"/>
          <p:cNvSpPr txBox="1"/>
          <p:nvPr/>
        </p:nvSpPr>
        <p:spPr>
          <a:xfrm>
            <a:off x="410325" y="728150"/>
            <a:ext cx="8198100" cy="432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Priority 1: </a:t>
            </a:r>
            <a:endParaRPr b="1"/>
          </a:p>
          <a:p>
            <a:pPr indent="-317500" lvl="0" marL="457200" rtl="0" algn="l">
              <a:spcBef>
                <a:spcPts val="0"/>
              </a:spcBef>
              <a:spcAft>
                <a:spcPts val="0"/>
              </a:spcAft>
              <a:buSzPts val="1400"/>
              <a:buChar char="●"/>
            </a:pPr>
            <a:r>
              <a:rPr b="1" lang="en"/>
              <a:t>Basic Services and Conditions</a:t>
            </a:r>
            <a:endParaRPr b="1"/>
          </a:p>
          <a:p>
            <a:pPr indent="457200" lvl="0" marL="457200" rtl="0" algn="l">
              <a:spcBef>
                <a:spcPts val="0"/>
              </a:spcBef>
              <a:spcAft>
                <a:spcPts val="0"/>
              </a:spcAft>
              <a:buNone/>
            </a:pPr>
            <a:r>
              <a:rPr lang="en"/>
              <a:t>Teacher </a:t>
            </a:r>
            <a:r>
              <a:rPr lang="en"/>
              <a:t>misassignment</a:t>
            </a:r>
            <a:endParaRPr/>
          </a:p>
          <a:p>
            <a:pPr indent="457200" lvl="0" marL="457200" rtl="0" algn="l">
              <a:spcBef>
                <a:spcPts val="0"/>
              </a:spcBef>
              <a:spcAft>
                <a:spcPts val="0"/>
              </a:spcAft>
              <a:buNone/>
            </a:pPr>
            <a:r>
              <a:rPr lang="en"/>
              <a:t>Student access to instructional material</a:t>
            </a:r>
            <a:endParaRPr/>
          </a:p>
          <a:p>
            <a:pPr indent="457200" lvl="0" marL="457200" rtl="0" algn="l">
              <a:spcBef>
                <a:spcPts val="0"/>
              </a:spcBef>
              <a:spcAft>
                <a:spcPts val="0"/>
              </a:spcAft>
              <a:buNone/>
            </a:pPr>
            <a:r>
              <a:rPr lang="en"/>
              <a:t>Conditions of school facilities</a:t>
            </a:r>
            <a:endParaRPr/>
          </a:p>
          <a:p>
            <a:pPr indent="457200" lvl="0" marL="457200" rtl="0" algn="l">
              <a:spcBef>
                <a:spcPts val="0"/>
              </a:spcBef>
              <a:spcAft>
                <a:spcPts val="0"/>
              </a:spcAft>
              <a:buNone/>
            </a:pPr>
            <a:r>
              <a:t/>
            </a:r>
            <a:endParaRPr/>
          </a:p>
          <a:p>
            <a:pPr indent="0" lvl="0" marL="0" rtl="0" algn="l">
              <a:spcBef>
                <a:spcPts val="0"/>
              </a:spcBef>
              <a:spcAft>
                <a:spcPts val="0"/>
              </a:spcAft>
              <a:buNone/>
            </a:pPr>
            <a:r>
              <a:rPr b="1" lang="en"/>
              <a:t>Priority 2: </a:t>
            </a:r>
            <a:endParaRPr b="1">
              <a:solidFill>
                <a:schemeClr val="accent1"/>
              </a:solidFill>
            </a:endParaRPr>
          </a:p>
          <a:p>
            <a:pPr indent="-317500" lvl="0" marL="457200" rtl="0" algn="l">
              <a:spcBef>
                <a:spcPts val="0"/>
              </a:spcBef>
              <a:spcAft>
                <a:spcPts val="0"/>
              </a:spcAft>
              <a:buSzPts val="1400"/>
              <a:buChar char="●"/>
            </a:pPr>
            <a:r>
              <a:rPr lang="en"/>
              <a:t> Implementation of State Academic Standards</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3: </a:t>
            </a:r>
            <a:endParaRPr b="1"/>
          </a:p>
          <a:p>
            <a:pPr indent="-317500" lvl="0" marL="457200" rtl="0" algn="l">
              <a:spcBef>
                <a:spcPts val="0"/>
              </a:spcBef>
              <a:spcAft>
                <a:spcPts val="0"/>
              </a:spcAft>
              <a:buSzPts val="1400"/>
              <a:buChar char="●"/>
            </a:pPr>
            <a:r>
              <a:rPr lang="en"/>
              <a:t>Parent Engagement</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6:</a:t>
            </a:r>
            <a:endParaRPr b="1"/>
          </a:p>
          <a:p>
            <a:pPr indent="-317500" lvl="0" marL="457200" rtl="0" algn="l">
              <a:spcBef>
                <a:spcPts val="0"/>
              </a:spcBef>
              <a:spcAft>
                <a:spcPts val="0"/>
              </a:spcAft>
              <a:buSzPts val="1400"/>
              <a:buChar char="●"/>
            </a:pPr>
            <a:r>
              <a:rPr lang="en"/>
              <a:t>School Climate</a:t>
            </a:r>
            <a:endParaRPr/>
          </a:p>
          <a:p>
            <a:pPr indent="0" lvl="0" marL="457200" rtl="0" algn="l">
              <a:spcBef>
                <a:spcPts val="0"/>
              </a:spcBef>
              <a:spcAft>
                <a:spcPts val="0"/>
              </a:spcAft>
              <a:buNone/>
            </a:pPr>
            <a:r>
              <a:t/>
            </a:r>
            <a:endParaRPr/>
          </a:p>
          <a:p>
            <a:pPr indent="0" lvl="0" marL="0" rtl="0" algn="l">
              <a:spcBef>
                <a:spcPts val="0"/>
              </a:spcBef>
              <a:spcAft>
                <a:spcPts val="0"/>
              </a:spcAft>
              <a:buNone/>
            </a:pPr>
            <a:r>
              <a:rPr b="1" lang="en"/>
              <a:t>Priority 7:</a:t>
            </a:r>
            <a:endParaRPr b="1">
              <a:highlight>
                <a:srgbClr val="FFFF00"/>
              </a:highlight>
            </a:endParaRPr>
          </a:p>
          <a:p>
            <a:pPr indent="-317500" lvl="0" marL="596900" rtl="0" algn="l">
              <a:lnSpc>
                <a:spcPct val="120000"/>
              </a:lnSpc>
              <a:spcBef>
                <a:spcPts val="0"/>
              </a:spcBef>
              <a:spcAft>
                <a:spcPts val="0"/>
              </a:spcAft>
              <a:buClr>
                <a:srgbClr val="000000"/>
              </a:buClr>
              <a:buSzPts val="1400"/>
              <a:buChar char="●"/>
            </a:pPr>
            <a:r>
              <a:rPr lang="en">
                <a:solidFill>
                  <a:srgbClr val="222222"/>
                </a:solidFill>
              </a:rPr>
              <a:t>Access to a Broad Course of Study</a:t>
            </a:r>
            <a:endParaRPr>
              <a:solidFill>
                <a:srgbClr val="222222"/>
              </a:solidFill>
            </a:endParaRPr>
          </a:p>
          <a:p>
            <a:pPr indent="0" lvl="0" marL="0" rtl="0" algn="l">
              <a:spcBef>
                <a:spcPts val="0"/>
              </a:spcBef>
              <a:spcAft>
                <a:spcPts val="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8"/>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 - Priority 1</a:t>
            </a:r>
            <a:endParaRPr>
              <a:solidFill>
                <a:srgbClr val="990000"/>
              </a:solidFill>
            </a:endParaRPr>
          </a:p>
        </p:txBody>
      </p:sp>
      <p:sp>
        <p:nvSpPr>
          <p:cNvPr id="106" name="Google Shape;106;p18"/>
          <p:cNvSpPr txBox="1"/>
          <p:nvPr/>
        </p:nvSpPr>
        <p:spPr>
          <a:xfrm>
            <a:off x="449450" y="699875"/>
            <a:ext cx="8160300" cy="4443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1 - Basic Services and Conditions: Met</a:t>
            </a:r>
            <a:endParaRPr b="1" sz="1800"/>
          </a:p>
          <a:p>
            <a:pPr indent="-342900" lvl="0" marL="457200" rtl="0" algn="l">
              <a:spcBef>
                <a:spcPts val="0"/>
              </a:spcBef>
              <a:spcAft>
                <a:spcPts val="0"/>
              </a:spcAft>
              <a:buSzPts val="1800"/>
              <a:buChar char="●"/>
            </a:pPr>
            <a:r>
              <a:rPr lang="en" sz="1800"/>
              <a:t>Teacher misassignment - 31%</a:t>
            </a:r>
            <a:endParaRPr sz="1800"/>
          </a:p>
          <a:p>
            <a:pPr indent="-342900" lvl="0" marL="457200" rtl="0" algn="l">
              <a:spcBef>
                <a:spcPts val="0"/>
              </a:spcBef>
              <a:spcAft>
                <a:spcPts val="0"/>
              </a:spcAft>
              <a:buSzPts val="1800"/>
              <a:buChar char="●"/>
            </a:pPr>
            <a:r>
              <a:rPr lang="en" sz="1800"/>
              <a:t>Student access to instru</a:t>
            </a:r>
            <a:r>
              <a:rPr lang="en" sz="1800"/>
              <a:t>ctional material - 100%</a:t>
            </a:r>
            <a:endParaRPr sz="1800"/>
          </a:p>
          <a:p>
            <a:pPr indent="-342900" lvl="0" marL="457200" rtl="0" algn="l">
              <a:spcBef>
                <a:spcPts val="0"/>
              </a:spcBef>
              <a:spcAft>
                <a:spcPts val="0"/>
              </a:spcAft>
              <a:buSzPts val="1800"/>
              <a:buChar char="●"/>
            </a:pPr>
            <a:r>
              <a:rPr lang="en" sz="1800"/>
              <a:t>Conditions of school facilities - Good</a:t>
            </a:r>
            <a:endParaRPr sz="1800"/>
          </a:p>
          <a:p>
            <a:pPr indent="0" lvl="0" marL="0" rtl="0" algn="l">
              <a:lnSpc>
                <a:spcPct val="100000"/>
              </a:lnSpc>
              <a:spcBef>
                <a:spcPts val="0"/>
              </a:spcBef>
              <a:spcAft>
                <a:spcPts val="0"/>
              </a:spcAft>
              <a:buClr>
                <a:srgbClr val="000000"/>
              </a:buClr>
              <a:buSzPts val="1100"/>
              <a:buFont typeface="Arial"/>
              <a:buNone/>
            </a:pPr>
            <a:br>
              <a:rPr lang="en" sz="900"/>
            </a:br>
            <a:r>
              <a:rPr lang="en" sz="1100"/>
              <a:t>The majority of AIMS HS teachers are credentialed and teach in their corresponding subject in every classroom. Teachers who are not yet credentialed are enrolled in university credential or intern programs.</a:t>
            </a:r>
            <a:endParaRPr sz="1100"/>
          </a:p>
          <a:p>
            <a:pPr indent="0" lvl="0" marL="0" rtl="0" algn="l">
              <a:lnSpc>
                <a:spcPct val="100000"/>
              </a:lnSpc>
              <a:spcBef>
                <a:spcPts val="0"/>
              </a:spcBef>
              <a:spcAft>
                <a:spcPts val="0"/>
              </a:spcAft>
              <a:buClr>
                <a:srgbClr val="000000"/>
              </a:buClr>
              <a:buSzPts val="1100"/>
              <a:buFont typeface="Arial"/>
              <a:buNone/>
            </a:pPr>
            <a:r>
              <a:t/>
            </a:r>
            <a:endParaRPr sz="800"/>
          </a:p>
          <a:p>
            <a:pPr indent="0" lvl="0" marL="0" rtl="0" algn="l">
              <a:lnSpc>
                <a:spcPct val="100000"/>
              </a:lnSpc>
              <a:spcBef>
                <a:spcPts val="0"/>
              </a:spcBef>
              <a:spcAft>
                <a:spcPts val="0"/>
              </a:spcAft>
              <a:buClr>
                <a:srgbClr val="000000"/>
              </a:buClr>
              <a:buSzPts val="1100"/>
              <a:buFont typeface="Arial"/>
              <a:buNone/>
            </a:pPr>
            <a:r>
              <a:rPr lang="en" sz="1100"/>
              <a:t>AIMS HS has up-to-date AP-aligned textbooks/curriculum, AP test prep books, and novels based upon Lexile reading scores, AP frequency, and diversity.  Efforts are underway to enhance science classrooms to become more technology and lab ready.   </a:t>
            </a:r>
            <a:endParaRPr sz="1100"/>
          </a:p>
          <a:p>
            <a:pPr indent="0" lvl="0" marL="0" rtl="0" algn="l">
              <a:lnSpc>
                <a:spcPct val="100000"/>
              </a:lnSpc>
              <a:spcBef>
                <a:spcPts val="0"/>
              </a:spcBef>
              <a:spcAft>
                <a:spcPts val="0"/>
              </a:spcAft>
              <a:buClr>
                <a:srgbClr val="000000"/>
              </a:buClr>
              <a:buSzPts val="1100"/>
              <a:buFont typeface="Arial"/>
              <a:buNone/>
            </a:pPr>
            <a:r>
              <a:t/>
            </a:r>
            <a:endParaRPr sz="900"/>
          </a:p>
          <a:p>
            <a:pPr indent="0" lvl="0" marL="0" rtl="0" algn="l">
              <a:lnSpc>
                <a:spcPct val="100000"/>
              </a:lnSpc>
              <a:spcBef>
                <a:spcPts val="0"/>
              </a:spcBef>
              <a:spcAft>
                <a:spcPts val="0"/>
              </a:spcAft>
              <a:buNone/>
            </a:pPr>
            <a:r>
              <a:rPr lang="en" sz="1100"/>
              <a:t>During the 2021-22, state and county health guidelines were strictly followed for safe in-person learning. Students are placed in stable cohorts, masks for students and staff are required and provided, and facilities are checked, sanitized and maintained throughout the day.  The school has partnered with an on-site janitorial company to provide additional daily cleaning, nightly spraying, and sanitization and maintenance services.  Hand sanitizer dispensers and air purifiers are placed throughout the building and in each classroom.  Air conditioners and solar blinds were installed in the classrooms to enhance the learning environment.</a:t>
            </a:r>
            <a:endParaRPr sz="1100"/>
          </a:p>
          <a:p>
            <a:pPr indent="0" lvl="0" marL="0" rtl="0" algn="l">
              <a:lnSpc>
                <a:spcPct val="100000"/>
              </a:lnSpc>
              <a:spcBef>
                <a:spcPts val="1100"/>
              </a:spcBef>
              <a:spcAft>
                <a:spcPts val="0"/>
              </a:spcAft>
              <a:buNone/>
            </a:pPr>
            <a:r>
              <a:rPr lang="en" sz="1100"/>
              <a:t>This provides students a COVID-19 safe, healthy and inviting learning environment where they are protected from physical and emotional harm. This is essential to the mission of our schools.   </a:t>
            </a:r>
            <a:endParaRPr sz="1100"/>
          </a:p>
          <a:p>
            <a:pPr indent="0" lvl="0" marL="0" rtl="0" algn="l">
              <a:lnSpc>
                <a:spcPct val="100000"/>
              </a:lnSpc>
              <a:spcBef>
                <a:spcPts val="1100"/>
              </a:spcBef>
              <a:spcAft>
                <a:spcPts val="0"/>
              </a:spcAft>
              <a:buNone/>
            </a:pPr>
            <a:r>
              <a:rPr lang="en" sz="1100"/>
              <a:t>Safe schools are not just places with advanced security procedures. They are also places that help students develop and that allow them to succeed, even in difficult circumstances. We believe safe schools encourage healthy behaviors that help students learn about fitness, nutrition, and healthy choices.  </a:t>
            </a:r>
            <a:endParaRPr sz="1100">
              <a:latin typeface="Times New Roman"/>
              <a:ea typeface="Times New Roman"/>
              <a:cs typeface="Times New Roman"/>
              <a:sym typeface="Times New Roman"/>
            </a:endParaRPr>
          </a:p>
          <a:p>
            <a:pPr indent="0" lvl="0" marL="0" rtl="0" algn="l">
              <a:lnSpc>
                <a:spcPct val="115000"/>
              </a:lnSpc>
              <a:spcBef>
                <a:spcPts val="1100"/>
              </a:spcBef>
              <a:spcAft>
                <a:spcPts val="0"/>
              </a:spcAft>
              <a:buNone/>
            </a:pPr>
            <a:r>
              <a:t/>
            </a:r>
            <a:endParaRPr sz="1100">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050">
              <a:latin typeface="Times New Roman"/>
              <a:ea typeface="Times New Roman"/>
              <a:cs typeface="Times New Roman"/>
              <a:sym typeface="Times New Roman"/>
            </a:endParaRPr>
          </a:p>
          <a:p>
            <a:pPr indent="0" lvl="0" marL="0" rtl="0" algn="l">
              <a:spcBef>
                <a:spcPts val="0"/>
              </a:spcBef>
              <a:spcAft>
                <a:spcPts val="0"/>
              </a:spcAft>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9"/>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a:t>
            </a:r>
            <a:r>
              <a:rPr lang="en">
                <a:solidFill>
                  <a:srgbClr val="990000"/>
                </a:solidFill>
              </a:rPr>
              <a:t> - Priority 2</a:t>
            </a:r>
            <a:endParaRPr>
              <a:solidFill>
                <a:srgbClr val="990000"/>
              </a:solidFill>
            </a:endParaRPr>
          </a:p>
        </p:txBody>
      </p:sp>
      <p:sp>
        <p:nvSpPr>
          <p:cNvPr id="112" name="Google Shape;112;p19"/>
          <p:cNvSpPr txBox="1"/>
          <p:nvPr/>
        </p:nvSpPr>
        <p:spPr>
          <a:xfrm>
            <a:off x="508700" y="890225"/>
            <a:ext cx="8160300" cy="414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Priority 2 - Implementation of State Academic Standards: Met</a:t>
            </a:r>
            <a:endParaRPr b="1" sz="1800"/>
          </a:p>
          <a:p>
            <a:pPr indent="0" lvl="0" marL="0" rtl="0" algn="l">
              <a:spcBef>
                <a:spcPts val="0"/>
              </a:spcBef>
              <a:spcAft>
                <a:spcPts val="0"/>
              </a:spcAft>
              <a:buNone/>
            </a:pPr>
            <a:r>
              <a:t/>
            </a:r>
            <a:endParaRPr b="1" sz="1800"/>
          </a:p>
          <a:p>
            <a:pPr indent="0" lvl="0" marL="0" rtl="0" algn="l">
              <a:lnSpc>
                <a:spcPct val="100000"/>
              </a:lnSpc>
              <a:spcBef>
                <a:spcPts val="0"/>
              </a:spcBef>
              <a:spcAft>
                <a:spcPts val="0"/>
              </a:spcAft>
              <a:buClr>
                <a:srgbClr val="000000"/>
              </a:buClr>
              <a:buSzPts val="1100"/>
              <a:buFont typeface="Arial"/>
              <a:buNone/>
            </a:pPr>
            <a:r>
              <a:rPr lang="en" sz="1100"/>
              <a:t>The district conducted several needs assessments in order to determine an appropriate English curriculum and to determine</a:t>
            </a:r>
            <a:r>
              <a:rPr lang="en" sz="1100"/>
              <a:t> the teacher training required to build vertical alignment across grades K-12, with the ultimate goal being college-readiness.  AIMS HS determined a need for a greater number of higher-order thinking materials to support a college-ready literacy program. </a:t>
            </a:r>
            <a:endParaRPr sz="1100"/>
          </a:p>
          <a:p>
            <a:pPr indent="0" lvl="0" marL="0" rtl="0" algn="l">
              <a:lnSpc>
                <a:spcPct val="100000"/>
              </a:lnSpc>
              <a:spcBef>
                <a:spcPts val="0"/>
              </a:spcBef>
              <a:spcAft>
                <a:spcPts val="0"/>
              </a:spcAft>
              <a:buClr>
                <a:srgbClr val="000000"/>
              </a:buClr>
              <a:buSzPts val="1100"/>
              <a:buFont typeface="Arial"/>
              <a:buNone/>
            </a:pPr>
            <a:r>
              <a:t/>
            </a:r>
            <a:endParaRPr sz="1100"/>
          </a:p>
          <a:p>
            <a:pPr indent="0" lvl="0" marL="0" rtl="0" algn="l">
              <a:lnSpc>
                <a:spcPct val="100000"/>
              </a:lnSpc>
              <a:spcBef>
                <a:spcPts val="0"/>
              </a:spcBef>
              <a:spcAft>
                <a:spcPts val="0"/>
              </a:spcAft>
              <a:buClr>
                <a:srgbClr val="000000"/>
              </a:buClr>
              <a:buSzPts val="1100"/>
              <a:buFont typeface="Arial"/>
              <a:buNone/>
            </a:pPr>
            <a:r>
              <a:rPr lang="en" sz="1100"/>
              <a:t>To ensure that we are providing and achieving academic standards, AIMS HS has </a:t>
            </a:r>
            <a:r>
              <a:rPr lang="en" sz="1100"/>
              <a:t>aligned</a:t>
            </a:r>
            <a:r>
              <a:rPr lang="en" sz="1100"/>
              <a:t> its English curriculum with Common Core State Standards, including the AP novels most frequently </a:t>
            </a:r>
            <a:r>
              <a:rPr lang="en" sz="1100"/>
              <a:t>referenced</a:t>
            </a:r>
            <a:r>
              <a:rPr lang="en" sz="1100"/>
              <a:t> on AP exams, exemplars for writing and rubric use, assessment of quality ELD programming and planning for an ELD K-12 initiative. In addition, AIMS will be planning to adopt new English Curriculum that better </a:t>
            </a:r>
            <a:r>
              <a:rPr lang="en" sz="1100"/>
              <a:t>aligns</a:t>
            </a:r>
            <a:r>
              <a:rPr lang="en" sz="1100"/>
              <a:t> with AP standards, and are preparing for new AP Seminar courses for sophomore English students.   AIMS HS offers </a:t>
            </a:r>
            <a:r>
              <a:rPr lang="en" sz="1100"/>
              <a:t>supplemental</a:t>
            </a:r>
            <a:r>
              <a:rPr lang="en" sz="1100"/>
              <a:t> academic programs such as ALEKS Math, Rosetta Stone, Scholastic Reading Inventory, Math  Inventory, Learning Ally, and Quill (Writing). </a:t>
            </a:r>
            <a:endParaRPr sz="1100"/>
          </a:p>
          <a:p>
            <a:pPr indent="0" lvl="0" marL="0" rtl="0" algn="l">
              <a:lnSpc>
                <a:spcPct val="100000"/>
              </a:lnSpc>
              <a:spcBef>
                <a:spcPts val="800"/>
              </a:spcBef>
              <a:spcAft>
                <a:spcPts val="0"/>
              </a:spcAft>
              <a:buClr>
                <a:srgbClr val="000000"/>
              </a:buClr>
              <a:buSzPts val="1100"/>
              <a:buFont typeface="Arial"/>
              <a:buNone/>
            </a:pPr>
            <a:r>
              <a:t/>
            </a:r>
            <a:endParaRPr sz="300"/>
          </a:p>
          <a:p>
            <a:pPr indent="0" lvl="0" marL="0" rtl="0" algn="l">
              <a:lnSpc>
                <a:spcPct val="100000"/>
              </a:lnSpc>
              <a:spcBef>
                <a:spcPts val="800"/>
              </a:spcBef>
              <a:spcAft>
                <a:spcPts val="0"/>
              </a:spcAft>
              <a:buClr>
                <a:srgbClr val="000000"/>
              </a:buClr>
              <a:buSzPts val="1100"/>
              <a:buFont typeface="Arial"/>
              <a:buNone/>
            </a:pPr>
            <a:r>
              <a:rPr lang="en" sz="1100"/>
              <a:t>New Reading and Math Strategies are </a:t>
            </a:r>
            <a:r>
              <a:rPr lang="en" sz="1100"/>
              <a:t>incorporated</a:t>
            </a:r>
            <a:r>
              <a:rPr lang="en" sz="1100"/>
              <a:t> into each classroom to establish schoolwide methods that are consistent in all classrooms to promote higher-order thinking.</a:t>
            </a:r>
            <a:endParaRPr sz="1100"/>
          </a:p>
          <a:p>
            <a:pPr indent="0" lvl="0" marL="0" rtl="0" algn="l">
              <a:lnSpc>
                <a:spcPct val="100000"/>
              </a:lnSpc>
              <a:spcBef>
                <a:spcPts val="800"/>
              </a:spcBef>
              <a:spcAft>
                <a:spcPts val="0"/>
              </a:spcAft>
              <a:buClr>
                <a:srgbClr val="000000"/>
              </a:buClr>
              <a:buSzPts val="1100"/>
              <a:buFont typeface="Arial"/>
              <a:buNone/>
            </a:pPr>
            <a:r>
              <a:t/>
            </a:r>
            <a:endParaRPr sz="200"/>
          </a:p>
          <a:p>
            <a:pPr indent="0" lvl="0" marL="0" rtl="0" algn="l">
              <a:lnSpc>
                <a:spcPct val="100000"/>
              </a:lnSpc>
              <a:spcBef>
                <a:spcPts val="800"/>
              </a:spcBef>
              <a:spcAft>
                <a:spcPts val="0"/>
              </a:spcAft>
              <a:buClr>
                <a:srgbClr val="000000"/>
              </a:buClr>
              <a:buSzPts val="1100"/>
              <a:buFont typeface="Arial"/>
              <a:buNone/>
            </a:pPr>
            <a:r>
              <a:rPr lang="en" sz="1100"/>
              <a:t>We offer a robust AP curriculum framework to ensure students are prepared for college. Advanced placement courses provide our students the experience with college-level opportunities to ensure collegereadiness. New textbooks were purchased in alignment with updated AP standards to offer increased focus and rigor.  Next Generation Science Standards (NGSS), State Visual and Performing Arts, and Physical Education standards are included as part of our core curriculum. </a:t>
            </a:r>
            <a:endParaRPr b="1" sz="1800"/>
          </a:p>
          <a:p>
            <a:pPr indent="0" lvl="0" marL="0" rtl="0" algn="l">
              <a:spcBef>
                <a:spcPts val="800"/>
              </a:spcBef>
              <a:spcAft>
                <a:spcPts val="0"/>
              </a:spcAft>
              <a:buNone/>
            </a:pPr>
            <a:r>
              <a:t/>
            </a:r>
            <a:endParaRPr sz="1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 - Priority 3</a:t>
            </a:r>
            <a:endParaRPr>
              <a:solidFill>
                <a:srgbClr val="990000"/>
              </a:solidFill>
            </a:endParaRPr>
          </a:p>
        </p:txBody>
      </p:sp>
      <p:sp>
        <p:nvSpPr>
          <p:cNvPr id="118" name="Google Shape;118;p20"/>
          <p:cNvSpPr txBox="1"/>
          <p:nvPr/>
        </p:nvSpPr>
        <p:spPr>
          <a:xfrm>
            <a:off x="449450" y="675600"/>
            <a:ext cx="8160300" cy="42534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sz="1800">
                <a:solidFill>
                  <a:srgbClr val="333333"/>
                </a:solidFill>
                <a:highlight>
                  <a:srgbClr val="FFFFFF"/>
                </a:highlight>
              </a:rPr>
              <a:t>Building </a:t>
            </a:r>
            <a:r>
              <a:rPr b="1" lang="en" sz="1800">
                <a:solidFill>
                  <a:srgbClr val="333333"/>
                </a:solidFill>
                <a:highlight>
                  <a:srgbClr val="FFFFFF"/>
                </a:highlight>
              </a:rPr>
              <a:t>Relationships</a:t>
            </a:r>
            <a:endParaRPr b="1" sz="1800">
              <a:solidFill>
                <a:srgbClr val="333333"/>
              </a:solidFill>
              <a:highlight>
                <a:srgbClr val="FFFFFF"/>
              </a:highlight>
            </a:endParaRPr>
          </a:p>
          <a:p>
            <a:pPr indent="0" lvl="0" marL="0" rtl="0" algn="l">
              <a:lnSpc>
                <a:spcPct val="110000"/>
              </a:lnSpc>
              <a:spcBef>
                <a:spcPts val="0"/>
              </a:spcBef>
              <a:spcAft>
                <a:spcPts val="0"/>
              </a:spcAft>
              <a:buNone/>
            </a:pPr>
            <a:r>
              <a:rPr b="1" lang="en" sz="1000">
                <a:solidFill>
                  <a:srgbClr val="333333"/>
                </a:solidFill>
                <a:highlight>
                  <a:srgbClr val="FFFFFF"/>
                </a:highlight>
              </a:rPr>
              <a:t>1.Rate the LEA’s progress in developing the capacity of staff (i.e. administrators, teachers, and classified staff) to build trusting and respectful relationships with families. </a:t>
            </a:r>
            <a:r>
              <a:rPr b="1" lang="en" sz="1000">
                <a:solidFill>
                  <a:srgbClr val="FF0000"/>
                </a:solidFill>
                <a:highlight>
                  <a:srgbClr val="FFFFFF"/>
                </a:highlight>
              </a:rPr>
              <a:t>*</a:t>
            </a:r>
            <a:br>
              <a:rPr b="1" lang="en" sz="1000">
                <a:solidFill>
                  <a:srgbClr val="FF0000"/>
                </a:solidFill>
                <a:highlight>
                  <a:srgbClr val="FFFFFF"/>
                </a:highlight>
              </a:rPr>
            </a:br>
            <a:r>
              <a:rPr lang="en" sz="1000">
                <a:solidFill>
                  <a:srgbClr val="333333"/>
                </a:solidFill>
                <a:highlight>
                  <a:srgbClr val="FFFFFF"/>
                </a:highlight>
              </a:rPr>
              <a:t>Rating Scale (lowest to highest): 1 – Exploration and Research Phase; 2 – Beginning Development; 3 – Initial Implementation; 4 – Full Implementation; 5 – Full Implementation and Sustainability</a:t>
            </a:r>
            <a:endParaRPr sz="1000">
              <a:solidFill>
                <a:srgbClr val="333333"/>
              </a:solidFill>
              <a:highlight>
                <a:srgbClr val="FFFFFF"/>
              </a:highlight>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00">
                <a:solidFill>
                  <a:srgbClr val="333333"/>
                </a:solidFill>
                <a:highlight>
                  <a:schemeClr val="lt1"/>
                </a:highlight>
              </a:rPr>
              <a:t>4 – Full Implementation</a:t>
            </a:r>
            <a:endParaRPr b="1" sz="1000">
              <a:solidFill>
                <a:srgbClr val="333333"/>
              </a:solidFill>
              <a:highlight>
                <a:srgbClr val="FFFFFF"/>
              </a:highlight>
            </a:endParaRPr>
          </a:p>
          <a:p>
            <a:pPr indent="0" lvl="0" marL="0" rtl="0" algn="l">
              <a:lnSpc>
                <a:spcPct val="110000"/>
              </a:lnSpc>
              <a:spcBef>
                <a:spcPts val="0"/>
              </a:spcBef>
              <a:spcAft>
                <a:spcPts val="0"/>
              </a:spcAft>
              <a:buNone/>
            </a:pPr>
            <a:r>
              <a:t/>
            </a:r>
            <a:endParaRPr sz="1000">
              <a:solidFill>
                <a:srgbClr val="333333"/>
              </a:solidFill>
              <a:highlight>
                <a:srgbClr val="FFFFFF"/>
              </a:highlight>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2. Rate the LEA’s progress in creating welcoming environments for all families in the community.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5 – Full Implementation and Sustainability</a:t>
            </a:r>
            <a:endParaRPr b="1" sz="1000">
              <a:solidFill>
                <a:srgbClr val="333333"/>
              </a:solidFill>
              <a:highlight>
                <a:srgbClr val="FFFFFF"/>
              </a:highlight>
            </a:endParaRPr>
          </a:p>
          <a:p>
            <a:pPr indent="0" lvl="0" marL="0" rtl="0" algn="l">
              <a:lnSpc>
                <a:spcPct val="110000"/>
              </a:lnSpc>
              <a:spcBef>
                <a:spcPts val="0"/>
              </a:spcBef>
              <a:spcAft>
                <a:spcPts val="0"/>
              </a:spcAft>
              <a:buNone/>
            </a:pPr>
            <a:r>
              <a:t/>
            </a:r>
            <a:endParaRPr sz="1000">
              <a:solidFill>
                <a:srgbClr val="333333"/>
              </a:solidFill>
              <a:highlight>
                <a:srgbClr val="FFFFFF"/>
              </a:highlight>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3. Rate the LEA’s progress in supporting staff to learn about each family’s strengths, cultures, languages, and goals for their children.  </a:t>
            </a: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00">
                <a:solidFill>
                  <a:srgbClr val="333333"/>
                </a:solidFill>
                <a:highlight>
                  <a:schemeClr val="lt1"/>
                </a:highlight>
              </a:rPr>
              <a:t>4 – Full Implementation</a:t>
            </a:r>
            <a:endParaRPr sz="1000">
              <a:solidFill>
                <a:srgbClr val="333333"/>
              </a:solidFill>
              <a:highlight>
                <a:srgbClr val="FFFFFF"/>
              </a:highlight>
            </a:endParaRPr>
          </a:p>
          <a:p>
            <a:pPr indent="0" lvl="0" marL="0" rtl="0" algn="l">
              <a:lnSpc>
                <a:spcPct val="110000"/>
              </a:lnSpc>
              <a:spcBef>
                <a:spcPts val="0"/>
              </a:spcBef>
              <a:spcAft>
                <a:spcPts val="0"/>
              </a:spcAft>
              <a:buNone/>
            </a:pPr>
            <a:r>
              <a:t/>
            </a:r>
            <a:endParaRPr sz="1000">
              <a:solidFill>
                <a:srgbClr val="333333"/>
              </a:solidFill>
              <a:highlight>
                <a:srgbClr val="FFFFFF"/>
              </a:highlight>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4. Rate the LEA’s progress in developing multiple opportunities for the LEA and school sites to engage in 2-way communication between families and educators using language that is understandable and accessible to families.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0"/>
              </a:spcBef>
              <a:spcAft>
                <a:spcPts val="0"/>
              </a:spcAft>
              <a:buNone/>
            </a:pPr>
            <a:r>
              <a:t/>
            </a:r>
            <a:endParaRPr b="1" sz="1050">
              <a:solidFill>
                <a:srgbClr val="FF0000"/>
              </a:solidFill>
              <a:highlight>
                <a:srgbClr val="FFFFFF"/>
              </a:highlight>
              <a:latin typeface="Helvetica"/>
              <a:ea typeface="Helvetica"/>
              <a:cs typeface="Helvetica"/>
              <a:sym typeface="Helvetica"/>
            </a:endParaRPr>
          </a:p>
          <a:p>
            <a:pPr indent="0" lvl="0" marL="0" rtl="0" algn="l">
              <a:lnSpc>
                <a:spcPct val="115000"/>
              </a:lnSpc>
              <a:spcBef>
                <a:spcPts val="800"/>
              </a:spcBef>
              <a:spcAft>
                <a:spcPts val="0"/>
              </a:spcAft>
              <a:buNone/>
            </a:pPr>
            <a:r>
              <a:t/>
            </a:r>
            <a:endParaRPr sz="1000">
              <a:solidFill>
                <a:srgbClr val="333333"/>
              </a:solidFill>
              <a:highlight>
                <a:srgbClr val="FFFFFF"/>
              </a:highlight>
            </a:endParaRPr>
          </a:p>
          <a:p>
            <a:pPr indent="0" lvl="0" marL="0" rtl="0" algn="l">
              <a:lnSpc>
                <a:spcPct val="110000"/>
              </a:lnSpc>
              <a:spcBef>
                <a:spcPts val="1500"/>
              </a:spcBef>
              <a:spcAft>
                <a:spcPts val="0"/>
              </a:spcAft>
              <a:buNone/>
            </a:pPr>
            <a:r>
              <a:t/>
            </a:r>
            <a:endParaRPr sz="2700">
              <a:solidFill>
                <a:srgbClr val="333333"/>
              </a:solidFill>
              <a:highlight>
                <a:srgbClr val="FFFFFF"/>
              </a:highlight>
              <a:latin typeface="Helvetica"/>
              <a:ea typeface="Helvetica"/>
              <a:cs typeface="Helvetica"/>
              <a:sym typeface="Helvetica"/>
            </a:endParaRPr>
          </a:p>
          <a:p>
            <a:pPr indent="0" lvl="0" marL="0" rtl="0" algn="l">
              <a:lnSpc>
                <a:spcPct val="115000"/>
              </a:lnSpc>
              <a:spcBef>
                <a:spcPts val="800"/>
              </a:spcBef>
              <a:spcAft>
                <a:spcPts val="0"/>
              </a:spcAft>
              <a:buNone/>
            </a:pPr>
            <a:r>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1"/>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 - Priority 3</a:t>
            </a:r>
            <a:endParaRPr>
              <a:solidFill>
                <a:srgbClr val="990000"/>
              </a:solidFill>
            </a:endParaRPr>
          </a:p>
        </p:txBody>
      </p:sp>
      <p:sp>
        <p:nvSpPr>
          <p:cNvPr id="124" name="Google Shape;124;p21"/>
          <p:cNvSpPr txBox="1"/>
          <p:nvPr/>
        </p:nvSpPr>
        <p:spPr>
          <a:xfrm>
            <a:off x="449450" y="675600"/>
            <a:ext cx="8160300" cy="44679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sz="1800">
                <a:solidFill>
                  <a:srgbClr val="333333"/>
                </a:solidFill>
                <a:highlight>
                  <a:srgbClr val="FFFFFF"/>
                </a:highlight>
                <a:latin typeface="Helvetica"/>
                <a:ea typeface="Helvetica"/>
                <a:cs typeface="Helvetica"/>
                <a:sym typeface="Helvetica"/>
              </a:rPr>
              <a:t>Building Partnerships for Student Outcomes</a:t>
            </a:r>
            <a:endParaRPr sz="180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5. Rate the LEA’s progress in providing professional learning and support to teachers and principals to improve a school’s capacity to partner with families.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6. Rate the LEA’s progress in providing families with information and resources to support student learning and development in the home.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3 – Initial Implementation</a:t>
            </a:r>
            <a:endParaRPr b="1"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7. Rate the LEA’s progress in implementing policies or programs for teachers to meet with families and students to discuss student progress and ways to work together to support improved student outcomes.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8. Rate the LEA’s progress in supporting families to understand and exercise their legal rights and advocate for their own students and all students.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sz="1000">
              <a:solidFill>
                <a:srgbClr val="333333"/>
              </a:solidFill>
              <a:highlight>
                <a:srgbClr val="FFFFFF"/>
              </a:highlight>
            </a:endParaRPr>
          </a:p>
          <a:p>
            <a:pPr indent="0" lvl="0" marL="0" rtl="0" algn="l">
              <a:spcBef>
                <a:spcPts val="0"/>
              </a:spcBef>
              <a:spcAft>
                <a:spcPts val="0"/>
              </a:spcAft>
              <a:buNone/>
            </a:pPr>
            <a:r>
              <a:t/>
            </a:r>
            <a:endParaRPr b="1" sz="1800"/>
          </a:p>
          <a:p>
            <a:pPr indent="0" lvl="0" marL="0" rtl="0" algn="l">
              <a:spcBef>
                <a:spcPts val="0"/>
              </a:spcBef>
              <a:spcAft>
                <a:spcPts val="0"/>
              </a:spcAft>
              <a:buNone/>
            </a:pPr>
            <a:r>
              <a:t/>
            </a:r>
            <a:endParaRPr b="1"/>
          </a:p>
          <a:p>
            <a:pPr indent="0" lvl="0" marL="0" rtl="0" algn="l">
              <a:lnSpc>
                <a:spcPct val="115000"/>
              </a:lnSpc>
              <a:spcBef>
                <a:spcPts val="0"/>
              </a:spcBef>
              <a:spcAft>
                <a:spcPts val="0"/>
              </a:spcAft>
              <a:buClr>
                <a:srgbClr val="000000"/>
              </a:buClr>
              <a:buSzPts val="1100"/>
              <a:buFont typeface="Arial"/>
              <a:buNone/>
            </a:pPr>
            <a:r>
              <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2"/>
          <p:cNvSpPr txBox="1"/>
          <p:nvPr>
            <p:ph type="title"/>
          </p:nvPr>
        </p:nvSpPr>
        <p:spPr>
          <a:xfrm>
            <a:off x="269300" y="91850"/>
            <a:ext cx="8520600" cy="756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990000"/>
                </a:solidFill>
              </a:rPr>
              <a:t>AIMS HS - Priority 3</a:t>
            </a:r>
            <a:endParaRPr>
              <a:solidFill>
                <a:srgbClr val="990000"/>
              </a:solidFill>
            </a:endParaRPr>
          </a:p>
        </p:txBody>
      </p:sp>
      <p:sp>
        <p:nvSpPr>
          <p:cNvPr id="130" name="Google Shape;130;p22"/>
          <p:cNvSpPr txBox="1"/>
          <p:nvPr/>
        </p:nvSpPr>
        <p:spPr>
          <a:xfrm>
            <a:off x="410450" y="586775"/>
            <a:ext cx="8160300" cy="4467900"/>
          </a:xfrm>
          <a:prstGeom prst="rect">
            <a:avLst/>
          </a:prstGeom>
          <a:noFill/>
          <a:ln>
            <a:noFill/>
          </a:ln>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sz="1800">
                <a:solidFill>
                  <a:srgbClr val="333333"/>
                </a:solidFill>
                <a:highlight>
                  <a:srgbClr val="FFFFFF"/>
                </a:highlight>
                <a:latin typeface="Helvetica"/>
                <a:ea typeface="Helvetica"/>
                <a:cs typeface="Helvetica"/>
                <a:sym typeface="Helvetica"/>
              </a:rPr>
              <a:t>Seeking Input for Decision Making</a:t>
            </a:r>
            <a:endParaRPr sz="180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9. Rate the LEA’s progress in building the capacity of and supporting principals and staff to effectively engage families in advisory groups and with decision-making.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00">
              <a:solidFill>
                <a:srgbClr val="333333"/>
              </a:solidFill>
              <a:highlight>
                <a:srgbClr val="FFFFFF"/>
              </a:highlight>
            </a:endParaRPr>
          </a:p>
          <a:p>
            <a:pPr indent="0" lvl="0" marL="0" rtl="0" algn="l">
              <a:lnSpc>
                <a:spcPct val="110000"/>
              </a:lnSpc>
              <a:spcBef>
                <a:spcPts val="0"/>
              </a:spcBef>
              <a:spcAft>
                <a:spcPts val="0"/>
              </a:spcAft>
              <a:buNone/>
            </a:pPr>
            <a:br>
              <a:rPr b="1" lang="en" sz="1050">
                <a:solidFill>
                  <a:srgbClr val="FF0000"/>
                </a:solidFill>
                <a:highlight>
                  <a:srgbClr val="FFFFFF"/>
                </a:highlight>
                <a:latin typeface="Helvetica"/>
                <a:ea typeface="Helvetica"/>
                <a:cs typeface="Helvetica"/>
                <a:sym typeface="Helvetica"/>
              </a:rPr>
            </a:br>
            <a:r>
              <a:rPr b="1" lang="en" sz="1050">
                <a:solidFill>
                  <a:srgbClr val="333333"/>
                </a:solidFill>
                <a:highlight>
                  <a:srgbClr val="FFFFFF"/>
                </a:highlight>
                <a:latin typeface="Helvetica"/>
                <a:ea typeface="Helvetica"/>
                <a:cs typeface="Helvetica"/>
                <a:sym typeface="Helvetica"/>
              </a:rPr>
              <a:t>10. Rate the LEA’s progress in building the capacity of and supporting family members to effectively engage in advisory groups and decision-making.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00">
              <a:solidFill>
                <a:srgbClr val="333333"/>
              </a:solidFill>
              <a:highlight>
                <a:srgbClr val="FFFFFF"/>
              </a:highlight>
            </a:endParaRPr>
          </a:p>
          <a:p>
            <a:pPr indent="0" lvl="0" marL="0" rtl="0" algn="l">
              <a:lnSpc>
                <a:spcPct val="110000"/>
              </a:lnSpc>
              <a:spcBef>
                <a:spcPts val="0"/>
              </a:spcBef>
              <a:spcAft>
                <a:spcPts val="0"/>
              </a:spcAft>
              <a:buNone/>
            </a:pPr>
            <a:r>
              <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11. Rate the LEA’s progress in providing all families with opportunities to provide input on policies and programs, and implementing strategies to reach and seek input from any underrepresented groups in the school community.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00">
              <a:solidFill>
                <a:srgbClr val="333333"/>
              </a:solidFill>
              <a:highlight>
                <a:srgbClr val="FFFFFF"/>
              </a:highlight>
            </a:endParaRPr>
          </a:p>
          <a:p>
            <a:pPr indent="0" lvl="0" marL="0" rtl="0" algn="l">
              <a:lnSpc>
                <a:spcPct val="110000"/>
              </a:lnSpc>
              <a:spcBef>
                <a:spcPts val="0"/>
              </a:spcBef>
              <a:spcAft>
                <a:spcPts val="0"/>
              </a:spcAft>
              <a:buNone/>
            </a:pPr>
            <a:r>
              <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50">
                <a:solidFill>
                  <a:srgbClr val="333333"/>
                </a:solidFill>
                <a:highlight>
                  <a:srgbClr val="FFFFFF"/>
                </a:highlight>
                <a:latin typeface="Helvetica"/>
                <a:ea typeface="Helvetica"/>
                <a:cs typeface="Helvetica"/>
                <a:sym typeface="Helvetica"/>
              </a:rPr>
              <a:t>12. Rate the LEA’s progress in providing opportunities to have families, teachers, principals, and </a:t>
            </a:r>
            <a:r>
              <a:rPr b="1" lang="en" sz="1050">
                <a:solidFill>
                  <a:srgbClr val="333333"/>
                </a:solidFill>
                <a:highlight>
                  <a:srgbClr val="FFFFFF"/>
                </a:highlight>
                <a:latin typeface="Helvetica"/>
                <a:ea typeface="Helvetica"/>
                <a:cs typeface="Helvetica"/>
                <a:sym typeface="Helvetica"/>
              </a:rPr>
              <a:t>district</a:t>
            </a:r>
            <a:r>
              <a:rPr b="1" lang="en" sz="1050">
                <a:solidFill>
                  <a:srgbClr val="333333"/>
                </a:solidFill>
                <a:highlight>
                  <a:srgbClr val="FFFFFF"/>
                </a:highlight>
                <a:latin typeface="Helvetica"/>
                <a:ea typeface="Helvetica"/>
                <a:cs typeface="Helvetica"/>
                <a:sym typeface="Helvetica"/>
              </a:rPr>
              <a:t> administrators work together to plan, design, implement and evaluate family engagement activities at school and </a:t>
            </a:r>
            <a:r>
              <a:rPr b="1" lang="en" sz="1050">
                <a:solidFill>
                  <a:srgbClr val="333333"/>
                </a:solidFill>
                <a:highlight>
                  <a:srgbClr val="FFFFFF"/>
                </a:highlight>
                <a:latin typeface="Helvetica"/>
                <a:ea typeface="Helvetica"/>
                <a:cs typeface="Helvetica"/>
                <a:sym typeface="Helvetica"/>
              </a:rPr>
              <a:t>district</a:t>
            </a:r>
            <a:r>
              <a:rPr b="1" lang="en" sz="1050">
                <a:solidFill>
                  <a:srgbClr val="333333"/>
                </a:solidFill>
                <a:highlight>
                  <a:srgbClr val="FFFFFF"/>
                </a:highlight>
                <a:latin typeface="Helvetica"/>
                <a:ea typeface="Helvetica"/>
                <a:cs typeface="Helvetica"/>
                <a:sym typeface="Helvetica"/>
              </a:rPr>
              <a:t> levels. </a:t>
            </a:r>
            <a:r>
              <a:rPr b="1" lang="en" sz="1050">
                <a:solidFill>
                  <a:srgbClr val="FF0000"/>
                </a:solidFill>
                <a:highlight>
                  <a:srgbClr val="FFFFFF"/>
                </a:highlight>
                <a:latin typeface="Helvetica"/>
                <a:ea typeface="Helvetica"/>
                <a:cs typeface="Helvetica"/>
                <a:sym typeface="Helvetica"/>
              </a:rPr>
              <a:t>*</a:t>
            </a:r>
            <a:br>
              <a:rPr b="1" lang="en" sz="1050">
                <a:solidFill>
                  <a:srgbClr val="FF0000"/>
                </a:solidFill>
                <a:highlight>
                  <a:srgbClr val="FFFFFF"/>
                </a:highlight>
                <a:latin typeface="Helvetica"/>
                <a:ea typeface="Helvetica"/>
                <a:cs typeface="Helvetica"/>
                <a:sym typeface="Helvetica"/>
              </a:rPr>
            </a:br>
            <a:r>
              <a:rPr lang="en" sz="1050">
                <a:solidFill>
                  <a:srgbClr val="333333"/>
                </a:solidFill>
                <a:highlight>
                  <a:srgbClr val="FFFFFF"/>
                </a:highlight>
                <a:latin typeface="Helvetica"/>
                <a:ea typeface="Helvetica"/>
                <a:cs typeface="Helvetica"/>
                <a:sym typeface="Helvetica"/>
              </a:rPr>
              <a:t>Rating Scale (lowest to highest): 1 – Exploration and Research Phase; 2 – Beginning Development; 3 – Initial Implementation; 4 – Full Implementation; 5 – Full Implementation and Sustainability</a:t>
            </a:r>
            <a:endParaRPr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rPr b="1" lang="en" sz="1000">
                <a:solidFill>
                  <a:srgbClr val="333333"/>
                </a:solidFill>
                <a:highlight>
                  <a:srgbClr val="FFFFFF"/>
                </a:highlight>
              </a:rPr>
              <a:t>School’s Answer: </a:t>
            </a:r>
            <a:r>
              <a:rPr b="1" lang="en" sz="1050">
                <a:solidFill>
                  <a:srgbClr val="333333"/>
                </a:solidFill>
                <a:highlight>
                  <a:schemeClr val="lt1"/>
                </a:highlight>
                <a:latin typeface="Helvetica"/>
                <a:ea typeface="Helvetica"/>
                <a:cs typeface="Helvetica"/>
                <a:sym typeface="Helvetica"/>
              </a:rPr>
              <a:t>4 – Full Implementation</a:t>
            </a:r>
            <a:endParaRPr b="1" sz="1050">
              <a:solidFill>
                <a:srgbClr val="333333"/>
              </a:solidFill>
              <a:highlight>
                <a:schemeClr val="lt1"/>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b="1" sz="1000">
              <a:solidFill>
                <a:srgbClr val="333333"/>
              </a:solidFill>
              <a:highlight>
                <a:srgbClr val="FFFFFF"/>
              </a:highlight>
            </a:endParaRPr>
          </a:p>
          <a:p>
            <a:pPr indent="0" lvl="0" marL="0" rtl="0" algn="l">
              <a:lnSpc>
                <a:spcPct val="110000"/>
              </a:lnSpc>
              <a:spcBef>
                <a:spcPts val="0"/>
              </a:spcBef>
              <a:spcAft>
                <a:spcPts val="0"/>
              </a:spcAft>
              <a:buNone/>
            </a:pPr>
            <a:r>
              <a:t/>
            </a:r>
            <a:endParaRPr b="1" sz="1050">
              <a:solidFill>
                <a:srgbClr val="333333"/>
              </a:solidFill>
              <a:highlight>
                <a:srgbClr val="FFFFFF"/>
              </a:highlight>
              <a:latin typeface="Helvetica"/>
              <a:ea typeface="Helvetica"/>
              <a:cs typeface="Helvetica"/>
              <a:sym typeface="Helvetica"/>
            </a:endParaRPr>
          </a:p>
          <a:p>
            <a:pPr indent="0" lvl="0" marL="0" rtl="0" algn="l">
              <a:lnSpc>
                <a:spcPct val="110000"/>
              </a:lnSpc>
              <a:spcBef>
                <a:spcPts val="0"/>
              </a:spcBef>
              <a:spcAft>
                <a:spcPts val="0"/>
              </a:spcAft>
              <a:buNone/>
            </a:pPr>
            <a:r>
              <a:t/>
            </a:r>
            <a:endParaRPr b="1" sz="1800"/>
          </a:p>
          <a:p>
            <a:pPr indent="0" lvl="0" marL="0" rtl="0" algn="l">
              <a:lnSpc>
                <a:spcPct val="110000"/>
              </a:lnSpc>
              <a:spcBef>
                <a:spcPts val="0"/>
              </a:spcBef>
              <a:spcAft>
                <a:spcPts val="0"/>
              </a:spcAft>
              <a:buNone/>
            </a:pPr>
            <a:r>
              <a:t/>
            </a:r>
            <a:endParaRPr b="1"/>
          </a:p>
          <a:p>
            <a:pPr indent="0" lvl="0" marL="0" rtl="0" algn="l">
              <a:lnSpc>
                <a:spcPct val="110000"/>
              </a:lnSpc>
              <a:spcBef>
                <a:spcPts val="0"/>
              </a:spcBef>
              <a:spcAft>
                <a:spcPts val="0"/>
              </a:spcAft>
              <a:buClr>
                <a:srgbClr val="000000"/>
              </a:buClr>
              <a:buSzPts val="1100"/>
              <a:buFont typeface="Arial"/>
              <a:buNone/>
            </a:pPr>
            <a:r>
              <a:t/>
            </a:r>
            <a:endParaRPr b="1"/>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