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B928E-DBA6-4FFA-86BD-D42F141BC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AIMS k-12 COLLEGE PREP</a:t>
            </a:r>
            <a:br>
              <a:rPr lang="en-US" dirty="0"/>
            </a:br>
            <a:r>
              <a:rPr lang="en-US" dirty="0"/>
              <a:t>403B VENDOR LIST</a:t>
            </a:r>
          </a:p>
        </p:txBody>
      </p:sp>
    </p:spTree>
    <p:extLst>
      <p:ext uri="{BB962C8B-B14F-4D97-AF65-F5344CB8AC3E}">
        <p14:creationId xmlns:p14="http://schemas.microsoft.com/office/powerpoint/2010/main" val="287262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CE62-6BBB-4933-8912-BF8C383A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403B Plans and AIMS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096513-5DF6-4F08-8912-B8CC0D437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History</a:t>
            </a:r>
          </a:p>
          <a:p>
            <a:r>
              <a:rPr lang="en-US" b="1" dirty="0"/>
              <a:t>American Indian Model Schools implemented a “optional” retirement plan for our Certificated employees with the agreement to match the employee’s contribution at 3% beginning the 2019-2020 fiscal year.  The plan also offers a 100% vestment by year 3 of participation. All employees can participate but only Certificated Instructional staff receive the “matching” benefit.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07812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CE62-6BBB-4933-8912-BF8C383A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403B Plans and AIMS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096513-5DF6-4F08-8912-B8CC0D437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History</a:t>
            </a:r>
          </a:p>
          <a:p>
            <a:r>
              <a:rPr lang="en-US" b="1" dirty="0"/>
              <a:t>Since the implementation in the 2019-2020 school year participation has been low.</a:t>
            </a:r>
          </a:p>
          <a:p>
            <a:r>
              <a:rPr lang="en-US" b="1" dirty="0"/>
              <a:t>To increase participation provide a wider selection of vendors</a:t>
            </a:r>
          </a:p>
          <a:p>
            <a:r>
              <a:rPr lang="en-US" b="1" dirty="0"/>
              <a:t>Our current Tax Shelter Annuity (TSA) Administrator, National Benefit </a:t>
            </a:r>
            <a:r>
              <a:rPr lang="en-US" b="1" dirty="0" err="1"/>
              <a:t>Servies</a:t>
            </a:r>
            <a:r>
              <a:rPr lang="en-US" b="1" dirty="0"/>
              <a:t>, currently provides one provider to contribute to. </a:t>
            </a:r>
          </a:p>
          <a:p>
            <a:pPr marL="0" indent="0" algn="ctr">
              <a:buNone/>
            </a:pPr>
            <a:r>
              <a:rPr lang="en-US" b="1" dirty="0"/>
              <a:t>National Life Group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06565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CE62-6BBB-4933-8912-BF8C383A1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403B Plans and AIMS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096513-5DF6-4F08-8912-B8CC0D437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Requirements</a:t>
            </a:r>
          </a:p>
          <a:p>
            <a:pPr marL="0" indent="0" algn="ctr">
              <a:buNone/>
            </a:pPr>
            <a:r>
              <a:rPr lang="en-US" sz="2400" b="1" dirty="0"/>
              <a:t>In order to add additional vendors for our third party administrator to collect funds on behalf of our employees, Board approval of vendors is required.</a:t>
            </a:r>
            <a:endParaRPr lang="en-US" sz="2400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5935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89DC-2149-4329-8D6C-3CBCFE11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TSA Vendor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EA65-1A04-40DE-93BB-DB21FB03B3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current 403B Administrator Offers 1 option for TSA providers and the participation among staff is low.</a:t>
            </a:r>
          </a:p>
          <a:p>
            <a:r>
              <a:rPr lang="en-US" dirty="0"/>
              <a:t>To incentivize our employees to take advantage of the benefits offered, AIMS Business Services and HR staff are recommending adding the most popular vendors to our benefit list.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BC3D7-8CD7-443E-A15E-780FFDD474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Vanguard</a:t>
            </a:r>
          </a:p>
          <a:p>
            <a:r>
              <a:rPr lang="en-US" dirty="0"/>
              <a:t>Fidelity Investments</a:t>
            </a:r>
          </a:p>
          <a:p>
            <a:r>
              <a:rPr lang="en-US" dirty="0"/>
              <a:t>Oppenheimer Funds</a:t>
            </a:r>
          </a:p>
          <a:p>
            <a:r>
              <a:rPr lang="en-US" dirty="0"/>
              <a:t>Voya Retirement Insurance &amp; Annuity Company (VOYA) </a:t>
            </a:r>
          </a:p>
          <a:p>
            <a:r>
              <a:rPr lang="en-US" dirty="0"/>
              <a:t>TIAA-CREF</a:t>
            </a:r>
          </a:p>
          <a:p>
            <a:r>
              <a:rPr lang="en-US" dirty="0"/>
              <a:t>The Variable Annuity Life Insurance Company (AIG VALIC)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0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2996B-CCF8-465E-9DBE-3C9992B4E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861235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C870-F079-4CFD-A32F-A7B62B2A22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February 28, 2022 Board Meeting</a:t>
            </a:r>
          </a:p>
          <a:p>
            <a:r>
              <a:rPr lang="en-US" dirty="0"/>
              <a:t>Presented by: Katema Ballentine, CBO</a:t>
            </a:r>
          </a:p>
        </p:txBody>
      </p:sp>
    </p:spTree>
    <p:extLst>
      <p:ext uri="{BB962C8B-B14F-4D97-AF65-F5344CB8AC3E}">
        <p14:creationId xmlns:p14="http://schemas.microsoft.com/office/powerpoint/2010/main" val="277548165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75</TotalTime>
  <Words>252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AIMS k-12 COLLEGE PREP 403B VENDOR LIST</vt:lpstr>
      <vt:lpstr>403B Plans and AIMS</vt:lpstr>
      <vt:lpstr>403B Plans and AIMS</vt:lpstr>
      <vt:lpstr>403B Plans and AIMS</vt:lpstr>
      <vt:lpstr>Recommended TSA Vendor List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Katema Ballentine</dc:creator>
  <cp:lastModifiedBy>Katema Ballentine</cp:lastModifiedBy>
  <cp:revision>6</cp:revision>
  <dcterms:created xsi:type="dcterms:W3CDTF">2022-02-23T00:49:32Z</dcterms:created>
  <dcterms:modified xsi:type="dcterms:W3CDTF">2022-02-24T18:54:30Z</dcterms:modified>
</cp:coreProperties>
</file>