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Roboto Condensed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7qRLdc7y+hh19ToNrBKPpUzym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Condensed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RobotoCondensed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Condensed-italic.fntdata"/><Relationship Id="rId6" Type="http://schemas.openxmlformats.org/officeDocument/2006/relationships/slide" Target="slides/slide1.xml"/><Relationship Id="rId18" Type="http://schemas.openxmlformats.org/officeDocument/2006/relationships/font" Target="fonts/RobotoCondense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332450c9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e332450c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328378d4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e328378d4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328378d4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e328378d4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328378d4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e328378d4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328378d4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e328378d4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Event is left out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332450c9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e332450c9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Template 2020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6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4956957" y="530034"/>
            <a:ext cx="3516400" cy="408342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6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6"/>
          <p:cNvSpPr txBox="1"/>
          <p:nvPr>
            <p:ph type="ctrTitle"/>
          </p:nvPr>
        </p:nvSpPr>
        <p:spPr>
          <a:xfrm>
            <a:off x="311708" y="226702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5" name="Google Shape;15;p16"/>
          <p:cNvSpPr txBox="1"/>
          <p:nvPr>
            <p:ph idx="1" type="subTitle"/>
          </p:nvPr>
        </p:nvSpPr>
        <p:spPr>
          <a:xfrm>
            <a:off x="311700" y="2279302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16"/>
          <p:cNvSpPr/>
          <p:nvPr/>
        </p:nvSpPr>
        <p:spPr>
          <a:xfrm>
            <a:off x="0" y="0"/>
            <a:ext cx="9144000" cy="5166300"/>
          </a:xfrm>
          <a:prstGeom prst="frame">
            <a:avLst>
              <a:gd fmla="val 2833" name="adj1"/>
            </a:avLst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66" name="Google Shape;66;p25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5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5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1" name="Google Shape;71;p2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2pPr>
            <a:lvl3pPr indent="-3302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4pPr>
            <a:lvl5pPr indent="-3302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6pPr>
            <a:lvl7pPr indent="-3302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8pPr>
            <a:lvl9pPr indent="-3302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○"/>
              <a:defRPr/>
            </a:lvl9pPr>
          </a:lstStyle>
          <a:p/>
        </p:txBody>
      </p:sp>
      <p:sp>
        <p:nvSpPr>
          <p:cNvPr id="72" name="Google Shape;72;p26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26"/>
          <p:cNvSpPr/>
          <p:nvPr/>
        </p:nvSpPr>
        <p:spPr>
          <a:xfrm>
            <a:off x="0" y="0"/>
            <a:ext cx="9144000" cy="5166300"/>
          </a:xfrm>
          <a:prstGeom prst="frame">
            <a:avLst>
              <a:gd fmla="val 2833" name="adj1"/>
            </a:avLst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8"/>
          <p:cNvSpPr txBox="1"/>
          <p:nvPr>
            <p:ph type="title"/>
          </p:nvPr>
        </p:nvSpPr>
        <p:spPr>
          <a:xfrm>
            <a:off x="311700" y="19190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" type="body"/>
          </p:nvPr>
        </p:nvSpPr>
        <p:spPr>
          <a:xfrm>
            <a:off x="311700" y="863550"/>
            <a:ext cx="8520600" cy="4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302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2pPr>
            <a:lvl3pPr indent="-3302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4pPr>
            <a:lvl5pPr indent="-3302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6pPr>
            <a:lvl7pPr indent="-3302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8pPr>
            <a:lvl9pPr indent="-3302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○"/>
              <a:defRPr/>
            </a:lvl9pPr>
          </a:lstStyle>
          <a:p/>
        </p:txBody>
      </p:sp>
      <p:sp>
        <p:nvSpPr>
          <p:cNvPr id="21" name="Google Shape;21;p18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18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9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1" name="Google Shape;31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4939500" y="446375"/>
            <a:ext cx="3837000" cy="42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29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429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○"/>
              <a:defRPr sz="1800"/>
            </a:lvl9pPr>
          </a:lstStyle>
          <a:p/>
        </p:txBody>
      </p:sp>
      <p:sp>
        <p:nvSpPr>
          <p:cNvPr id="33" name="Google Shape;33;p17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7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311700" y="19190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20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0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20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○"/>
              <a:defRPr sz="1400"/>
            </a:lvl9pPr>
          </a:lstStyle>
          <a:p/>
        </p:txBody>
      </p:sp>
      <p:sp>
        <p:nvSpPr>
          <p:cNvPr id="44" name="Google Shape;44;p21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1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1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9" name="Google Shape;49;p22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2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2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/>
          <p:nvPr>
            <p:ph type="title"/>
          </p:nvPr>
        </p:nvSpPr>
        <p:spPr>
          <a:xfrm>
            <a:off x="311700" y="19190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1" type="body"/>
          </p:nvPr>
        </p:nvSpPr>
        <p:spPr>
          <a:xfrm>
            <a:off x="311700" y="860950"/>
            <a:ext cx="3999900" cy="3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○"/>
              <a:defRPr sz="1400"/>
            </a:lvl9pPr>
          </a:lstStyle>
          <a:p/>
        </p:txBody>
      </p:sp>
      <p:sp>
        <p:nvSpPr>
          <p:cNvPr id="55" name="Google Shape;55;p23"/>
          <p:cNvSpPr txBox="1"/>
          <p:nvPr>
            <p:ph idx="2" type="body"/>
          </p:nvPr>
        </p:nvSpPr>
        <p:spPr>
          <a:xfrm>
            <a:off x="4832400" y="860950"/>
            <a:ext cx="3999900" cy="3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○"/>
              <a:defRPr sz="1400"/>
            </a:lvl9pPr>
          </a:lstStyle>
          <a:p/>
        </p:txBody>
      </p:sp>
      <p:sp>
        <p:nvSpPr>
          <p:cNvPr id="56" name="Google Shape;56;p23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3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8" name="Google Shape;58;p23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1" name="Google Shape;61;p24"/>
          <p:cNvSpPr/>
          <p:nvPr/>
        </p:nvSpPr>
        <p:spPr>
          <a:xfrm rot="-5400000">
            <a:off x="8351400" y="4373700"/>
            <a:ext cx="792600" cy="792600"/>
          </a:xfrm>
          <a:prstGeom prst="rtTriangl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4"/>
          <p:cNvSpPr txBox="1"/>
          <p:nvPr>
            <p:ph idx="12" type="sldNum"/>
          </p:nvPr>
        </p:nvSpPr>
        <p:spPr>
          <a:xfrm>
            <a:off x="8473358" y="47001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24"/>
          <p:cNvSpPr/>
          <p:nvPr/>
        </p:nvSpPr>
        <p:spPr>
          <a:xfrm>
            <a:off x="0" y="0"/>
            <a:ext cx="9144000" cy="5166300"/>
          </a:xfrm>
          <a:prstGeom prst="frame">
            <a:avLst>
              <a:gd fmla="val 2833" name="adj1"/>
            </a:avLst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311700" y="19190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311700" y="863550"/>
            <a:ext cx="8520600" cy="4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Roboto Condensed"/>
              <a:buChar char="●"/>
              <a:defRPr b="0" i="0" sz="20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1C232"/>
              </a:buClr>
              <a:buSzPts val="1600"/>
              <a:buFont typeface="Roboto Condensed"/>
              <a:buChar char="●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80000"/>
              </a:buClr>
              <a:buSzPts val="1600"/>
              <a:buFont typeface="Roboto Condensed"/>
              <a:buChar char="■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D966"/>
              </a:buClr>
              <a:buSzPts val="1600"/>
              <a:buFont typeface="Roboto Condensed"/>
              <a:buChar char="■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80000"/>
              </a:buClr>
              <a:buSzPts val="1600"/>
              <a:buFont typeface="Roboto Condensed"/>
              <a:buChar char="○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1C232"/>
              </a:buClr>
              <a:buSzPts val="1600"/>
              <a:buFont typeface="Roboto Condensed"/>
              <a:buChar char="○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80000"/>
              </a:buClr>
              <a:buSzPts val="1600"/>
              <a:buFont typeface="Roboto Condensed"/>
              <a:buChar char="●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D966"/>
              </a:buClr>
              <a:buSzPts val="1600"/>
              <a:buFont typeface="Roboto Condensed"/>
              <a:buChar char="■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980000"/>
              </a:buClr>
              <a:buSzPts val="1600"/>
              <a:buFont typeface="Roboto Condensed"/>
              <a:buChar char="○"/>
              <a:defRPr b="0" i="0" sz="1600" u="none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2" type="sldNum"/>
          </p:nvPr>
        </p:nvSpPr>
        <p:spPr>
          <a:xfrm>
            <a:off x="8283608" y="45688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5"/>
          <p:cNvSpPr/>
          <p:nvPr/>
        </p:nvSpPr>
        <p:spPr>
          <a:xfrm>
            <a:off x="0" y="0"/>
            <a:ext cx="9144000" cy="137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15"/>
          <p:cNvPicPr preferRelativeResize="0"/>
          <p:nvPr/>
        </p:nvPicPr>
        <p:blipFill rotWithShape="1">
          <a:blip r:embed="rId1">
            <a:alphaModFix amt="20000"/>
          </a:blip>
          <a:srcRect b="0" l="0" r="0" t="0"/>
          <a:stretch/>
        </p:blipFill>
        <p:spPr>
          <a:xfrm>
            <a:off x="4956957" y="530034"/>
            <a:ext cx="3516400" cy="40834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075" y="3225125"/>
            <a:ext cx="1709850" cy="15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 txBox="1"/>
          <p:nvPr/>
        </p:nvSpPr>
        <p:spPr>
          <a:xfrm>
            <a:off x="311708" y="2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" sz="3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AIMS K-12 COLLEGE PREP </a:t>
            </a:r>
            <a:br>
              <a:rPr b="1" i="0" lang="en" sz="3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i="0" lang="en" sz="3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CHARTER DISTRICT</a:t>
            </a:r>
            <a:endParaRPr b="1" i="0" sz="3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311700" y="2052599"/>
            <a:ext cx="8520600" cy="11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" sz="4700">
                <a:solidFill>
                  <a:srgbClr val="A2090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Recruitment Calendar 2022</a:t>
            </a:r>
            <a:endParaRPr b="1" i="0" sz="4700" u="none" cap="none" strike="noStrike">
              <a:solidFill>
                <a:srgbClr val="A2090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e332450c9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075" y="3225125"/>
            <a:ext cx="1709850" cy="15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e332450c98_0_0"/>
          <p:cNvSpPr txBox="1"/>
          <p:nvPr/>
        </p:nvSpPr>
        <p:spPr>
          <a:xfrm>
            <a:off x="311700" y="1"/>
            <a:ext cx="85206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lang="en" sz="3700">
                <a:latin typeface="Roboto"/>
                <a:ea typeface="Roboto"/>
                <a:cs typeface="Roboto"/>
                <a:sym typeface="Roboto"/>
              </a:rPr>
              <a:t>GOALS:</a:t>
            </a:r>
            <a:endParaRPr b="1" i="0" sz="3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ge332450c98_0_0"/>
          <p:cNvSpPr txBox="1"/>
          <p:nvPr/>
        </p:nvSpPr>
        <p:spPr>
          <a:xfrm>
            <a:off x="311700" y="836099"/>
            <a:ext cx="8520600" cy="40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0909"/>
              </a:buClr>
              <a:buSzPts val="2800"/>
              <a:buFont typeface="Roboto Condensed"/>
              <a:buChar char="●"/>
            </a:pPr>
            <a:r>
              <a:rPr b="1" lang="en" sz="2800">
                <a:solidFill>
                  <a:srgbClr val="A2090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Recruit Highly-Qualified Teachers (Credentialed)</a:t>
            </a:r>
            <a:endParaRPr b="1" sz="2800">
              <a:solidFill>
                <a:srgbClr val="A2090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Roboto Condensed"/>
              <a:buChar char="●"/>
            </a:pPr>
            <a:r>
              <a:rPr b="1" lang="en" sz="28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Hire candidates that will contribute to the existing AIMS culture &amp; standards</a:t>
            </a:r>
            <a:endParaRPr b="1" sz="28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0909"/>
              </a:buClr>
              <a:buSzPts val="2800"/>
              <a:buFont typeface="Roboto Condensed"/>
              <a:buChar char="●"/>
            </a:pPr>
            <a:r>
              <a:rPr b="1" lang="en" sz="2800">
                <a:solidFill>
                  <a:srgbClr val="A2090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Create a pool of qualified candidates for all positions</a:t>
            </a:r>
            <a:endParaRPr b="1" sz="2800">
              <a:solidFill>
                <a:srgbClr val="A2090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0909"/>
              </a:buClr>
              <a:buSzPts val="2800"/>
              <a:buFont typeface="Roboto Condensed"/>
              <a:buChar char="●"/>
            </a:pPr>
            <a:r>
              <a:rPr b="1" lang="en" sz="2800">
                <a:solidFill>
                  <a:srgbClr val="59595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Ensure that all vacancies have been filled before the start of the 2022-2023 school year.</a:t>
            </a:r>
            <a:r>
              <a:rPr b="1" lang="en" sz="2800">
                <a:solidFill>
                  <a:srgbClr val="A2090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b="1" sz="2800">
              <a:solidFill>
                <a:srgbClr val="A2090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ge328378d49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075" y="3225125"/>
            <a:ext cx="1709850" cy="15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e328378d49_0_6"/>
          <p:cNvSpPr txBox="1"/>
          <p:nvPr/>
        </p:nvSpPr>
        <p:spPr>
          <a:xfrm>
            <a:off x="311700" y="1"/>
            <a:ext cx="85206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lang="en" sz="3700">
                <a:latin typeface="Roboto"/>
                <a:ea typeface="Roboto"/>
                <a:cs typeface="Roboto"/>
                <a:sym typeface="Roboto"/>
              </a:rPr>
              <a:t>Recruitment Strategies</a:t>
            </a:r>
            <a:r>
              <a:rPr b="1" i="0" lang="en" sz="3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1" i="0" sz="3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ge328378d49_0_6"/>
          <p:cNvSpPr txBox="1"/>
          <p:nvPr/>
        </p:nvSpPr>
        <p:spPr>
          <a:xfrm>
            <a:off x="311700" y="836099"/>
            <a:ext cx="8520600" cy="40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0909"/>
              </a:buClr>
              <a:buSzPts val="2400"/>
              <a:buFont typeface="Roboto Condensed"/>
              <a:buChar char="●"/>
            </a:pPr>
            <a:r>
              <a:rPr b="1" lang="en" sz="2400">
                <a:solidFill>
                  <a:srgbClr val="A2090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Host Virtual Job Fairs</a:t>
            </a:r>
            <a:endParaRPr b="1" sz="2400">
              <a:solidFill>
                <a:srgbClr val="A2090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Roboto Condensed"/>
              <a:buChar char="●"/>
            </a:pPr>
            <a:r>
              <a:rPr b="1" lang="en" sz="2400">
                <a:solidFill>
                  <a:srgbClr val="59595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Develop relationships with local college/university Teacher Preparation programs</a:t>
            </a:r>
            <a:endParaRPr b="1" sz="2400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0909"/>
              </a:buClr>
              <a:buSzPts val="2400"/>
              <a:buFont typeface="Roboto Condensed"/>
              <a:buChar char="●"/>
            </a:pPr>
            <a:r>
              <a:rPr b="1" lang="en" sz="2400">
                <a:solidFill>
                  <a:srgbClr val="A2090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Attend Job Fairs hosted by local colleges/universities</a:t>
            </a:r>
            <a:endParaRPr b="1" sz="2400">
              <a:solidFill>
                <a:srgbClr val="A2090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Roboto Condensed"/>
              <a:buChar char="●"/>
            </a:pPr>
            <a:r>
              <a:rPr b="1" lang="en" sz="2400">
                <a:solidFill>
                  <a:srgbClr val="59595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Post Eligibility Pools for all positions beginning in February (Edjoin, Indeed, Glassdoor, LinkedIn &amp; ZipRecruiter)</a:t>
            </a:r>
            <a:endParaRPr b="1" sz="2400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0909"/>
              </a:buClr>
              <a:buSzPts val="2400"/>
              <a:buFont typeface="Roboto Condensed"/>
              <a:buChar char="●"/>
            </a:pPr>
            <a:r>
              <a:rPr b="1" lang="en" sz="2400">
                <a:solidFill>
                  <a:srgbClr val="A2090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Conduct interviews with Eligibility Pool candidates every 3-4 weeks</a:t>
            </a:r>
            <a:endParaRPr b="1" sz="2400">
              <a:solidFill>
                <a:srgbClr val="A2090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Roboto Condensed"/>
              <a:buChar char="●"/>
            </a:pPr>
            <a:r>
              <a:rPr b="1" lang="en" sz="2400">
                <a:solidFill>
                  <a:srgbClr val="59595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Maintain weekly contact with candidates placed in Eligibility Pools</a:t>
            </a:r>
            <a:r>
              <a:rPr lang="en" sz="2800">
                <a:solidFill>
                  <a:srgbClr val="59595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  </a:t>
            </a:r>
            <a:endParaRPr sz="2800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ge328378d49_0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075" y="3225125"/>
            <a:ext cx="1709850" cy="15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e328378d49_0_18"/>
          <p:cNvSpPr txBox="1"/>
          <p:nvPr/>
        </p:nvSpPr>
        <p:spPr>
          <a:xfrm>
            <a:off x="311700" y="1"/>
            <a:ext cx="85206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lang="en" sz="3700">
                <a:latin typeface="Roboto"/>
                <a:ea typeface="Roboto"/>
                <a:cs typeface="Roboto"/>
                <a:sym typeface="Roboto"/>
              </a:rPr>
              <a:t>January/February Recruitment </a:t>
            </a:r>
            <a:endParaRPr b="1" i="0" sz="3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ge328378d49_0_18"/>
          <p:cNvSpPr txBox="1"/>
          <p:nvPr/>
        </p:nvSpPr>
        <p:spPr>
          <a:xfrm>
            <a:off x="311700" y="836099"/>
            <a:ext cx="8520600" cy="40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03" name="Google Shape;103;ge328378d49_0_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81625"/>
            <a:ext cx="8520600" cy="3051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ge328378d49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075" y="3225125"/>
            <a:ext cx="1709850" cy="15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e328378d49_0_24"/>
          <p:cNvSpPr txBox="1"/>
          <p:nvPr/>
        </p:nvSpPr>
        <p:spPr>
          <a:xfrm>
            <a:off x="311700" y="1"/>
            <a:ext cx="85206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lang="en" sz="3700">
                <a:latin typeface="Roboto"/>
                <a:ea typeface="Roboto"/>
                <a:cs typeface="Roboto"/>
                <a:sym typeface="Roboto"/>
              </a:rPr>
              <a:t>March Recruitment </a:t>
            </a:r>
            <a:endParaRPr b="1" i="0" sz="3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ge328378d49_0_24"/>
          <p:cNvSpPr txBox="1"/>
          <p:nvPr/>
        </p:nvSpPr>
        <p:spPr>
          <a:xfrm>
            <a:off x="311700" y="836099"/>
            <a:ext cx="8520600" cy="40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11" name="Google Shape;111;ge328378d49_0_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38525"/>
            <a:ext cx="8520601" cy="241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e328378d49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075" y="3225125"/>
            <a:ext cx="1709850" cy="15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e328378d49_0_33"/>
          <p:cNvSpPr txBox="1"/>
          <p:nvPr/>
        </p:nvSpPr>
        <p:spPr>
          <a:xfrm>
            <a:off x="311700" y="1"/>
            <a:ext cx="85206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lang="en" sz="3700">
                <a:latin typeface="Roboto"/>
                <a:ea typeface="Roboto"/>
                <a:cs typeface="Roboto"/>
                <a:sym typeface="Roboto"/>
              </a:rPr>
              <a:t>April Recruitment </a:t>
            </a:r>
            <a:r>
              <a:rPr b="1" i="0" lang="en" sz="37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i="0" sz="3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ge328378d49_0_33"/>
          <p:cNvSpPr txBox="1"/>
          <p:nvPr/>
        </p:nvSpPr>
        <p:spPr>
          <a:xfrm>
            <a:off x="311700" y="836099"/>
            <a:ext cx="8520600" cy="40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19" name="Google Shape;119;ge328378d49_0_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450" y="1638500"/>
            <a:ext cx="8520599" cy="14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ge332450c98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075" y="3225125"/>
            <a:ext cx="1709850" cy="15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e332450c98_0_6"/>
          <p:cNvSpPr txBox="1"/>
          <p:nvPr/>
        </p:nvSpPr>
        <p:spPr>
          <a:xfrm>
            <a:off x="311700" y="1"/>
            <a:ext cx="8520600" cy="8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t/>
            </a:r>
            <a:endParaRPr b="1" i="0" sz="3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ge332450c98_0_6"/>
          <p:cNvSpPr txBox="1"/>
          <p:nvPr/>
        </p:nvSpPr>
        <p:spPr>
          <a:xfrm>
            <a:off x="311700" y="836099"/>
            <a:ext cx="8520600" cy="40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" sz="65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QUESTIONS?</a:t>
            </a:r>
            <a:endParaRPr b="1" i="0" sz="6500" u="none" cap="none" strike="noStrike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