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sldIdLst>
    <p:sldId id="256" r:id="rId5"/>
    <p:sldId id="267" r:id="rId6"/>
    <p:sldId id="266" r:id="rId7"/>
    <p:sldId id="269" r:id="rId8"/>
    <p:sldId id="264" r:id="rId9"/>
    <p:sldId id="263" r:id="rId10"/>
    <p:sldId id="265" r:id="rId11"/>
  </p:sldIdLst>
  <p:sldSz cx="12801600" cy="9144000"/>
  <p:notesSz cx="10691813" cy="7559675"/>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75" autoAdjust="0"/>
  </p:normalViewPr>
  <p:slideViewPr>
    <p:cSldViewPr>
      <p:cViewPr varScale="1">
        <p:scale>
          <a:sx n="82" d="100"/>
          <a:sy n="82" d="100"/>
        </p:scale>
        <p:origin x="152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 1"/>
          <p:cNvSpPr>
            <a:spLocks noGrp="1"/>
          </p:cNvSpPr>
          <p:nvPr/>
        </p:nvSpPr>
        <p:spPr/>
        <p:txBody>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 1"/>
          <p:cNvSpPr>
            <a:spLocks noGrp="1"/>
          </p:cNvSpPr>
          <p:nvPr/>
        </p:nvSpPr>
        <p:spPr/>
        <p:txBody>
          <a:bodyPr/>
          <a:lstStyle/>
          <a:p>
            <a:endParaRPr/>
          </a:p>
        </p:txBody>
      </p:sp>
    </p:spTree>
  </p:cSld>
  <p:clrMap bg1="lt1" tx1="dk1" bg2="lt2" tx2="dk2" accent1="accent1" accent2="accent2" accent3="accent3" accent4="accent4" accent5="accent5" accent6="accent6" hlink="hlink" folHlink="folHlink"/>
  <p:sldLayoutIdLst>
    <p:sldLayoutId id="2147483649" r:id="rId1"/>
  </p:sldLayoutIdLst>
  <p:txStyles>
    <p:titleStyle/>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1.png"/><Relationship Id="rId2" Type="http://schemas.openxmlformats.org/officeDocument/2006/relationships/image" Target="../media/image3.jpg"/><Relationship Id="rId1" Type="http://schemas.openxmlformats.org/officeDocument/2006/relationships/slideLayout" Target="../slideLayouts/slideLayout1.xml"/><Relationship Id="rId6" Type="http://schemas.openxmlformats.org/officeDocument/2006/relationships/image" Target="../media/image7.jpg"/><Relationship Id="rId5" Type="http://schemas.openxmlformats.org/officeDocument/2006/relationships/image" Target="../media/image6.png"/><Relationship Id="rId4" Type="http://schemas.openxmlformats.org/officeDocument/2006/relationships/image" Target="../media/image5.jp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 1"/>
          <p:cNvSpPr>
            <a:spLocks noGrp="1"/>
          </p:cNvSpPr>
          <p:nvPr/>
        </p:nvSpPr>
        <p:spPr/>
        <p:txBody>
          <a:bodyPr/>
          <a:lstStyle/>
          <a:p>
            <a:endParaRPr lang="en-US"/>
          </a:p>
        </p:txBody>
      </p:sp>
      <p:sp>
        <p:nvSpPr>
          <p:cNvPr id="3" name="Rectangle 2"/>
          <p:cNvSpPr/>
          <p:nvPr/>
        </p:nvSpPr>
        <p:spPr bwMode="auto">
          <a:xfrm>
            <a:off x="0" y="1554480"/>
            <a:ext cx="12801600" cy="6766560"/>
          </a:xfrm>
          <a:prstGeom prst="rect">
            <a:avLst/>
          </a:prstGeom>
          <a:solidFill>
            <a:srgbClr val="FFFFFF"/>
          </a:solidFill>
        </p:spPr>
      </p:sp>
      <p:sp>
        <p:nvSpPr>
          <p:cNvPr id="4" name="Rectangle 3"/>
          <p:cNvSpPr/>
          <p:nvPr/>
        </p:nvSpPr>
        <p:spPr bwMode="auto">
          <a:xfrm>
            <a:off x="0" y="1554480"/>
            <a:ext cx="12801600" cy="6766560"/>
          </a:xfrm>
          <a:prstGeom prst="rect">
            <a:avLst/>
          </a:prstGeom>
          <a:noFill/>
        </p:spPr>
      </p:sp>
      <p:sp>
        <p:nvSpPr>
          <p:cNvPr id="5" name="Rectangle 4"/>
          <p:cNvSpPr/>
          <p:nvPr/>
        </p:nvSpPr>
        <p:spPr bwMode="auto">
          <a:xfrm>
            <a:off x="0" y="1554480"/>
            <a:ext cx="12801600" cy="6400800"/>
          </a:xfrm>
          <a:prstGeom prst="rect">
            <a:avLst/>
          </a:prstGeom>
          <a:noFill/>
        </p:spPr>
      </p:sp>
      <p:sp>
        <p:nvSpPr>
          <p:cNvPr id="6" name="Rectangle 5"/>
          <p:cNvSpPr/>
          <p:nvPr/>
        </p:nvSpPr>
        <p:spPr bwMode="auto">
          <a:xfrm>
            <a:off x="914399" y="4480559"/>
            <a:ext cx="10972799" cy="457199"/>
          </a:xfrm>
          <a:prstGeom prst="rect">
            <a:avLst/>
          </a:prstGeom>
          <a:noFill/>
        </p:spPr>
        <p:txBody>
          <a:bodyPr horzOverflow="overflow" wrap="square" lIns="25560" tIns="0" rIns="25559" bIns="0" rtlCol="0" anchor="t">
            <a:noAutofit/>
          </a:bodyPr>
          <a:lstStyle/>
          <a:p>
            <a:pPr algn="l" rtl="0">
              <a:lnSpc>
                <a:spcPct val="95000"/>
              </a:lnSpc>
            </a:pPr>
            <a:r>
              <a:rPr sz="2400" b="1" i="0" u="none" strike="noStrike" dirty="0">
                <a:solidFill>
                  <a:srgbClr val="0F243E"/>
                </a:solidFill>
                <a:latin typeface="Segoe UI" pitchFamily="34" charset="0"/>
                <a:ea typeface="Segoe UI" pitchFamily="34" charset="0"/>
                <a:cs typeface="Segoe UI" pitchFamily="34" charset="0"/>
              </a:rPr>
              <a:t>Prepared for: American Indian Model Schools</a:t>
            </a:r>
            <a:endParaRPr lang="en-US" sz="2400" b="1" i="0" u="none" strike="noStrike" dirty="0" err="1">
              <a:solidFill>
                <a:srgbClr val="0F243E"/>
              </a:solidFill>
              <a:latin typeface="Segoe UI" pitchFamily="34" charset="0"/>
              <a:ea typeface="Segoe UI" pitchFamily="34" charset="0"/>
            </a:endParaRPr>
          </a:p>
        </p:txBody>
      </p:sp>
      <p:sp>
        <p:nvSpPr>
          <p:cNvPr id="7" name="Rectangle 6"/>
          <p:cNvSpPr/>
          <p:nvPr/>
        </p:nvSpPr>
        <p:spPr bwMode="auto">
          <a:xfrm>
            <a:off x="0" y="3291840"/>
            <a:ext cx="10332719" cy="1097279"/>
          </a:xfrm>
          <a:prstGeom prst="rect">
            <a:avLst/>
          </a:prstGeom>
          <a:solidFill>
            <a:srgbClr val="254061"/>
          </a:solidFill>
        </p:spPr>
      </p:sp>
      <p:sp>
        <p:nvSpPr>
          <p:cNvPr id="8" name="Rectangle 7"/>
          <p:cNvSpPr/>
          <p:nvPr/>
        </p:nvSpPr>
        <p:spPr bwMode="auto">
          <a:xfrm>
            <a:off x="914399" y="3566159"/>
            <a:ext cx="6583680" cy="548639"/>
          </a:xfrm>
          <a:prstGeom prst="rect">
            <a:avLst/>
          </a:prstGeom>
          <a:noFill/>
        </p:spPr>
        <p:txBody>
          <a:bodyPr horzOverflow="overflow" wrap="square" lIns="25560" tIns="0" rIns="25559" bIns="0" rtlCol="0" anchor="t">
            <a:noAutofit/>
          </a:bodyPr>
          <a:lstStyle/>
          <a:p>
            <a:pPr algn="l" rtl="0">
              <a:lnSpc>
                <a:spcPct val="95000"/>
              </a:lnSpc>
            </a:pPr>
            <a:r>
              <a:rPr sz="3200" b="1" i="0" u="none" strike="noStrike" dirty="0">
                <a:solidFill>
                  <a:srgbClr val="FFFFFF"/>
                </a:solidFill>
                <a:latin typeface="Segoe UI" pitchFamily="34" charset="0"/>
                <a:ea typeface="Segoe UI" pitchFamily="34" charset="0"/>
                <a:cs typeface="Segoe UI" pitchFamily="34" charset="0"/>
              </a:rPr>
              <a:t>Monthly Financial Board Report</a:t>
            </a:r>
            <a:endParaRPr lang="en-US" sz="3200" b="1" i="0" u="none" strike="noStrike" dirty="0" err="1">
              <a:solidFill>
                <a:srgbClr val="FFFFFF"/>
              </a:solidFill>
              <a:latin typeface="Segoe UI" pitchFamily="34" charset="0"/>
              <a:ea typeface="Segoe UI" pitchFamily="34" charset="0"/>
            </a:endParaRPr>
          </a:p>
        </p:txBody>
      </p:sp>
      <p:sp>
        <p:nvSpPr>
          <p:cNvPr id="9" name="Rectangle 8"/>
          <p:cNvSpPr/>
          <p:nvPr/>
        </p:nvSpPr>
        <p:spPr bwMode="auto">
          <a:xfrm>
            <a:off x="914399" y="2743199"/>
            <a:ext cx="10972799" cy="457199"/>
          </a:xfrm>
          <a:prstGeom prst="rect">
            <a:avLst/>
          </a:prstGeom>
          <a:noFill/>
        </p:spPr>
        <p:txBody>
          <a:bodyPr horzOverflow="overflow" wrap="square" lIns="25560" tIns="0" rIns="25559" bIns="0" rtlCol="0" anchor="ctr">
            <a:noAutofit/>
          </a:bodyPr>
          <a:lstStyle/>
          <a:p>
            <a:pPr algn="l" rtl="0">
              <a:lnSpc>
                <a:spcPct val="95000"/>
              </a:lnSpc>
            </a:pPr>
            <a:r>
              <a:rPr sz="1800" b="0" i="0" u="none" strike="noStrike" dirty="0">
                <a:solidFill>
                  <a:srgbClr val="2D3748"/>
                </a:solidFill>
                <a:latin typeface="Segoe UI" pitchFamily="34" charset="0"/>
                <a:ea typeface="Segoe UI" pitchFamily="34" charset="0"/>
                <a:cs typeface="Segoe UI" pitchFamily="34" charset="0"/>
              </a:rPr>
              <a:t>Financials through </a:t>
            </a:r>
            <a:r>
              <a:rPr lang="en-US" dirty="0">
                <a:solidFill>
                  <a:srgbClr val="2D3748"/>
                </a:solidFill>
                <a:latin typeface="Segoe UI" pitchFamily="34" charset="0"/>
                <a:ea typeface="Segoe UI" pitchFamily="34" charset="0"/>
                <a:cs typeface="Segoe UI" pitchFamily="34" charset="0"/>
              </a:rPr>
              <a:t>December 31</a:t>
            </a:r>
            <a:r>
              <a:rPr lang="en-US" sz="1800" b="0" i="0" u="none" strike="noStrike" dirty="0">
                <a:solidFill>
                  <a:srgbClr val="2D3748"/>
                </a:solidFill>
                <a:latin typeface="Segoe UI" pitchFamily="34" charset="0"/>
                <a:ea typeface="Segoe UI" pitchFamily="34" charset="0"/>
                <a:cs typeface="Segoe UI" pitchFamily="34" charset="0"/>
              </a:rPr>
              <a:t>, 2021</a:t>
            </a:r>
            <a:endParaRPr lang="en-US" sz="1800" b="0" i="0" u="none" strike="noStrike" dirty="0">
              <a:solidFill>
                <a:srgbClr val="2D3748"/>
              </a:solidFill>
              <a:latin typeface="Segoe UI" pitchFamily="34" charset="0"/>
              <a:ea typeface="Segoe UI" pitchFamily="34" charset="0"/>
            </a:endParaRPr>
          </a:p>
        </p:txBody>
      </p:sp>
      <p:sp>
        <p:nvSpPr>
          <p:cNvPr id="10" name="Rectangle 9"/>
          <p:cNvSpPr/>
          <p:nvPr/>
        </p:nvSpPr>
        <p:spPr bwMode="auto">
          <a:xfrm>
            <a:off x="457199" y="1554480"/>
            <a:ext cx="2743199" cy="274319"/>
          </a:xfrm>
          <a:prstGeom prst="rect">
            <a:avLst/>
          </a:prstGeom>
          <a:noFill/>
        </p:spPr>
        <p:txBody>
          <a:bodyPr horzOverflow="overflow" wrap="square" lIns="25560" tIns="0" rIns="25559" bIns="0" rtlCol="0" anchor="ctr">
            <a:noAutofit/>
          </a:bodyPr>
          <a:lstStyle/>
          <a:p>
            <a:pPr algn="ctr" rtl="0">
              <a:lnSpc>
                <a:spcPct val="95000"/>
              </a:lnSpc>
            </a:pPr>
            <a:r>
              <a:rPr sz="1200" b="1" i="1" u="none" strike="noStrike" dirty="0">
                <a:solidFill>
                  <a:srgbClr val="C00000"/>
                </a:solidFill>
                <a:latin typeface="Segoe UI" pitchFamily="34" charset="0"/>
                <a:ea typeface="Segoe UI" pitchFamily="34" charset="0"/>
                <a:cs typeface="Segoe UI" pitchFamily="34" charset="0"/>
              </a:rPr>
              <a:t>“At CSMC We Rise by Lifting Others” </a:t>
            </a:r>
            <a:endParaRPr lang="en-US" sz="1200" b="1" i="1" u="none" strike="noStrike" dirty="0" err="1">
              <a:solidFill>
                <a:srgbClr val="C00000"/>
              </a:solidFill>
              <a:latin typeface="Segoe UI" pitchFamily="34" charset="0"/>
              <a:ea typeface="Segoe UI" pitchFamily="34" charset="0"/>
            </a:endParaRPr>
          </a:p>
        </p:txBody>
      </p:sp>
      <p:sp>
        <p:nvSpPr>
          <p:cNvPr id="11" name="Rectangle 10"/>
          <p:cNvSpPr/>
          <p:nvPr/>
        </p:nvSpPr>
        <p:spPr bwMode="auto">
          <a:xfrm>
            <a:off x="0" y="7955279"/>
            <a:ext cx="12801600" cy="365759"/>
          </a:xfrm>
          <a:prstGeom prst="rect">
            <a:avLst/>
          </a:prstGeom>
          <a:noFill/>
        </p:spPr>
      </p:sp>
      <p:graphicFrame>
        <p:nvGraphicFramePr>
          <p:cNvPr id="12" name="Table 11"/>
          <p:cNvGraphicFramePr>
            <a:graphicFrameLocks noGrp="1"/>
          </p:cNvGraphicFramePr>
          <p:nvPr/>
        </p:nvGraphicFramePr>
        <p:xfrm>
          <a:off x="1280160" y="7955279"/>
          <a:ext cx="10524239" cy="304199"/>
        </p:xfrm>
        <a:graphic>
          <a:graphicData uri="http://schemas.openxmlformats.org/drawingml/2006/table">
            <a:tbl>
              <a:tblPr/>
              <a:tblGrid>
                <a:gridCol w="10524239">
                  <a:extLst>
                    <a:ext uri="{9D8B030D-6E8A-4147-A177-3AD203B41FA5}">
                      <a16:colId xmlns:a16="http://schemas.microsoft.com/office/drawing/2014/main" val="20000"/>
                    </a:ext>
                  </a:extLst>
                </a:gridCol>
              </a:tblGrid>
              <a:tr h="304199">
                <a:tc>
                  <a:txBody>
                    <a:bodyPr/>
                    <a:lstStyle/>
                    <a:p>
                      <a:pPr rtl="0"/>
                      <a:endParaRPr lang="en-US" sz="900" dirty="0"/>
                    </a:p>
                  </a:txBody>
                  <a:tcPr marL="20000" marR="20000" marT="0" marB="0">
                    <a:lnL/>
                    <a:lnR/>
                    <a:lnT/>
                    <a:lnB/>
                    <a:noFill/>
                  </a:tcPr>
                </a:tc>
                <a:extLst>
                  <a:ext uri="{0D108BD9-81ED-4DB2-BD59-A6C34878D82A}">
                    <a16:rowId xmlns:a16="http://schemas.microsoft.com/office/drawing/2014/main" val="10000"/>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1907210089"/>
              </p:ext>
            </p:extLst>
          </p:nvPr>
        </p:nvGraphicFramePr>
        <p:xfrm>
          <a:off x="3391559" y="7955279"/>
          <a:ext cx="8412479" cy="731522"/>
        </p:xfrm>
        <a:graphic>
          <a:graphicData uri="http://schemas.openxmlformats.org/drawingml/2006/table">
            <a:tbl>
              <a:tblPr/>
              <a:tblGrid>
                <a:gridCol w="8412479">
                  <a:extLst>
                    <a:ext uri="{9D8B030D-6E8A-4147-A177-3AD203B41FA5}">
                      <a16:colId xmlns:a16="http://schemas.microsoft.com/office/drawing/2014/main" val="20000"/>
                    </a:ext>
                  </a:extLst>
                </a:gridCol>
              </a:tblGrid>
              <a:tr h="731522">
                <a:tc>
                  <a:txBody>
                    <a:bodyPr/>
                    <a:lstStyle/>
                    <a:p>
                      <a:pPr algn="r" rtl="0">
                        <a:lnSpc>
                          <a:spcPct val="95000"/>
                        </a:lnSpc>
                      </a:pPr>
                      <a:r>
                        <a:rPr sz="1800" b="0" i="0" u="none" strike="noStrike" dirty="0">
                          <a:solidFill>
                            <a:srgbClr val="2D3748"/>
                          </a:solidFill>
                          <a:latin typeface="Segoe UI" pitchFamily="34" charset="0"/>
                          <a:ea typeface="Segoe UI" pitchFamily="34" charset="0"/>
                          <a:cs typeface="Segoe UI" pitchFamily="34" charset="0"/>
                        </a:rPr>
                        <a:t>Prepared by School's CSMC </a:t>
                      </a:r>
                      <a:r>
                        <a:rPr lang="en-US" sz="1800" b="0" i="0" u="none" strike="noStrike" dirty="0">
                          <a:solidFill>
                            <a:srgbClr val="2D3748"/>
                          </a:solidFill>
                          <a:latin typeface="Segoe UI" pitchFamily="34" charset="0"/>
                          <a:ea typeface="Segoe UI" pitchFamily="34" charset="0"/>
                          <a:cs typeface="Segoe UI" pitchFamily="34" charset="0"/>
                        </a:rPr>
                        <a:t>A</a:t>
                      </a:r>
                      <a:r>
                        <a:rPr sz="1800" b="0" i="0" u="none" strike="noStrike" dirty="0">
                          <a:solidFill>
                            <a:srgbClr val="2D3748"/>
                          </a:solidFill>
                          <a:latin typeface="Segoe UI" pitchFamily="34" charset="0"/>
                          <a:ea typeface="Segoe UI" pitchFamily="34" charset="0"/>
                          <a:cs typeface="Segoe UI" pitchFamily="34" charset="0"/>
                        </a:rPr>
                        <a:t>SBM </a:t>
                      </a:r>
                      <a:r>
                        <a:rPr lang="en-US" sz="1800" b="0" i="0" u="none" strike="noStrike" dirty="0">
                          <a:solidFill>
                            <a:srgbClr val="2D3748"/>
                          </a:solidFill>
                          <a:latin typeface="Segoe UI" pitchFamily="34" charset="0"/>
                          <a:ea typeface="Segoe UI" pitchFamily="34" charset="0"/>
                          <a:cs typeface="Segoe UI" pitchFamily="34" charset="0"/>
                        </a:rPr>
                        <a:t>–Karen Peters</a:t>
                      </a:r>
                      <a:endParaRPr lang="en-US" sz="1800" b="0" i="0" u="none" strike="noStrike" dirty="0">
                        <a:solidFill>
                          <a:srgbClr val="2D3748"/>
                        </a:solidFill>
                        <a:latin typeface="Segoe UI" pitchFamily="34" charset="0"/>
                        <a:ea typeface="Segoe UI" pitchFamily="34" charset="0"/>
                      </a:endParaRPr>
                    </a:p>
                  </a:txBody>
                  <a:tcPr marL="25559" marR="25559" marT="0" marB="0" anchor="ctr">
                    <a:lnL/>
                    <a:lnR/>
                    <a:lnT/>
                    <a:lnB/>
                    <a:noFill/>
                  </a:tcPr>
                </a:tc>
                <a:extLst>
                  <a:ext uri="{0D108BD9-81ED-4DB2-BD59-A6C34878D82A}">
                    <a16:rowId xmlns:a16="http://schemas.microsoft.com/office/drawing/2014/main" val="10000"/>
                  </a:ext>
                </a:extLst>
              </a:tr>
            </a:tbl>
          </a:graphicData>
        </a:graphic>
      </p:graphicFrame>
      <p:sp>
        <p:nvSpPr>
          <p:cNvPr id="14" name="Rectangle 13"/>
          <p:cNvSpPr/>
          <p:nvPr/>
        </p:nvSpPr>
        <p:spPr bwMode="auto">
          <a:xfrm>
            <a:off x="0" y="457199"/>
            <a:ext cx="12801600" cy="1097279"/>
          </a:xfrm>
          <a:prstGeom prst="rect">
            <a:avLst/>
          </a:prstGeom>
          <a:noFill/>
        </p:spPr>
      </p:sp>
      <p:sp>
        <p:nvSpPr>
          <p:cNvPr id="15" name="Rectangle 14"/>
          <p:cNvSpPr/>
          <p:nvPr/>
        </p:nvSpPr>
        <p:spPr bwMode="auto">
          <a:xfrm>
            <a:off x="1188720" y="457199"/>
            <a:ext cx="1371599" cy="1097279"/>
          </a:xfrm>
          <a:prstGeom prst="rect">
            <a:avLst/>
          </a:prstGeom>
          <a:blipFill>
            <a:blip r:embed="rId2"/>
            <a:stretch>
              <a:fillRect t="10000" b="10000"/>
            </a:stretch>
          </a:blipFill>
        </p:spPr>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 1"/>
          <p:cNvSpPr>
            <a:spLocks noGrp="1"/>
          </p:cNvSpPr>
          <p:nvPr/>
        </p:nvSpPr>
        <p:spPr/>
        <p:txBody>
          <a:bodyPr/>
          <a:lstStyle/>
          <a:p>
            <a:endParaRPr lang="en-US"/>
          </a:p>
        </p:txBody>
      </p:sp>
      <p:sp>
        <p:nvSpPr>
          <p:cNvPr id="3" name="Rectangle 2"/>
          <p:cNvSpPr/>
          <p:nvPr/>
        </p:nvSpPr>
        <p:spPr bwMode="auto">
          <a:xfrm>
            <a:off x="457199" y="1005840"/>
            <a:ext cx="11887200" cy="4754880"/>
          </a:xfrm>
          <a:prstGeom prst="rect">
            <a:avLst/>
          </a:prstGeom>
          <a:noFill/>
        </p:spPr>
      </p:sp>
      <p:sp>
        <p:nvSpPr>
          <p:cNvPr id="4" name="Rectangle 3"/>
          <p:cNvSpPr/>
          <p:nvPr/>
        </p:nvSpPr>
        <p:spPr bwMode="auto">
          <a:xfrm>
            <a:off x="457199" y="1005840"/>
            <a:ext cx="11887200" cy="4754880"/>
          </a:xfrm>
          <a:prstGeom prst="rect">
            <a:avLst/>
          </a:prstGeom>
          <a:noFill/>
        </p:spPr>
      </p:sp>
      <p:sp>
        <p:nvSpPr>
          <p:cNvPr id="5" name="Rectangle 4"/>
          <p:cNvSpPr/>
          <p:nvPr/>
        </p:nvSpPr>
        <p:spPr bwMode="auto">
          <a:xfrm>
            <a:off x="457199" y="1005840"/>
            <a:ext cx="11887200" cy="4754880"/>
          </a:xfrm>
          <a:prstGeom prst="rect">
            <a:avLst/>
          </a:prstGeom>
          <a:noFill/>
        </p:spPr>
      </p:sp>
      <p:sp>
        <p:nvSpPr>
          <p:cNvPr id="8" name="Rectangle 7"/>
          <p:cNvSpPr/>
          <p:nvPr/>
        </p:nvSpPr>
        <p:spPr bwMode="auto">
          <a:xfrm>
            <a:off x="457199" y="457199"/>
            <a:ext cx="11887200" cy="548639"/>
          </a:xfrm>
          <a:prstGeom prst="rect">
            <a:avLst/>
          </a:prstGeom>
          <a:noFill/>
        </p:spPr>
      </p:sp>
      <p:sp>
        <p:nvSpPr>
          <p:cNvPr id="9" name="Rectangle 8"/>
          <p:cNvSpPr/>
          <p:nvPr/>
        </p:nvSpPr>
        <p:spPr bwMode="auto">
          <a:xfrm>
            <a:off x="457199" y="457199"/>
            <a:ext cx="7589520" cy="548639"/>
          </a:xfrm>
          <a:prstGeom prst="rect">
            <a:avLst/>
          </a:prstGeom>
          <a:solidFill>
            <a:srgbClr val="FFFFFF"/>
          </a:solidFill>
        </p:spPr>
        <p:txBody>
          <a:bodyPr horzOverflow="overflow" wrap="square" lIns="203040" tIns="0" rIns="25560" bIns="0" rtlCol="0" anchor="ctr">
            <a:noAutofit/>
          </a:bodyPr>
          <a:lstStyle/>
          <a:p>
            <a:pPr algn="l" rtl="0">
              <a:lnSpc>
                <a:spcPct val="95000"/>
              </a:lnSpc>
            </a:pPr>
            <a:r>
              <a:rPr sz="3200" b="1" i="0" u="none" strike="noStrike" dirty="0">
                <a:solidFill>
                  <a:srgbClr val="0F243E"/>
                </a:solidFill>
                <a:latin typeface="Segoe UI" pitchFamily="34" charset="0"/>
                <a:ea typeface="Segoe UI" pitchFamily="34" charset="0"/>
                <a:cs typeface="Segoe UI" pitchFamily="34" charset="0"/>
              </a:rPr>
              <a:t>Financial Summary</a:t>
            </a:r>
            <a:endParaRPr lang="en-US" sz="3200" b="1" i="0" u="none" strike="noStrike" dirty="0" err="1">
              <a:solidFill>
                <a:srgbClr val="0F243E"/>
              </a:solidFill>
              <a:latin typeface="Segoe UI" pitchFamily="34" charset="0"/>
              <a:ea typeface="Segoe UI" pitchFamily="34" charset="0"/>
            </a:endParaRPr>
          </a:p>
        </p:txBody>
      </p:sp>
      <p:sp>
        <p:nvSpPr>
          <p:cNvPr id="10" name="Rectangle 9"/>
          <p:cNvSpPr/>
          <p:nvPr/>
        </p:nvSpPr>
        <p:spPr bwMode="auto">
          <a:xfrm>
            <a:off x="457199" y="7909560"/>
            <a:ext cx="11887200" cy="1005840"/>
          </a:xfrm>
          <a:prstGeom prst="rect">
            <a:avLst/>
          </a:prstGeom>
          <a:noFill/>
        </p:spPr>
      </p:sp>
      <p:sp>
        <p:nvSpPr>
          <p:cNvPr id="11" name="Rectangle 10"/>
          <p:cNvSpPr/>
          <p:nvPr/>
        </p:nvSpPr>
        <p:spPr bwMode="auto">
          <a:xfrm>
            <a:off x="457199" y="8549640"/>
            <a:ext cx="11887200" cy="365759"/>
          </a:xfrm>
          <a:prstGeom prst="rect">
            <a:avLst/>
          </a:prstGeom>
          <a:solidFill>
            <a:srgbClr val="0F243E"/>
          </a:solidFill>
        </p:spPr>
      </p:sp>
      <p:sp>
        <p:nvSpPr>
          <p:cNvPr id="12" name="Rectangle 11"/>
          <p:cNvSpPr/>
          <p:nvPr/>
        </p:nvSpPr>
        <p:spPr bwMode="auto">
          <a:xfrm>
            <a:off x="4937760" y="8641079"/>
            <a:ext cx="7315199" cy="182879"/>
          </a:xfrm>
          <a:prstGeom prst="rect">
            <a:avLst/>
          </a:prstGeom>
          <a:noFill/>
        </p:spPr>
        <p:txBody>
          <a:bodyPr horzOverflow="overflow" wrap="square" lIns="25559" tIns="0" rIns="25559" bIns="0" rtlCol="0" anchor="ctr">
            <a:noAutofit/>
          </a:bodyPr>
          <a:lstStyle/>
          <a:p>
            <a:pPr algn="r" rtl="0">
              <a:lnSpc>
                <a:spcPct val="95000"/>
              </a:lnSpc>
            </a:pPr>
            <a:r>
              <a:rPr sz="1000" b="0" i="0" u="none" strike="noStrike" dirty="0">
                <a:solidFill>
                  <a:srgbClr val="F2DCDB"/>
                </a:solidFill>
                <a:latin typeface="Arial" pitchFamily="34" charset="0"/>
                <a:ea typeface="Arial" pitchFamily="34" charset="0"/>
                <a:cs typeface="Arial" pitchFamily="34" charset="0"/>
              </a:rPr>
              <a:t>Report created on 4/29/2021 8:10:07 AM for American Indian Model Schools</a:t>
            </a:r>
            <a:endParaRPr lang="en-US" sz="1000" b="0" i="0" u="none" strike="noStrike" dirty="0" err="1">
              <a:solidFill>
                <a:srgbClr val="F2DCDB"/>
              </a:solidFill>
              <a:latin typeface="Arial" pitchFamily="34" charset="0"/>
              <a:ea typeface="Arial" pitchFamily="34" charset="0"/>
            </a:endParaRPr>
          </a:p>
        </p:txBody>
      </p:sp>
      <p:sp>
        <p:nvSpPr>
          <p:cNvPr id="13" name="Rectangle 12"/>
          <p:cNvSpPr/>
          <p:nvPr/>
        </p:nvSpPr>
        <p:spPr bwMode="auto">
          <a:xfrm>
            <a:off x="548639" y="8641079"/>
            <a:ext cx="1920240" cy="182879"/>
          </a:xfrm>
          <a:prstGeom prst="rect">
            <a:avLst/>
          </a:prstGeom>
          <a:noFill/>
        </p:spPr>
        <p:txBody>
          <a:bodyPr horzOverflow="overflow" wrap="square" lIns="25560" tIns="0" rIns="25560" bIns="0" rtlCol="0" anchor="ctr">
            <a:noAutofit/>
          </a:bodyPr>
          <a:lstStyle/>
          <a:p>
            <a:pPr algn="l" rtl="0">
              <a:lnSpc>
                <a:spcPct val="95000"/>
              </a:lnSpc>
            </a:pPr>
            <a:r>
              <a:rPr sz="1000" b="0" i="0" u="none" strike="noStrike" dirty="0">
                <a:solidFill>
                  <a:srgbClr val="F2DCDB"/>
                </a:solidFill>
                <a:latin typeface="Arial" pitchFamily="34" charset="0"/>
                <a:ea typeface="Arial" pitchFamily="34" charset="0"/>
                <a:cs typeface="Arial" pitchFamily="34" charset="0"/>
              </a:rPr>
              <a:t>www.csmci.com</a:t>
            </a:r>
            <a:endParaRPr lang="en-US" sz="1000" b="0" i="0" u="none" strike="noStrike" dirty="0" err="1">
              <a:solidFill>
                <a:srgbClr val="F2DCDB"/>
              </a:solidFill>
              <a:latin typeface="Arial" pitchFamily="34" charset="0"/>
              <a:ea typeface="Arial" pitchFamily="34" charset="0"/>
            </a:endParaRPr>
          </a:p>
        </p:txBody>
      </p:sp>
      <p:sp>
        <p:nvSpPr>
          <p:cNvPr id="14" name="Rectangle 13"/>
          <p:cNvSpPr/>
          <p:nvPr/>
        </p:nvSpPr>
        <p:spPr bwMode="auto">
          <a:xfrm>
            <a:off x="11430000" y="7909560"/>
            <a:ext cx="914399" cy="640080"/>
          </a:xfrm>
          <a:prstGeom prst="rect">
            <a:avLst/>
          </a:prstGeom>
          <a:blipFill>
            <a:blip r:embed="rId2"/>
            <a:srcRect l="1000" r="1000"/>
            <a:stretch>
              <a:fillRect b="4000"/>
            </a:stretch>
          </a:blipFill>
        </p:spPr>
      </p:sp>
      <p:graphicFrame>
        <p:nvGraphicFramePr>
          <p:cNvPr id="15" name="Table 14">
            <a:extLst>
              <a:ext uri="{FF2B5EF4-FFF2-40B4-BE49-F238E27FC236}">
                <a16:creationId xmlns:a16="http://schemas.microsoft.com/office/drawing/2014/main" id="{140815DE-4EC0-40E8-9A26-94480BCA30C9}"/>
              </a:ext>
            </a:extLst>
          </p:cNvPr>
          <p:cNvGraphicFramePr>
            <a:graphicFrameLocks noGrp="1"/>
          </p:cNvGraphicFramePr>
          <p:nvPr>
            <p:extLst>
              <p:ext uri="{D42A27DB-BD31-4B8C-83A1-F6EECF244321}">
                <p14:modId xmlns:p14="http://schemas.microsoft.com/office/powerpoint/2010/main" val="3127021153"/>
              </p:ext>
            </p:extLst>
          </p:nvPr>
        </p:nvGraphicFramePr>
        <p:xfrm>
          <a:off x="457199" y="1090799"/>
          <a:ext cx="11881799" cy="2831903"/>
        </p:xfrm>
        <a:graphic>
          <a:graphicData uri="http://schemas.openxmlformats.org/drawingml/2006/table">
            <a:tbl>
              <a:tblPr/>
              <a:tblGrid>
                <a:gridCol w="11881799">
                  <a:extLst>
                    <a:ext uri="{9D8B030D-6E8A-4147-A177-3AD203B41FA5}">
                      <a16:colId xmlns:a16="http://schemas.microsoft.com/office/drawing/2014/main" val="20000"/>
                    </a:ext>
                  </a:extLst>
                </a:gridCol>
              </a:tblGrid>
              <a:tr h="330839">
                <a:tc>
                  <a:txBody>
                    <a:bodyPr/>
                    <a:lstStyle/>
                    <a:p>
                      <a:pPr algn="l" rtl="0">
                        <a:lnSpc>
                          <a:spcPct val="95000"/>
                        </a:lnSpc>
                      </a:pPr>
                      <a:r>
                        <a:rPr sz="1800" b="1" i="0" u="none" strike="noStrike" dirty="0">
                          <a:solidFill>
                            <a:srgbClr val="FFFFFF"/>
                          </a:solidFill>
                          <a:latin typeface="Segoe UI" pitchFamily="34" charset="0"/>
                          <a:ea typeface="Segoe UI" pitchFamily="34" charset="0"/>
                          <a:cs typeface="Segoe UI" pitchFamily="34" charset="0"/>
                        </a:rPr>
                        <a:t>Actual to Budget:</a:t>
                      </a:r>
                      <a:endParaRPr lang="en-US" sz="1800" b="1" i="0" u="none" strike="noStrike" dirty="0" err="1">
                        <a:solidFill>
                          <a:srgbClr val="FFFFFF"/>
                        </a:solidFill>
                        <a:latin typeface="Segoe UI" pitchFamily="34" charset="0"/>
                        <a:ea typeface="Segoe UI" pitchFamily="34" charset="0"/>
                      </a:endParaRPr>
                    </a:p>
                  </a:txBody>
                  <a:tcPr marL="101520" marR="25560" marT="0" marB="0" anchor="ctr">
                    <a:lnL/>
                    <a:lnR/>
                    <a:lnT/>
                    <a:lnB>
                      <a:noFill/>
                    </a:lnB>
                    <a:solidFill>
                      <a:srgbClr val="0F243E"/>
                    </a:solidFill>
                  </a:tcPr>
                </a:tc>
                <a:extLst>
                  <a:ext uri="{0D108BD9-81ED-4DB2-BD59-A6C34878D82A}">
                    <a16:rowId xmlns:a16="http://schemas.microsoft.com/office/drawing/2014/main" val="10000"/>
                  </a:ext>
                </a:extLst>
              </a:tr>
              <a:tr h="597240">
                <a:tc>
                  <a:txBody>
                    <a:bodyPr/>
                    <a:lstStyle/>
                    <a:p>
                      <a:pPr algn="l">
                        <a:lnSpc>
                          <a:spcPct val="95000"/>
                        </a:lnSpc>
                        <a:spcBef>
                          <a:spcPts val="221"/>
                        </a:spcBef>
                      </a:pPr>
                      <a:r>
                        <a:rPr sz="1600" b="0" i="0" u="none" strike="noStrike" dirty="0">
                          <a:solidFill>
                            <a:srgbClr val="000000"/>
                          </a:solidFill>
                          <a:latin typeface="segoe ui" pitchFamily="34" charset="0"/>
                          <a:ea typeface="segoe ui" pitchFamily="34" charset="0"/>
                          <a:cs typeface="segoe ui" pitchFamily="34" charset="0"/>
                        </a:rPr>
                        <a:t>This report is as of </a:t>
                      </a:r>
                      <a:r>
                        <a:rPr lang="en-US" sz="1600" b="1" i="0" u="none" strike="noStrike" dirty="0">
                          <a:solidFill>
                            <a:srgbClr val="000000"/>
                          </a:solidFill>
                          <a:latin typeface="segoe ui" pitchFamily="34" charset="0"/>
                          <a:ea typeface="segoe ui" pitchFamily="34" charset="0"/>
                          <a:cs typeface="segoe ui" pitchFamily="34" charset="0"/>
                        </a:rPr>
                        <a:t>Dec 31</a:t>
                      </a:r>
                      <a:r>
                        <a:rPr sz="1600" b="1" i="0" u="none" strike="noStrike" dirty="0">
                          <a:solidFill>
                            <a:srgbClr val="000000"/>
                          </a:solidFill>
                          <a:latin typeface="segoe ui" pitchFamily="34" charset="0"/>
                          <a:ea typeface="segoe ui" pitchFamily="34" charset="0"/>
                          <a:cs typeface="segoe ui" pitchFamily="34" charset="0"/>
                        </a:rPr>
                        <a:t>, 2021</a:t>
                      </a:r>
                      <a:r>
                        <a:rPr sz="1600" b="0" i="0" u="none" strike="noStrike" dirty="0">
                          <a:solidFill>
                            <a:srgbClr val="000000"/>
                          </a:solidFill>
                          <a:latin typeface="segoe ui" pitchFamily="34" charset="0"/>
                          <a:ea typeface="segoe ui" pitchFamily="34" charset="0"/>
                          <a:cs typeface="segoe ui" pitchFamily="34" charset="0"/>
                        </a:rPr>
                        <a:t> compared against </a:t>
                      </a:r>
                      <a:r>
                        <a:rPr lang="en-US" sz="1600" b="0" i="0" u="none" strike="noStrike" dirty="0">
                          <a:solidFill>
                            <a:srgbClr val="000000"/>
                          </a:solidFill>
                          <a:latin typeface="segoe ui" pitchFamily="34" charset="0"/>
                          <a:ea typeface="segoe ui" pitchFamily="34" charset="0"/>
                          <a:cs typeface="segoe ui" pitchFamily="34" charset="0"/>
                        </a:rPr>
                        <a:t>the</a:t>
                      </a:r>
                      <a:r>
                        <a:rPr sz="1600" b="0" i="0" u="none" strike="noStrike" dirty="0">
                          <a:solidFill>
                            <a:srgbClr val="000000"/>
                          </a:solidFill>
                          <a:latin typeface="segoe ui" pitchFamily="34" charset="0"/>
                          <a:ea typeface="segoe ui" pitchFamily="34" charset="0"/>
                          <a:cs typeface="segoe ui" pitchFamily="34" charset="0"/>
                        </a:rPr>
                        <a:t> board-approved budget</a:t>
                      </a:r>
                      <a:r>
                        <a:rPr lang="en-US" sz="1600" b="0" i="0" u="none" strike="noStrike" dirty="0">
                          <a:solidFill>
                            <a:srgbClr val="000000"/>
                          </a:solidFill>
                          <a:latin typeface="segoe ui" pitchFamily="34" charset="0"/>
                          <a:ea typeface="segoe ui" pitchFamily="34" charset="0"/>
                          <a:cs typeface="segoe ui" pitchFamily="34" charset="0"/>
                        </a:rPr>
                        <a:t>.</a:t>
                      </a:r>
                      <a:endParaRPr lang="en-US" sz="1600" b="0" i="0" u="none" strike="noStrike" dirty="0">
                        <a:solidFill>
                          <a:srgbClr val="000000"/>
                        </a:solidFill>
                        <a:latin typeface="Segoe UI" pitchFamily="34" charset="0"/>
                        <a:ea typeface="Segoe UI" pitchFamily="34" charset="0"/>
                      </a:endParaRPr>
                    </a:p>
                  </a:txBody>
                  <a:tcPr marL="25560" marR="25559" marT="0" marB="0" anchor="ctr">
                    <a:lnL/>
                    <a:lnR/>
                    <a:lnT/>
                    <a:lnB>
                      <a:noFill/>
                    </a:lnB>
                    <a:noFill/>
                  </a:tcPr>
                </a:tc>
                <a:extLst>
                  <a:ext uri="{0D108BD9-81ED-4DB2-BD59-A6C34878D82A}">
                    <a16:rowId xmlns:a16="http://schemas.microsoft.com/office/drawing/2014/main" val="10001"/>
                  </a:ext>
                </a:extLst>
              </a:tr>
              <a:tr h="654840">
                <a:tc>
                  <a:txBody>
                    <a:bodyPr/>
                    <a:lstStyle/>
                    <a:p>
                      <a:pPr algn="l">
                        <a:lnSpc>
                          <a:spcPct val="95000"/>
                        </a:lnSpc>
                        <a:spcBef>
                          <a:spcPts val="1513"/>
                        </a:spcBef>
                      </a:pPr>
                      <a:r>
                        <a:rPr sz="1600" b="0" i="0" u="none" strike="noStrike" dirty="0">
                          <a:solidFill>
                            <a:srgbClr val="000000"/>
                          </a:solidFill>
                          <a:latin typeface="Segoe UI" pitchFamily="34" charset="0"/>
                          <a:ea typeface="Segoe UI" pitchFamily="34" charset="0"/>
                          <a:cs typeface="Segoe UI" pitchFamily="34" charset="0"/>
                        </a:rPr>
                        <a:t>YTD Revenues Through </a:t>
                      </a:r>
                      <a:r>
                        <a:rPr lang="en-US" sz="1600" b="1" i="0" u="none" strike="noStrike" dirty="0">
                          <a:solidFill>
                            <a:srgbClr val="000000"/>
                          </a:solidFill>
                          <a:latin typeface="Segoe UI" pitchFamily="34" charset="0"/>
                          <a:ea typeface="Segoe UI" pitchFamily="34" charset="0"/>
                          <a:cs typeface="Segoe UI" pitchFamily="34" charset="0"/>
                        </a:rPr>
                        <a:t>Dec 31</a:t>
                      </a:r>
                      <a:r>
                        <a:rPr sz="1600" b="1" i="0" u="none" strike="noStrike" dirty="0">
                          <a:solidFill>
                            <a:srgbClr val="000000"/>
                          </a:solidFill>
                          <a:latin typeface="Segoe UI" pitchFamily="34" charset="0"/>
                          <a:ea typeface="Segoe UI" pitchFamily="34" charset="0"/>
                          <a:cs typeface="Segoe UI" pitchFamily="34" charset="0"/>
                        </a:rPr>
                        <a:t>, 2021</a:t>
                      </a:r>
                      <a:r>
                        <a:rPr sz="1600" b="0" i="0" u="none" strike="noStrike" dirty="0">
                          <a:solidFill>
                            <a:srgbClr val="000000"/>
                          </a:solidFill>
                          <a:latin typeface="Segoe UI" pitchFamily="34" charset="0"/>
                          <a:ea typeface="Segoe UI" pitchFamily="34" charset="0"/>
                          <a:cs typeface="Segoe UI" pitchFamily="34" charset="0"/>
                        </a:rPr>
                        <a:t>  are </a:t>
                      </a:r>
                      <a:r>
                        <a:rPr sz="1600" b="1" i="0" u="none" strike="noStrike" dirty="0">
                          <a:solidFill>
                            <a:srgbClr val="000000"/>
                          </a:solidFill>
                          <a:latin typeface="Segoe UI" pitchFamily="34" charset="0"/>
                          <a:ea typeface="Segoe UI" pitchFamily="34" charset="0"/>
                          <a:cs typeface="Segoe UI" pitchFamily="34" charset="0"/>
                        </a:rPr>
                        <a:t>$</a:t>
                      </a:r>
                      <a:r>
                        <a:rPr lang="en-US" sz="1600" b="1" i="0" u="none" strike="noStrike" dirty="0">
                          <a:solidFill>
                            <a:srgbClr val="000000"/>
                          </a:solidFill>
                          <a:latin typeface="Segoe UI" pitchFamily="34" charset="0"/>
                          <a:ea typeface="Segoe UI" pitchFamily="34" charset="0"/>
                          <a:cs typeface="Segoe UI" pitchFamily="34" charset="0"/>
                        </a:rPr>
                        <a:t>7,832,689. </a:t>
                      </a:r>
                      <a:r>
                        <a:rPr lang="en-US" sz="1600" b="0" i="0" u="none" strike="noStrike" dirty="0">
                          <a:solidFill>
                            <a:srgbClr val="000000"/>
                          </a:solidFill>
                          <a:latin typeface="Segoe UI" pitchFamily="34" charset="0"/>
                          <a:ea typeface="Segoe UI" pitchFamily="34" charset="0"/>
                          <a:cs typeface="Segoe UI" pitchFamily="34" charset="0"/>
                        </a:rPr>
                        <a:t>This is approximately 41% of total revenue budgeted.</a:t>
                      </a:r>
                      <a:endParaRPr lang="en-US" sz="1600" b="0" i="0" u="none" strike="noStrike" dirty="0">
                        <a:solidFill>
                          <a:srgbClr val="000000"/>
                        </a:solidFill>
                        <a:latin typeface="Segoe UI" pitchFamily="34" charset="0"/>
                        <a:ea typeface="Segoe UI" pitchFamily="34" charset="0"/>
                      </a:endParaRPr>
                    </a:p>
                  </a:txBody>
                  <a:tcPr marL="25560" marR="25559" marT="0" marB="0" anchor="ctr">
                    <a:lnL/>
                    <a:lnR/>
                    <a:lnT/>
                    <a:lnB/>
                    <a:noFill/>
                  </a:tcPr>
                </a:tc>
                <a:extLst>
                  <a:ext uri="{0D108BD9-81ED-4DB2-BD59-A6C34878D82A}">
                    <a16:rowId xmlns:a16="http://schemas.microsoft.com/office/drawing/2014/main" val="10002"/>
                  </a:ext>
                </a:extLst>
              </a:tr>
              <a:tr h="554040">
                <a:tc>
                  <a:txBody>
                    <a:bodyPr/>
                    <a:lstStyle/>
                    <a:p>
                      <a:pPr algn="l">
                        <a:lnSpc>
                          <a:spcPct val="95000"/>
                        </a:lnSpc>
                        <a:spcBef>
                          <a:spcPts val="1116"/>
                        </a:spcBef>
                      </a:pPr>
                      <a:r>
                        <a:rPr sz="1600" b="0" i="0" u="none" strike="noStrike" dirty="0">
                          <a:solidFill>
                            <a:srgbClr val="000000"/>
                          </a:solidFill>
                          <a:latin typeface="Segoe UI" pitchFamily="34" charset="0"/>
                          <a:ea typeface="Segoe UI" pitchFamily="34" charset="0"/>
                          <a:cs typeface="Segoe UI" pitchFamily="34" charset="0"/>
                        </a:rPr>
                        <a:t>YTD Expenses Through </a:t>
                      </a:r>
                      <a:r>
                        <a:rPr lang="en-US" sz="1600" b="1" i="0" u="none" strike="noStrike" dirty="0">
                          <a:solidFill>
                            <a:srgbClr val="000000"/>
                          </a:solidFill>
                          <a:latin typeface="Segoe UI" pitchFamily="34" charset="0"/>
                          <a:ea typeface="Segoe UI" pitchFamily="34" charset="0"/>
                          <a:cs typeface="Segoe UI" pitchFamily="34" charset="0"/>
                        </a:rPr>
                        <a:t>Dec 31</a:t>
                      </a:r>
                      <a:r>
                        <a:rPr sz="1600" b="1" i="0" u="none" strike="noStrike" dirty="0">
                          <a:solidFill>
                            <a:srgbClr val="000000"/>
                          </a:solidFill>
                          <a:latin typeface="Segoe UI" pitchFamily="34" charset="0"/>
                          <a:ea typeface="Segoe UI" pitchFamily="34" charset="0"/>
                          <a:cs typeface="Segoe UI" pitchFamily="34" charset="0"/>
                        </a:rPr>
                        <a:t>, 2021</a:t>
                      </a:r>
                      <a:r>
                        <a:rPr sz="1600" b="0" i="0" u="none" strike="noStrike" dirty="0">
                          <a:solidFill>
                            <a:srgbClr val="000000"/>
                          </a:solidFill>
                          <a:latin typeface="Segoe UI" pitchFamily="34" charset="0"/>
                          <a:ea typeface="Segoe UI" pitchFamily="34" charset="0"/>
                          <a:cs typeface="Segoe UI" pitchFamily="34" charset="0"/>
                        </a:rPr>
                        <a:t> are </a:t>
                      </a:r>
                      <a:r>
                        <a:rPr sz="1600" b="1" i="0" u="none" strike="noStrike" dirty="0">
                          <a:solidFill>
                            <a:srgbClr val="000000"/>
                          </a:solidFill>
                          <a:latin typeface="Segoe UI" pitchFamily="34" charset="0"/>
                          <a:ea typeface="Segoe UI" pitchFamily="34" charset="0"/>
                          <a:cs typeface="Segoe UI" pitchFamily="34" charset="0"/>
                        </a:rPr>
                        <a:t>$</a:t>
                      </a:r>
                      <a:r>
                        <a:rPr lang="en-US" sz="1600" b="1" i="0" u="none" strike="noStrike" dirty="0">
                          <a:solidFill>
                            <a:srgbClr val="000000"/>
                          </a:solidFill>
                          <a:latin typeface="Segoe UI" pitchFamily="34" charset="0"/>
                          <a:ea typeface="Segoe UI" pitchFamily="34" charset="0"/>
                          <a:cs typeface="Segoe UI" pitchFamily="34" charset="0"/>
                        </a:rPr>
                        <a:t>9,635,189. </a:t>
                      </a:r>
                      <a:r>
                        <a:rPr lang="en-US" sz="1600" b="0" i="0" u="none" strike="noStrike" dirty="0">
                          <a:solidFill>
                            <a:srgbClr val="000000"/>
                          </a:solidFill>
                          <a:latin typeface="Segoe UI" pitchFamily="34" charset="0"/>
                          <a:ea typeface="Segoe UI" pitchFamily="34" charset="0"/>
                          <a:cs typeface="Segoe UI" pitchFamily="34" charset="0"/>
                        </a:rPr>
                        <a:t>This is approximately 44% of total expenses budgeted.</a:t>
                      </a:r>
                      <a:endParaRPr lang="en-US" sz="1600" b="0" i="0" u="none" strike="noStrike" dirty="0">
                        <a:solidFill>
                          <a:srgbClr val="000000"/>
                        </a:solidFill>
                        <a:latin typeface="Segoe UI" pitchFamily="34" charset="0"/>
                        <a:ea typeface="Segoe UI" pitchFamily="34" charset="0"/>
                      </a:endParaRPr>
                    </a:p>
                  </a:txBody>
                  <a:tcPr marL="25560" marR="25559" marT="0" marB="0" anchor="ctr">
                    <a:lnL/>
                    <a:lnR/>
                    <a:lnT/>
                    <a:lnB/>
                    <a:noFill/>
                  </a:tcPr>
                </a:tc>
                <a:extLst>
                  <a:ext uri="{0D108BD9-81ED-4DB2-BD59-A6C34878D82A}">
                    <a16:rowId xmlns:a16="http://schemas.microsoft.com/office/drawing/2014/main" val="10003"/>
                  </a:ext>
                </a:extLst>
              </a:tr>
              <a:tr h="654840">
                <a:tc>
                  <a:txBody>
                    <a:bodyPr/>
                    <a:lstStyle/>
                    <a:p>
                      <a:pPr algn="l">
                        <a:lnSpc>
                          <a:spcPct val="95000"/>
                        </a:lnSpc>
                        <a:spcBef>
                          <a:spcPts val="1513"/>
                        </a:spcBef>
                      </a:pPr>
                      <a:r>
                        <a:rPr sz="1600" b="0" i="0" u="none" strike="noStrike" dirty="0">
                          <a:solidFill>
                            <a:srgbClr val="000000"/>
                          </a:solidFill>
                          <a:latin typeface="Segoe UI" pitchFamily="34" charset="0"/>
                          <a:ea typeface="Segoe UI" pitchFamily="34" charset="0"/>
                          <a:cs typeface="Segoe UI" pitchFamily="34" charset="0"/>
                        </a:rPr>
                        <a:t>Therefore, net income</a:t>
                      </a:r>
                      <a:r>
                        <a:rPr lang="en-US" sz="1600" b="0" i="0" u="none" strike="noStrike" dirty="0">
                          <a:solidFill>
                            <a:srgbClr val="000000"/>
                          </a:solidFill>
                          <a:latin typeface="Segoe UI" pitchFamily="34" charset="0"/>
                          <a:ea typeface="Segoe UI" pitchFamily="34" charset="0"/>
                          <a:cs typeface="Segoe UI" pitchFamily="34" charset="0"/>
                        </a:rPr>
                        <a:t> YTD</a:t>
                      </a:r>
                      <a:r>
                        <a:rPr sz="1600" b="0" i="0" u="none" strike="noStrike" dirty="0">
                          <a:solidFill>
                            <a:srgbClr val="000000"/>
                          </a:solidFill>
                          <a:latin typeface="Segoe UI" pitchFamily="34" charset="0"/>
                          <a:ea typeface="Segoe UI" pitchFamily="34" charset="0"/>
                          <a:cs typeface="Segoe UI" pitchFamily="34" charset="0"/>
                        </a:rPr>
                        <a:t> is </a:t>
                      </a:r>
                      <a:r>
                        <a:rPr sz="1600" b="1" i="0" u="none" strike="noStrike" dirty="0">
                          <a:solidFill>
                            <a:srgbClr val="000000"/>
                          </a:solidFill>
                          <a:latin typeface="Segoe UI" pitchFamily="34" charset="0"/>
                          <a:ea typeface="Segoe UI" pitchFamily="34" charset="0"/>
                          <a:cs typeface="Segoe UI" pitchFamily="34" charset="0"/>
                        </a:rPr>
                        <a:t>($1</a:t>
                      </a:r>
                      <a:r>
                        <a:rPr lang="en-US" sz="1600" b="1" i="0" u="none" strike="noStrike" dirty="0">
                          <a:solidFill>
                            <a:srgbClr val="000000"/>
                          </a:solidFill>
                          <a:latin typeface="Segoe UI" pitchFamily="34" charset="0"/>
                          <a:ea typeface="Segoe UI" pitchFamily="34" charset="0"/>
                          <a:cs typeface="Segoe UI" pitchFamily="34" charset="0"/>
                        </a:rPr>
                        <a:t>,802,501). </a:t>
                      </a:r>
                      <a:r>
                        <a:rPr lang="en-US" sz="1600" b="0" i="0" u="none" strike="noStrike" dirty="0">
                          <a:solidFill>
                            <a:srgbClr val="000000"/>
                          </a:solidFill>
                          <a:latin typeface="Segoe UI" pitchFamily="34" charset="0"/>
                          <a:ea typeface="Segoe UI" pitchFamily="34" charset="0"/>
                          <a:cs typeface="Segoe UI" pitchFamily="34" charset="0"/>
                        </a:rPr>
                        <a:t>It is important to note that substantial amounts of revenue are based on reimbursements. Reports of these reimbursable expenses were completed in both December and January (based on CDE reporting windows).</a:t>
                      </a:r>
                      <a:endParaRPr lang="en-US" sz="1600" b="0" i="0" u="none" strike="noStrike" dirty="0">
                        <a:solidFill>
                          <a:srgbClr val="000000"/>
                        </a:solidFill>
                        <a:latin typeface="Segoe UI" pitchFamily="34" charset="0"/>
                        <a:ea typeface="Segoe UI" pitchFamily="34" charset="0"/>
                      </a:endParaRPr>
                    </a:p>
                  </a:txBody>
                  <a:tcPr marL="25560" marR="25559" marT="0" marB="0" anchor="ctr">
                    <a:lnL/>
                    <a:lnR/>
                    <a:lnT/>
                    <a:lnB/>
                    <a:noFill/>
                  </a:tcPr>
                </a:tc>
                <a:extLst>
                  <a:ext uri="{0D108BD9-81ED-4DB2-BD59-A6C34878D82A}">
                    <a16:rowId xmlns:a16="http://schemas.microsoft.com/office/drawing/2014/main" val="10004"/>
                  </a:ext>
                </a:extLst>
              </a:tr>
            </a:tbl>
          </a:graphicData>
        </a:graphic>
      </p:graphicFrame>
      <p:graphicFrame>
        <p:nvGraphicFramePr>
          <p:cNvPr id="16" name="Table 15">
            <a:extLst>
              <a:ext uri="{FF2B5EF4-FFF2-40B4-BE49-F238E27FC236}">
                <a16:creationId xmlns:a16="http://schemas.microsoft.com/office/drawing/2014/main" id="{A5B13C81-55F7-4F99-A2A9-743F51BB24C2}"/>
              </a:ext>
            </a:extLst>
          </p:cNvPr>
          <p:cNvGraphicFramePr>
            <a:graphicFrameLocks noGrp="1"/>
          </p:cNvGraphicFramePr>
          <p:nvPr>
            <p:extLst>
              <p:ext uri="{D42A27DB-BD31-4B8C-83A1-F6EECF244321}">
                <p14:modId xmlns:p14="http://schemas.microsoft.com/office/powerpoint/2010/main" val="640046030"/>
              </p:ext>
            </p:extLst>
          </p:nvPr>
        </p:nvGraphicFramePr>
        <p:xfrm>
          <a:off x="457199" y="4023360"/>
          <a:ext cx="11853360" cy="2360279"/>
        </p:xfrm>
        <a:graphic>
          <a:graphicData uri="http://schemas.openxmlformats.org/drawingml/2006/table">
            <a:tbl>
              <a:tblPr/>
              <a:tblGrid>
                <a:gridCol w="11853360">
                  <a:extLst>
                    <a:ext uri="{9D8B030D-6E8A-4147-A177-3AD203B41FA5}">
                      <a16:colId xmlns:a16="http://schemas.microsoft.com/office/drawing/2014/main" val="20000"/>
                    </a:ext>
                  </a:extLst>
                </a:gridCol>
              </a:tblGrid>
              <a:tr h="304199">
                <a:tc>
                  <a:txBody>
                    <a:bodyPr/>
                    <a:lstStyle/>
                    <a:p>
                      <a:pPr algn="l" rtl="0">
                        <a:lnSpc>
                          <a:spcPct val="95000"/>
                        </a:lnSpc>
                      </a:pPr>
                      <a:r>
                        <a:rPr sz="1800" b="1" i="0" u="none" strike="noStrike" dirty="0">
                          <a:solidFill>
                            <a:srgbClr val="FFFFFF"/>
                          </a:solidFill>
                          <a:latin typeface="Segoe UI" pitchFamily="34" charset="0"/>
                          <a:ea typeface="Segoe UI" pitchFamily="34" charset="0"/>
                          <a:cs typeface="Segoe UI" pitchFamily="34" charset="0"/>
                        </a:rPr>
                        <a:t>Balance Sheet:</a:t>
                      </a:r>
                      <a:endParaRPr lang="en-US" sz="1800" b="1" i="0" u="none" strike="noStrike" dirty="0">
                        <a:solidFill>
                          <a:srgbClr val="FFFFFF"/>
                        </a:solidFill>
                        <a:latin typeface="Segoe UI" pitchFamily="34" charset="0"/>
                        <a:ea typeface="Segoe UI" pitchFamily="34" charset="0"/>
                      </a:endParaRPr>
                    </a:p>
                  </a:txBody>
                  <a:tcPr marL="101520" marR="25560" marT="0" marB="0" anchor="ctr">
                    <a:lnL/>
                    <a:lnR/>
                    <a:lnT/>
                    <a:lnB/>
                    <a:solidFill>
                      <a:srgbClr val="0F243E"/>
                    </a:solidFill>
                  </a:tcPr>
                </a:tc>
                <a:extLst>
                  <a:ext uri="{0D108BD9-81ED-4DB2-BD59-A6C34878D82A}">
                    <a16:rowId xmlns:a16="http://schemas.microsoft.com/office/drawing/2014/main" val="10000"/>
                  </a:ext>
                </a:extLst>
              </a:tr>
              <a:tr h="682919">
                <a:tc>
                  <a:txBody>
                    <a:bodyPr/>
                    <a:lstStyle/>
                    <a:p>
                      <a:pPr algn="l">
                        <a:lnSpc>
                          <a:spcPct val="95000"/>
                        </a:lnSpc>
                        <a:spcBef>
                          <a:spcPts val="558"/>
                        </a:spcBef>
                      </a:pPr>
                      <a:r>
                        <a:rPr lang="en-US" sz="1600" b="0" i="0" u="none" strike="noStrike" dirty="0">
                          <a:solidFill>
                            <a:srgbClr val="000000"/>
                          </a:solidFill>
                          <a:latin typeface="segoe ui" pitchFamily="34" charset="0"/>
                          <a:ea typeface="segoe ui" pitchFamily="34" charset="0"/>
                          <a:cs typeface="segoe ui" pitchFamily="34" charset="0"/>
                        </a:rPr>
                        <a:t>As of </a:t>
                      </a:r>
                      <a:r>
                        <a:rPr lang="en-US" sz="1600" b="1" i="0" u="none" strike="noStrike" dirty="0">
                          <a:solidFill>
                            <a:srgbClr val="000000"/>
                          </a:solidFill>
                          <a:latin typeface="segoe ui" pitchFamily="34" charset="0"/>
                          <a:ea typeface="segoe ui" pitchFamily="34" charset="0"/>
                          <a:cs typeface="segoe ui" pitchFamily="34" charset="0"/>
                        </a:rPr>
                        <a:t>Dec 31, 2021, </a:t>
                      </a:r>
                      <a:r>
                        <a:rPr lang="en-US" sz="1600" b="0" i="0" u="none" strike="noStrike" dirty="0">
                          <a:solidFill>
                            <a:srgbClr val="000000"/>
                          </a:solidFill>
                          <a:latin typeface="segoe ui" pitchFamily="34" charset="0"/>
                          <a:ea typeface="segoe ui" pitchFamily="34" charset="0"/>
                          <a:cs typeface="segoe ui" pitchFamily="34" charset="0"/>
                        </a:rPr>
                        <a:t>we had total cash of </a:t>
                      </a:r>
                      <a:r>
                        <a:rPr lang="en-US" sz="1600" b="1" i="0" u="none" strike="noStrike" dirty="0">
                          <a:solidFill>
                            <a:srgbClr val="000000"/>
                          </a:solidFill>
                          <a:latin typeface="segoe ui" pitchFamily="34" charset="0"/>
                          <a:ea typeface="segoe ui" pitchFamily="34" charset="0"/>
                          <a:cs typeface="segoe ui" pitchFamily="34" charset="0"/>
                        </a:rPr>
                        <a:t>$5,817,488, </a:t>
                      </a:r>
                      <a:r>
                        <a:rPr lang="en-US" sz="1600" b="0" i="0" u="none" strike="noStrike" dirty="0">
                          <a:solidFill>
                            <a:srgbClr val="000000"/>
                          </a:solidFill>
                          <a:latin typeface="segoe ui" pitchFamily="34" charset="0"/>
                          <a:ea typeface="segoe ui" pitchFamily="34" charset="0"/>
                          <a:cs typeface="segoe ui" pitchFamily="34" charset="0"/>
                        </a:rPr>
                        <a:t>short-term liabilities of </a:t>
                      </a:r>
                      <a:r>
                        <a:rPr lang="en-US" sz="1600" b="1" i="0" u="none" strike="noStrike" dirty="0">
                          <a:solidFill>
                            <a:srgbClr val="000000"/>
                          </a:solidFill>
                          <a:latin typeface="segoe ui" pitchFamily="34" charset="0"/>
                          <a:ea typeface="segoe ui" pitchFamily="34" charset="0"/>
                          <a:cs typeface="segoe ui" pitchFamily="34" charset="0"/>
                        </a:rPr>
                        <a:t>$1,147,017,</a:t>
                      </a:r>
                      <a:r>
                        <a:rPr lang="en-US" sz="1600" b="0" i="0" u="none" strike="noStrike" dirty="0">
                          <a:solidFill>
                            <a:srgbClr val="000000"/>
                          </a:solidFill>
                          <a:latin typeface="segoe ui" pitchFamily="34" charset="0"/>
                          <a:ea typeface="segoe ui" pitchFamily="34" charset="0"/>
                          <a:cs typeface="segoe ui" pitchFamily="34" charset="0"/>
                        </a:rPr>
                        <a:t> and long-term liabilities of </a:t>
                      </a:r>
                      <a:r>
                        <a:rPr lang="en-US" sz="1600" b="1" i="0" u="none" strike="noStrike" dirty="0">
                          <a:solidFill>
                            <a:srgbClr val="000000"/>
                          </a:solidFill>
                          <a:latin typeface="segoe ui" pitchFamily="34" charset="0"/>
                          <a:ea typeface="segoe ui" pitchFamily="34" charset="0"/>
                          <a:cs typeface="segoe ui" pitchFamily="34" charset="0"/>
                        </a:rPr>
                        <a:t>$8,922,372. </a:t>
                      </a:r>
                      <a:br>
                        <a:rPr lang="en-US" sz="1600" dirty="0"/>
                      </a:br>
                      <a:r>
                        <a:rPr lang="en-US" sz="1600" b="0" i="0" u="none" strike="noStrike" dirty="0">
                          <a:solidFill>
                            <a:srgbClr val="000000"/>
                          </a:solidFill>
                          <a:latin typeface="segoe ui" pitchFamily="34" charset="0"/>
                          <a:ea typeface="segoe ui" pitchFamily="34" charset="0"/>
                          <a:cs typeface="segoe ui" pitchFamily="34" charset="0"/>
                        </a:rPr>
                        <a:t>The</a:t>
                      </a:r>
                      <a:r>
                        <a:rPr lang="en-US" sz="1600" b="1" i="0" u="none" strike="noStrike" dirty="0">
                          <a:solidFill>
                            <a:srgbClr val="000000"/>
                          </a:solidFill>
                          <a:latin typeface="segoe ui" pitchFamily="34" charset="0"/>
                          <a:ea typeface="segoe ui" pitchFamily="34" charset="0"/>
                          <a:cs typeface="segoe ui" pitchFamily="34" charset="0"/>
                        </a:rPr>
                        <a:t> </a:t>
                      </a:r>
                      <a:r>
                        <a:rPr lang="en-US" sz="1600" b="0" i="0" u="none" strike="noStrike" dirty="0">
                          <a:solidFill>
                            <a:srgbClr val="000000"/>
                          </a:solidFill>
                          <a:latin typeface="segoe ui" pitchFamily="34" charset="0"/>
                          <a:ea typeface="segoe ui" pitchFamily="34" charset="0"/>
                          <a:cs typeface="segoe ui" pitchFamily="34" charset="0"/>
                        </a:rPr>
                        <a:t>ending fund balance is </a:t>
                      </a:r>
                      <a:r>
                        <a:rPr lang="en-US" sz="1600" b="1" i="0" u="none" strike="noStrike" dirty="0">
                          <a:solidFill>
                            <a:srgbClr val="000000"/>
                          </a:solidFill>
                          <a:latin typeface="segoe ui" pitchFamily="34" charset="0"/>
                          <a:ea typeface="segoe ui" pitchFamily="34" charset="0"/>
                          <a:cs typeface="segoe ui" pitchFamily="34" charset="0"/>
                        </a:rPr>
                        <a:t>$4,520,290. </a:t>
                      </a:r>
                    </a:p>
                    <a:p>
                      <a:pPr algn="l">
                        <a:lnSpc>
                          <a:spcPct val="95000"/>
                        </a:lnSpc>
                        <a:spcBef>
                          <a:spcPts val="558"/>
                        </a:spcBef>
                      </a:pPr>
                      <a:endParaRPr lang="en-US" sz="1600" b="1" i="0" u="none" strike="noStrike" dirty="0">
                        <a:solidFill>
                          <a:srgbClr val="000000"/>
                        </a:solidFill>
                        <a:latin typeface="segoe ui" pitchFamily="34" charset="0"/>
                        <a:ea typeface="segoe ui" pitchFamily="34" charset="0"/>
                        <a:cs typeface="segoe ui" pitchFamily="34" charset="0"/>
                      </a:endParaRPr>
                    </a:p>
                    <a:p>
                      <a:pPr algn="l">
                        <a:lnSpc>
                          <a:spcPct val="95000"/>
                        </a:lnSpc>
                        <a:spcBef>
                          <a:spcPts val="558"/>
                        </a:spcBef>
                      </a:pPr>
                      <a:r>
                        <a:rPr lang="en-US" sz="1600" b="0" i="0" u="none" strike="noStrike" dirty="0">
                          <a:solidFill>
                            <a:srgbClr val="000000"/>
                          </a:solidFill>
                          <a:latin typeface="segoe ui" pitchFamily="34" charset="0"/>
                          <a:ea typeface="segoe ui" pitchFamily="34" charset="0"/>
                          <a:cs typeface="segoe ui" pitchFamily="34" charset="0"/>
                        </a:rPr>
                        <a:t>Short-term liabilities include deferred revenue of </a:t>
                      </a:r>
                      <a:r>
                        <a:rPr lang="en-US" sz="1600" b="1" i="0" u="none" strike="noStrike" dirty="0">
                          <a:solidFill>
                            <a:srgbClr val="000000"/>
                          </a:solidFill>
                          <a:latin typeface="segoe ui" pitchFamily="34" charset="0"/>
                          <a:ea typeface="segoe ui" pitchFamily="34" charset="0"/>
                          <a:cs typeface="segoe ui" pitchFamily="34" charset="0"/>
                        </a:rPr>
                        <a:t>$617,577 </a:t>
                      </a:r>
                      <a:r>
                        <a:rPr lang="en-US" sz="1600" b="0" i="0" u="none" strike="noStrike" dirty="0">
                          <a:solidFill>
                            <a:srgbClr val="000000"/>
                          </a:solidFill>
                          <a:latin typeface="segoe ui" pitchFamily="34" charset="0"/>
                          <a:ea typeface="segoe ui" pitchFamily="34" charset="0"/>
                          <a:cs typeface="segoe ui" pitchFamily="34" charset="0"/>
                        </a:rPr>
                        <a:t>which will be used as expenses are posted to those resources.</a:t>
                      </a:r>
                    </a:p>
                    <a:p>
                      <a:pPr algn="l">
                        <a:lnSpc>
                          <a:spcPct val="95000"/>
                        </a:lnSpc>
                        <a:spcBef>
                          <a:spcPts val="558"/>
                        </a:spcBef>
                      </a:pPr>
                      <a:endParaRPr lang="en-US" sz="1600" b="1" i="0" u="none" strike="noStrike" dirty="0">
                        <a:solidFill>
                          <a:srgbClr val="000000"/>
                        </a:solidFill>
                        <a:latin typeface="segoe ui" pitchFamily="34" charset="0"/>
                        <a:ea typeface="segoe ui" pitchFamily="34" charset="0"/>
                        <a:cs typeface="segoe ui" pitchFamily="34" charset="0"/>
                      </a:endParaRPr>
                    </a:p>
                  </a:txBody>
                  <a:tcPr marL="25560" marR="25560" marT="0" marB="0" anchor="ctr">
                    <a:lnL/>
                    <a:lnR/>
                    <a:lnT/>
                    <a:lnB/>
                    <a:noFill/>
                  </a:tcPr>
                </a:tc>
                <a:extLst>
                  <a:ext uri="{0D108BD9-81ED-4DB2-BD59-A6C34878D82A}">
                    <a16:rowId xmlns:a16="http://schemas.microsoft.com/office/drawing/2014/main" val="10001"/>
                  </a:ext>
                </a:extLst>
              </a:tr>
              <a:tr h="669240">
                <a:tc>
                  <a:txBody>
                    <a:bodyPr/>
                    <a:lstStyle/>
                    <a:p>
                      <a:pPr algn="l" rtl="0">
                        <a:lnSpc>
                          <a:spcPct val="95000"/>
                        </a:lnSpc>
                      </a:pPr>
                      <a:endParaRPr lang="en-US" sz="1600" b="1" i="0" u="none" strike="noStrike" dirty="0" err="1">
                        <a:solidFill>
                          <a:srgbClr val="000000"/>
                        </a:solidFill>
                        <a:latin typeface="Segoe UI" pitchFamily="34" charset="0"/>
                        <a:ea typeface="Segoe UI" pitchFamily="34" charset="0"/>
                      </a:endParaRPr>
                    </a:p>
                  </a:txBody>
                  <a:tcPr marL="25560" marR="25560" marT="0" marB="0" anchor="ctr">
                    <a:lnL/>
                    <a:lnR/>
                    <a:lnT/>
                    <a:lnB/>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725570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 1"/>
          <p:cNvSpPr>
            <a:spLocks noGrp="1"/>
          </p:cNvSpPr>
          <p:nvPr/>
        </p:nvSpPr>
        <p:spPr/>
        <p:txBody>
          <a:bodyPr/>
          <a:lstStyle/>
          <a:p>
            <a:endParaRPr lang="en-US"/>
          </a:p>
        </p:txBody>
      </p:sp>
      <p:sp>
        <p:nvSpPr>
          <p:cNvPr id="3" name="Rectangle 2"/>
          <p:cNvSpPr/>
          <p:nvPr/>
        </p:nvSpPr>
        <p:spPr bwMode="auto">
          <a:xfrm>
            <a:off x="457199" y="1005840"/>
            <a:ext cx="11887200" cy="4937760"/>
          </a:xfrm>
          <a:prstGeom prst="rect">
            <a:avLst/>
          </a:prstGeom>
          <a:noFill/>
        </p:spPr>
      </p:sp>
      <p:sp>
        <p:nvSpPr>
          <p:cNvPr id="4" name="Rectangle 3"/>
          <p:cNvSpPr/>
          <p:nvPr/>
        </p:nvSpPr>
        <p:spPr bwMode="auto">
          <a:xfrm>
            <a:off x="457199" y="1005840"/>
            <a:ext cx="11887200" cy="4937760"/>
          </a:xfrm>
          <a:prstGeom prst="rect">
            <a:avLst/>
          </a:prstGeom>
          <a:noFill/>
        </p:spPr>
      </p:sp>
      <p:sp>
        <p:nvSpPr>
          <p:cNvPr id="5" name="Rectangle 4"/>
          <p:cNvSpPr/>
          <p:nvPr/>
        </p:nvSpPr>
        <p:spPr bwMode="auto">
          <a:xfrm>
            <a:off x="457199" y="1005840"/>
            <a:ext cx="11887200" cy="4937760"/>
          </a:xfrm>
          <a:prstGeom prst="rect">
            <a:avLst/>
          </a:prstGeom>
          <a:noFill/>
        </p:spPr>
      </p:sp>
      <p:sp>
        <p:nvSpPr>
          <p:cNvPr id="7" name="Rectangle 6"/>
          <p:cNvSpPr/>
          <p:nvPr/>
        </p:nvSpPr>
        <p:spPr bwMode="auto">
          <a:xfrm>
            <a:off x="457199" y="457199"/>
            <a:ext cx="11887200" cy="548639"/>
          </a:xfrm>
          <a:prstGeom prst="rect">
            <a:avLst/>
          </a:prstGeom>
          <a:noFill/>
        </p:spPr>
      </p:sp>
      <p:sp>
        <p:nvSpPr>
          <p:cNvPr id="8" name="Rectangle 7"/>
          <p:cNvSpPr/>
          <p:nvPr/>
        </p:nvSpPr>
        <p:spPr bwMode="auto">
          <a:xfrm>
            <a:off x="457199" y="457199"/>
            <a:ext cx="7589520" cy="548639"/>
          </a:xfrm>
          <a:prstGeom prst="rect">
            <a:avLst/>
          </a:prstGeom>
          <a:solidFill>
            <a:srgbClr val="FFFFFF"/>
          </a:solidFill>
        </p:spPr>
        <p:txBody>
          <a:bodyPr horzOverflow="overflow" wrap="square" lIns="203040" tIns="0" rIns="25560" bIns="0" rtlCol="0" anchor="ctr">
            <a:noAutofit/>
          </a:bodyPr>
          <a:lstStyle/>
          <a:p>
            <a:pPr algn="l" rtl="0">
              <a:lnSpc>
                <a:spcPct val="95000"/>
              </a:lnSpc>
            </a:pPr>
            <a:r>
              <a:rPr lang="en-US" sz="3200" b="1" i="0" u="none" strike="noStrike" dirty="0">
                <a:solidFill>
                  <a:srgbClr val="0F243E"/>
                </a:solidFill>
                <a:latin typeface="Segoe UI" pitchFamily="34" charset="0"/>
                <a:ea typeface="Segoe UI" pitchFamily="34" charset="0"/>
                <a:cs typeface="Segoe UI" pitchFamily="34" charset="0"/>
              </a:rPr>
              <a:t>Cash </a:t>
            </a:r>
            <a:r>
              <a:rPr lang="en-US" sz="3200" b="1" dirty="0">
                <a:solidFill>
                  <a:srgbClr val="0F243E"/>
                </a:solidFill>
                <a:latin typeface="Segoe UI" pitchFamily="34" charset="0"/>
                <a:ea typeface="Segoe UI" pitchFamily="34" charset="0"/>
                <a:cs typeface="Segoe UI" pitchFamily="34" charset="0"/>
              </a:rPr>
              <a:t>O</a:t>
            </a:r>
            <a:r>
              <a:rPr lang="en-US" sz="3200" b="1" i="0" u="none" strike="noStrike" dirty="0">
                <a:solidFill>
                  <a:srgbClr val="0F243E"/>
                </a:solidFill>
                <a:latin typeface="Segoe UI" pitchFamily="34" charset="0"/>
                <a:ea typeface="Segoe UI" pitchFamily="34" charset="0"/>
                <a:cs typeface="Segoe UI" pitchFamily="34" charset="0"/>
              </a:rPr>
              <a:t>n Hand</a:t>
            </a:r>
            <a:endParaRPr lang="en-US" sz="3200" b="1" i="0" u="none" strike="noStrike" dirty="0">
              <a:solidFill>
                <a:srgbClr val="0F243E"/>
              </a:solidFill>
              <a:latin typeface="Segoe UI" pitchFamily="34" charset="0"/>
              <a:ea typeface="Segoe UI" pitchFamily="34" charset="0"/>
            </a:endParaRPr>
          </a:p>
        </p:txBody>
      </p:sp>
      <p:sp>
        <p:nvSpPr>
          <p:cNvPr id="9" name="Rectangle 8"/>
          <p:cNvSpPr/>
          <p:nvPr/>
        </p:nvSpPr>
        <p:spPr bwMode="auto">
          <a:xfrm>
            <a:off x="457199" y="7909560"/>
            <a:ext cx="11887200" cy="1005840"/>
          </a:xfrm>
          <a:prstGeom prst="rect">
            <a:avLst/>
          </a:prstGeom>
          <a:noFill/>
        </p:spPr>
      </p:sp>
      <p:sp>
        <p:nvSpPr>
          <p:cNvPr id="10" name="Rectangle 9"/>
          <p:cNvSpPr/>
          <p:nvPr/>
        </p:nvSpPr>
        <p:spPr bwMode="auto">
          <a:xfrm>
            <a:off x="457199" y="8549640"/>
            <a:ext cx="11887200" cy="365759"/>
          </a:xfrm>
          <a:prstGeom prst="rect">
            <a:avLst/>
          </a:prstGeom>
          <a:solidFill>
            <a:srgbClr val="0F243E"/>
          </a:solidFill>
        </p:spPr>
      </p:sp>
      <p:sp>
        <p:nvSpPr>
          <p:cNvPr id="11" name="Rectangle 10"/>
          <p:cNvSpPr/>
          <p:nvPr/>
        </p:nvSpPr>
        <p:spPr bwMode="auto">
          <a:xfrm>
            <a:off x="2560320" y="8641079"/>
            <a:ext cx="9692639" cy="182879"/>
          </a:xfrm>
          <a:prstGeom prst="rect">
            <a:avLst/>
          </a:prstGeom>
          <a:noFill/>
        </p:spPr>
        <p:txBody>
          <a:bodyPr horzOverflow="overflow" wrap="square" lIns="25559" tIns="0" rIns="25559" bIns="0" rtlCol="0" anchor="t">
            <a:noAutofit/>
          </a:bodyPr>
          <a:lstStyle/>
          <a:p>
            <a:pPr algn="r" rtl="0">
              <a:lnSpc>
                <a:spcPct val="95000"/>
              </a:lnSpc>
            </a:pPr>
            <a:r>
              <a:rPr sz="1000" b="0" i="0" u="none" strike="noStrike" dirty="0">
                <a:solidFill>
                  <a:srgbClr val="F2DCDB"/>
                </a:solidFill>
                <a:latin typeface="Arial" pitchFamily="34" charset="0"/>
                <a:ea typeface="Arial" pitchFamily="34" charset="0"/>
                <a:cs typeface="Arial" pitchFamily="34" charset="0"/>
              </a:rPr>
              <a:t>Report created on 4/29/2021 8:10:08 AM for American Indian Model Schools</a:t>
            </a:r>
            <a:endParaRPr lang="en-US" sz="1000" b="0" i="0" u="none" strike="noStrike" dirty="0" err="1">
              <a:solidFill>
                <a:srgbClr val="F2DCDB"/>
              </a:solidFill>
              <a:latin typeface="Arial" pitchFamily="34" charset="0"/>
              <a:ea typeface="Arial" pitchFamily="34" charset="0"/>
            </a:endParaRPr>
          </a:p>
        </p:txBody>
      </p:sp>
      <p:sp>
        <p:nvSpPr>
          <p:cNvPr id="12" name="Rectangle 11"/>
          <p:cNvSpPr/>
          <p:nvPr/>
        </p:nvSpPr>
        <p:spPr bwMode="auto">
          <a:xfrm>
            <a:off x="548639" y="8641079"/>
            <a:ext cx="1737359" cy="182879"/>
          </a:xfrm>
          <a:prstGeom prst="rect">
            <a:avLst/>
          </a:prstGeom>
          <a:noFill/>
        </p:spPr>
        <p:txBody>
          <a:bodyPr horzOverflow="overflow" wrap="square" lIns="25560" tIns="0" rIns="25560" bIns="0" rtlCol="0" anchor="ctr">
            <a:noAutofit/>
          </a:bodyPr>
          <a:lstStyle/>
          <a:p>
            <a:pPr algn="l" rtl="0">
              <a:lnSpc>
                <a:spcPct val="95000"/>
              </a:lnSpc>
            </a:pPr>
            <a:r>
              <a:rPr sz="1000" b="0" i="0" u="none" strike="noStrike" dirty="0">
                <a:solidFill>
                  <a:srgbClr val="F2DCDB"/>
                </a:solidFill>
                <a:latin typeface="Arial" pitchFamily="34" charset="0"/>
                <a:ea typeface="Arial" pitchFamily="34" charset="0"/>
                <a:cs typeface="Arial" pitchFamily="34" charset="0"/>
              </a:rPr>
              <a:t>www.csmci.com</a:t>
            </a:r>
            <a:endParaRPr lang="en-US" sz="1000" b="0" i="0" u="none" strike="noStrike" dirty="0" err="1">
              <a:solidFill>
                <a:srgbClr val="F2DCDB"/>
              </a:solidFill>
              <a:latin typeface="Arial" pitchFamily="34" charset="0"/>
              <a:ea typeface="Arial" pitchFamily="34" charset="0"/>
            </a:endParaRPr>
          </a:p>
        </p:txBody>
      </p:sp>
      <p:sp>
        <p:nvSpPr>
          <p:cNvPr id="13" name="Rectangle 12"/>
          <p:cNvSpPr/>
          <p:nvPr/>
        </p:nvSpPr>
        <p:spPr bwMode="auto">
          <a:xfrm>
            <a:off x="11430000" y="7909560"/>
            <a:ext cx="914399" cy="640080"/>
          </a:xfrm>
          <a:prstGeom prst="rect">
            <a:avLst/>
          </a:prstGeom>
          <a:blipFill>
            <a:blip r:embed="rId2"/>
            <a:srcRect l="1000" r="1000"/>
            <a:stretch>
              <a:fillRect b="4000"/>
            </a:stretch>
          </a:blipFill>
        </p:spPr>
      </p:sp>
      <p:graphicFrame>
        <p:nvGraphicFramePr>
          <p:cNvPr id="15" name="Table 15">
            <a:extLst>
              <a:ext uri="{FF2B5EF4-FFF2-40B4-BE49-F238E27FC236}">
                <a16:creationId xmlns:a16="http://schemas.microsoft.com/office/drawing/2014/main" id="{D7229E0C-1365-4CCD-9D3B-5FD3BFE811DC}"/>
              </a:ext>
            </a:extLst>
          </p:cNvPr>
          <p:cNvGraphicFramePr>
            <a:graphicFrameLocks noGrp="1"/>
          </p:cNvGraphicFramePr>
          <p:nvPr>
            <p:extLst>
              <p:ext uri="{D42A27DB-BD31-4B8C-83A1-F6EECF244321}">
                <p14:modId xmlns:p14="http://schemas.microsoft.com/office/powerpoint/2010/main" val="355154048"/>
              </p:ext>
            </p:extLst>
          </p:nvPr>
        </p:nvGraphicFramePr>
        <p:xfrm>
          <a:off x="1864295" y="1645918"/>
          <a:ext cx="10480103" cy="4823460"/>
        </p:xfrm>
        <a:graphic>
          <a:graphicData uri="http://schemas.openxmlformats.org/drawingml/2006/table">
            <a:tbl>
              <a:tblPr firstRow="1" bandRow="1">
                <a:tableStyleId>{5C22544A-7EE6-4342-B048-85BDC9FD1C3A}</a:tableStyleId>
              </a:tblPr>
              <a:tblGrid>
                <a:gridCol w="3168353">
                  <a:extLst>
                    <a:ext uri="{9D8B030D-6E8A-4147-A177-3AD203B41FA5}">
                      <a16:colId xmlns:a16="http://schemas.microsoft.com/office/drawing/2014/main" val="4226267742"/>
                    </a:ext>
                  </a:extLst>
                </a:gridCol>
                <a:gridCol w="1944216">
                  <a:extLst>
                    <a:ext uri="{9D8B030D-6E8A-4147-A177-3AD203B41FA5}">
                      <a16:colId xmlns:a16="http://schemas.microsoft.com/office/drawing/2014/main" val="659269688"/>
                    </a:ext>
                  </a:extLst>
                </a:gridCol>
                <a:gridCol w="5367534">
                  <a:extLst>
                    <a:ext uri="{9D8B030D-6E8A-4147-A177-3AD203B41FA5}">
                      <a16:colId xmlns:a16="http://schemas.microsoft.com/office/drawing/2014/main" val="1765216722"/>
                    </a:ext>
                  </a:extLst>
                </a:gridCol>
              </a:tblGrid>
              <a:tr h="370840">
                <a:tc>
                  <a:txBody>
                    <a:bodyPr/>
                    <a:lstStyle/>
                    <a:p>
                      <a:r>
                        <a:rPr lang="en-US" b="1" dirty="0">
                          <a:latin typeface="+mn-lt"/>
                        </a:rPr>
                        <a:t>TOTAL CASH</a:t>
                      </a:r>
                    </a:p>
                  </a:txBody>
                  <a:tcPr/>
                </a:tc>
                <a:tc>
                  <a:txBody>
                    <a:bodyPr/>
                    <a:lstStyle/>
                    <a:p>
                      <a:pPr marL="182880" lvl="2" algn="l" fontAlgn="b"/>
                      <a:r>
                        <a:rPr lang="en-US" sz="1800" b="1" i="0" u="none" strike="noStrike" dirty="0">
                          <a:solidFill>
                            <a:schemeClr val="bg1"/>
                          </a:solidFill>
                          <a:effectLst/>
                          <a:latin typeface="+mn-lt"/>
                        </a:rPr>
                        <a:t>$5,817,488</a:t>
                      </a:r>
                    </a:p>
                  </a:txBody>
                  <a:tcPr marL="7620" marR="7620" marT="7620" marB="0" anchor="b"/>
                </a:tc>
                <a:tc>
                  <a:txBody>
                    <a:bodyPr/>
                    <a:lstStyle/>
                    <a:p>
                      <a:pPr algn="l" fontAlgn="b"/>
                      <a:r>
                        <a:rPr lang="en-US" sz="1800" b="1" i="1" u="none" strike="noStrike" dirty="0">
                          <a:solidFill>
                            <a:schemeClr val="bg1"/>
                          </a:solidFill>
                          <a:effectLst/>
                          <a:latin typeface="+mn-lt"/>
                        </a:rPr>
                        <a:t>Cash Balances as of 8/31/2021</a:t>
                      </a:r>
                    </a:p>
                  </a:txBody>
                  <a:tcPr marL="7620" marR="7620" marT="7620" marB="0" anchor="b"/>
                </a:tc>
                <a:extLst>
                  <a:ext uri="{0D108BD9-81ED-4DB2-BD59-A6C34878D82A}">
                    <a16:rowId xmlns:a16="http://schemas.microsoft.com/office/drawing/2014/main" val="224905816"/>
                  </a:ext>
                </a:extLst>
              </a:tr>
              <a:tr h="370840">
                <a:tc>
                  <a:txBody>
                    <a:bodyPr/>
                    <a:lstStyle/>
                    <a:p>
                      <a:endParaRPr lang="en-US" dirty="0"/>
                    </a:p>
                  </a:txBody>
                  <a:tcPr/>
                </a:tc>
                <a:tc>
                  <a:txBody>
                    <a:bodyPr/>
                    <a:lstStyle/>
                    <a:p>
                      <a:pPr marL="182880" lvl="2" algn="l" fontAlgn="b"/>
                      <a:endParaRPr lang="en-US" sz="16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600" b="0" i="1" u="none" strike="noStrike" dirty="0">
                          <a:solidFill>
                            <a:srgbClr val="000000"/>
                          </a:solidFill>
                          <a:effectLst/>
                          <a:latin typeface="Calibri" panose="020F0502020204030204" pitchFamily="34" charset="0"/>
                        </a:rPr>
                        <a:t> </a:t>
                      </a:r>
                    </a:p>
                  </a:txBody>
                  <a:tcPr marL="7620" marR="7620" marT="7620" marB="0" anchor="b"/>
                </a:tc>
                <a:extLst>
                  <a:ext uri="{0D108BD9-81ED-4DB2-BD59-A6C34878D82A}">
                    <a16:rowId xmlns:a16="http://schemas.microsoft.com/office/drawing/2014/main" val="641692443"/>
                  </a:ext>
                </a:extLst>
              </a:tr>
              <a:tr h="370840">
                <a:tc>
                  <a:txBody>
                    <a:bodyPr/>
                    <a:lstStyle/>
                    <a:p>
                      <a:pPr algn="l" fontAlgn="b"/>
                      <a:r>
                        <a:rPr lang="en-US" sz="1600" b="0" i="0" u="none" strike="noStrike" dirty="0">
                          <a:solidFill>
                            <a:srgbClr val="000000"/>
                          </a:solidFill>
                          <a:effectLst/>
                          <a:latin typeface="Calibri" panose="020F0502020204030204" pitchFamily="34" charset="0"/>
                        </a:rPr>
                        <a:t>CD </a:t>
                      </a:r>
                    </a:p>
                  </a:txBody>
                  <a:tcPr marL="7620" marR="7620" marT="7620" marB="0" anchor="b"/>
                </a:tc>
                <a:tc>
                  <a:txBody>
                    <a:bodyPr/>
                    <a:lstStyle/>
                    <a:p>
                      <a:pPr marL="182880" lvl="2" algn="l" fontAlgn="b"/>
                      <a:r>
                        <a:rPr lang="en-US" sz="1600" b="0" i="0" u="none" strike="noStrike" dirty="0">
                          <a:solidFill>
                            <a:srgbClr val="000000"/>
                          </a:solidFill>
                          <a:effectLst/>
                          <a:latin typeface="Calibri" panose="020F0502020204030204" pitchFamily="34" charset="0"/>
                        </a:rPr>
                        <a:t>$ (356,403)</a:t>
                      </a:r>
                    </a:p>
                  </a:txBody>
                  <a:tcPr marL="7620" marR="7620" marT="7620" marB="0" anchor="b"/>
                </a:tc>
                <a:tc>
                  <a:txBody>
                    <a:bodyPr/>
                    <a:lstStyle/>
                    <a:p>
                      <a:pPr algn="l" fontAlgn="b"/>
                      <a:r>
                        <a:rPr lang="en-US" sz="1600" b="0" i="1" u="none" strike="noStrike">
                          <a:solidFill>
                            <a:srgbClr val="000000"/>
                          </a:solidFill>
                          <a:effectLst/>
                          <a:latin typeface="Calibri" panose="020F0502020204030204" pitchFamily="34" charset="0"/>
                        </a:rPr>
                        <a:t>Funds held as requirement for East/West Bank Loan</a:t>
                      </a:r>
                    </a:p>
                  </a:txBody>
                  <a:tcPr marL="7620" marR="7620" marT="7620" marB="0" anchor="b"/>
                </a:tc>
                <a:extLst>
                  <a:ext uri="{0D108BD9-81ED-4DB2-BD59-A6C34878D82A}">
                    <a16:rowId xmlns:a16="http://schemas.microsoft.com/office/drawing/2014/main" val="3186943569"/>
                  </a:ext>
                </a:extLst>
              </a:tr>
              <a:tr h="370840">
                <a:tc>
                  <a:txBody>
                    <a:bodyPr/>
                    <a:lstStyle/>
                    <a:p>
                      <a:pPr algn="l" fontAlgn="b"/>
                      <a:r>
                        <a:rPr lang="en-US" sz="1600" b="0" i="0" u="none" strike="noStrike" dirty="0">
                          <a:solidFill>
                            <a:srgbClr val="000000"/>
                          </a:solidFill>
                          <a:effectLst/>
                          <a:latin typeface="Calibri" panose="020F0502020204030204" pitchFamily="34" charset="0"/>
                        </a:rPr>
                        <a:t>Total Current Liabilities*</a:t>
                      </a:r>
                    </a:p>
                  </a:txBody>
                  <a:tcPr marL="7620" marR="7620" marT="7620" marB="0" anchor="b"/>
                </a:tc>
                <a:tc>
                  <a:txBody>
                    <a:bodyPr/>
                    <a:lstStyle/>
                    <a:p>
                      <a:pPr marL="182880" lvl="2" algn="l" fontAlgn="b"/>
                      <a:r>
                        <a:rPr lang="en-US" sz="1600" b="0" i="0" u="none" strike="noStrike" dirty="0">
                          <a:solidFill>
                            <a:srgbClr val="000000"/>
                          </a:solidFill>
                          <a:effectLst/>
                          <a:latin typeface="Calibri" panose="020F0502020204030204" pitchFamily="34" charset="0"/>
                        </a:rPr>
                        <a:t>$ (1,147,017)</a:t>
                      </a:r>
                    </a:p>
                  </a:txBody>
                  <a:tcPr marL="7620" marR="7620" marT="7620" marB="0" anchor="b"/>
                </a:tc>
                <a:tc>
                  <a:txBody>
                    <a:bodyPr/>
                    <a:lstStyle/>
                    <a:p>
                      <a:pPr algn="l" fontAlgn="b"/>
                      <a:r>
                        <a:rPr lang="en-US" sz="1600" b="0" i="1" u="none" strike="noStrike" dirty="0">
                          <a:solidFill>
                            <a:srgbClr val="000000"/>
                          </a:solidFill>
                          <a:effectLst/>
                          <a:latin typeface="Calibri" panose="020F0502020204030204" pitchFamily="34" charset="0"/>
                        </a:rPr>
                        <a:t>includes Accounts Payable &amp; Accrued Salaries/taxes/benefits</a:t>
                      </a:r>
                    </a:p>
                  </a:txBody>
                  <a:tcPr marL="7620" marR="7620" marT="7620" marB="0" anchor="b"/>
                </a:tc>
                <a:extLst>
                  <a:ext uri="{0D108BD9-81ED-4DB2-BD59-A6C34878D82A}">
                    <a16:rowId xmlns:a16="http://schemas.microsoft.com/office/drawing/2014/main" val="3085743954"/>
                  </a:ext>
                </a:extLst>
              </a:tr>
              <a:tr h="370840">
                <a:tc>
                  <a:txBody>
                    <a:bodyPr/>
                    <a:lstStyle/>
                    <a:p>
                      <a:pPr algn="l" fontAlgn="b"/>
                      <a:r>
                        <a:rPr lang="en-US" sz="1600" b="0" i="0" u="none" strike="noStrike" dirty="0">
                          <a:solidFill>
                            <a:srgbClr val="000000"/>
                          </a:solidFill>
                          <a:effectLst/>
                          <a:latin typeface="Calibri" panose="020F0502020204030204" pitchFamily="34" charset="0"/>
                        </a:rPr>
                        <a:t>Restricted Net Assets (in fund balance)</a:t>
                      </a:r>
                    </a:p>
                  </a:txBody>
                  <a:tcPr marL="7620" marR="7620" marT="7620" marB="0" anchor="b"/>
                </a:tc>
                <a:tc>
                  <a:txBody>
                    <a:bodyPr/>
                    <a:lstStyle/>
                    <a:p>
                      <a:pPr marL="182880" lvl="2" algn="l" fontAlgn="b"/>
                      <a:r>
                        <a:rPr lang="en-US" sz="1600" b="0" i="0" u="none" strike="noStrike" dirty="0">
                          <a:solidFill>
                            <a:srgbClr val="000000"/>
                          </a:solidFill>
                          <a:effectLst/>
                          <a:latin typeface="Calibri" panose="020F0502020204030204" pitchFamily="34" charset="0"/>
                        </a:rPr>
                        <a:t>$ (515,484)</a:t>
                      </a:r>
                    </a:p>
                  </a:txBody>
                  <a:tcPr marL="7620" marR="7620" marT="7620" marB="0" anchor="b"/>
                </a:tc>
                <a:tc>
                  <a:txBody>
                    <a:bodyPr/>
                    <a:lstStyle/>
                    <a:p>
                      <a:pPr algn="l" fontAlgn="b"/>
                      <a:r>
                        <a:rPr lang="en-US" sz="1600" b="0" i="1" u="none" strike="noStrike" dirty="0">
                          <a:solidFill>
                            <a:srgbClr val="000000"/>
                          </a:solidFill>
                          <a:effectLst/>
                          <a:latin typeface="Calibri" panose="020F0502020204030204" pitchFamily="34" charset="0"/>
                        </a:rPr>
                        <a:t>Includes Measure N funds (HS) received that may be returned</a:t>
                      </a:r>
                    </a:p>
                  </a:txBody>
                  <a:tcPr marL="7620" marR="7620" marT="7620" marB="0" anchor="b"/>
                </a:tc>
                <a:extLst>
                  <a:ext uri="{0D108BD9-81ED-4DB2-BD59-A6C34878D82A}">
                    <a16:rowId xmlns:a16="http://schemas.microsoft.com/office/drawing/2014/main" val="3548269391"/>
                  </a:ext>
                </a:extLst>
              </a:tr>
              <a:tr h="370840">
                <a:tc>
                  <a:txBody>
                    <a:bodyPr/>
                    <a:lstStyle/>
                    <a:p>
                      <a:pPr algn="l" fontAlgn="b"/>
                      <a:r>
                        <a:rPr lang="en-US" sz="1600" b="0" i="0" u="none" strike="noStrike" dirty="0">
                          <a:solidFill>
                            <a:srgbClr val="000000"/>
                          </a:solidFill>
                          <a:effectLst/>
                          <a:latin typeface="Calibri" panose="020F0502020204030204" pitchFamily="34" charset="0"/>
                        </a:rPr>
                        <a:t>Scholarship Fund Balance</a:t>
                      </a:r>
                    </a:p>
                  </a:txBody>
                  <a:tcPr marL="7620" marR="7620" marT="7620" marB="0" anchor="b"/>
                </a:tc>
                <a:tc>
                  <a:txBody>
                    <a:bodyPr/>
                    <a:lstStyle/>
                    <a:p>
                      <a:pPr marL="182880" lvl="2" algn="l" fontAlgn="b"/>
                      <a:r>
                        <a:rPr lang="en-US" sz="1600" b="0" i="0" u="none" strike="noStrike" dirty="0">
                          <a:solidFill>
                            <a:srgbClr val="000000"/>
                          </a:solidFill>
                          <a:effectLst/>
                          <a:latin typeface="Calibri" panose="020F0502020204030204" pitchFamily="34" charset="0"/>
                        </a:rPr>
                        <a:t>$ (299,003)</a:t>
                      </a:r>
                    </a:p>
                  </a:txBody>
                  <a:tcPr marL="7620" marR="7620" marT="7620" marB="0" anchor="b"/>
                </a:tc>
                <a:tc>
                  <a:txBody>
                    <a:bodyPr/>
                    <a:lstStyle/>
                    <a:p>
                      <a:pPr algn="l" fontAlgn="b"/>
                      <a:r>
                        <a:rPr lang="en-US" sz="1600" b="0" i="1" u="none" strike="noStrike">
                          <a:solidFill>
                            <a:srgbClr val="000000"/>
                          </a:solidFill>
                          <a:effectLst/>
                          <a:latin typeface="Calibri" panose="020F0502020204030204" pitchFamily="34" charset="0"/>
                        </a:rPr>
                        <a:t> </a:t>
                      </a:r>
                    </a:p>
                  </a:txBody>
                  <a:tcPr marL="7620" marR="7620" marT="7620" marB="0" anchor="b"/>
                </a:tc>
                <a:extLst>
                  <a:ext uri="{0D108BD9-81ED-4DB2-BD59-A6C34878D82A}">
                    <a16:rowId xmlns:a16="http://schemas.microsoft.com/office/drawing/2014/main" val="3663700391"/>
                  </a:ext>
                </a:extLst>
              </a:tr>
              <a:tr h="370840">
                <a:tc>
                  <a:txBody>
                    <a:bodyPr/>
                    <a:lstStyle/>
                    <a:p>
                      <a:pPr algn="l" fontAlgn="b"/>
                      <a:r>
                        <a:rPr lang="en-US" sz="1600" b="0" i="0" u="none" strike="noStrike" dirty="0">
                          <a:solidFill>
                            <a:srgbClr val="000000"/>
                          </a:solidFill>
                          <a:effectLst/>
                          <a:latin typeface="Calibri" panose="020F0502020204030204" pitchFamily="34" charset="0"/>
                        </a:rPr>
                        <a:t>Restricted Current Year Revenue</a:t>
                      </a:r>
                    </a:p>
                  </a:txBody>
                  <a:tcPr marL="7620" marR="7620" marT="7620" marB="0" anchor="b"/>
                </a:tc>
                <a:tc>
                  <a:txBody>
                    <a:bodyPr/>
                    <a:lstStyle/>
                    <a:p>
                      <a:pPr marL="182880" lvl="2" algn="l" fontAlgn="b"/>
                      <a:r>
                        <a:rPr lang="en-US" sz="1600" b="0" i="0" u="none" strike="noStrike" dirty="0">
                          <a:solidFill>
                            <a:srgbClr val="000000"/>
                          </a:solidFill>
                          <a:effectLst/>
                          <a:latin typeface="Calibri" panose="020F0502020204030204" pitchFamily="34" charset="0"/>
                        </a:rPr>
                        <a:t>$  (897,988)</a:t>
                      </a:r>
                    </a:p>
                  </a:txBody>
                  <a:tcPr marL="7620" marR="7620" marT="7620" marB="0" anchor="b"/>
                </a:tc>
                <a:tc>
                  <a:txBody>
                    <a:bodyPr/>
                    <a:lstStyle/>
                    <a:p>
                      <a:pPr algn="l" fontAlgn="b"/>
                      <a:r>
                        <a:rPr lang="en-US" sz="1600" b="0" i="1" u="none" strike="noStrike" dirty="0">
                          <a:solidFill>
                            <a:srgbClr val="000000"/>
                          </a:solidFill>
                          <a:effectLst/>
                          <a:latin typeface="Calibri" panose="020F0502020204030204" pitchFamily="34" charset="0"/>
                        </a:rPr>
                        <a:t>Title I/II/III, Restricted Lottery, Nutrition, Prop 39 Clean Energy</a:t>
                      </a:r>
                    </a:p>
                  </a:txBody>
                  <a:tcPr marL="7620" marR="7620" marT="7620" marB="0" anchor="b"/>
                </a:tc>
                <a:extLst>
                  <a:ext uri="{0D108BD9-81ED-4DB2-BD59-A6C34878D82A}">
                    <a16:rowId xmlns:a16="http://schemas.microsoft.com/office/drawing/2014/main" val="3694973970"/>
                  </a:ext>
                </a:extLst>
              </a:tr>
              <a:tr h="370840">
                <a:tc>
                  <a:txBody>
                    <a:bodyPr/>
                    <a:lstStyle/>
                    <a:p>
                      <a:pPr algn="l" fontAlgn="b"/>
                      <a:r>
                        <a:rPr lang="en-US" sz="1600" b="0" i="0" u="none" strike="noStrike" dirty="0">
                          <a:solidFill>
                            <a:srgbClr val="000000"/>
                          </a:solidFill>
                          <a:effectLst/>
                          <a:latin typeface="Calibri" panose="020F0502020204030204" pitchFamily="34" charset="0"/>
                        </a:rPr>
                        <a:t>Restricted Scholarship Current Year Revenue</a:t>
                      </a:r>
                    </a:p>
                  </a:txBody>
                  <a:tcPr marL="7620" marR="7620" marT="7620" marB="0" anchor="b"/>
                </a:tc>
                <a:tc>
                  <a:txBody>
                    <a:bodyPr/>
                    <a:lstStyle/>
                    <a:p>
                      <a:pPr marL="182880" lvl="2" algn="l" fontAlgn="b"/>
                      <a:r>
                        <a:rPr lang="en-US" sz="1600" b="0" i="0" u="none" strike="noStrike" dirty="0">
                          <a:solidFill>
                            <a:srgbClr val="000000"/>
                          </a:solidFill>
                          <a:effectLst/>
                          <a:latin typeface="Calibri" panose="020F0502020204030204" pitchFamily="34" charset="0"/>
                        </a:rPr>
                        <a:t>$   (22,182)</a:t>
                      </a:r>
                    </a:p>
                  </a:txBody>
                  <a:tcPr marL="7620" marR="7620" marT="7620" marB="0" anchor="b"/>
                </a:tc>
                <a:tc>
                  <a:txBody>
                    <a:bodyPr/>
                    <a:lstStyle/>
                    <a:p>
                      <a:pPr algn="l" fontAlgn="b"/>
                      <a:r>
                        <a:rPr lang="en-US" sz="1600" b="0" i="1" u="none" strike="noStrike">
                          <a:solidFill>
                            <a:srgbClr val="000000"/>
                          </a:solidFill>
                          <a:effectLst/>
                          <a:latin typeface="Calibri" panose="020F0502020204030204" pitchFamily="34" charset="0"/>
                        </a:rPr>
                        <a:t>Funds received YTD, not yet encumbered</a:t>
                      </a:r>
                    </a:p>
                  </a:txBody>
                  <a:tcPr marL="7620" marR="7620" marT="7620" marB="0" anchor="b"/>
                </a:tc>
                <a:extLst>
                  <a:ext uri="{0D108BD9-81ED-4DB2-BD59-A6C34878D82A}">
                    <a16:rowId xmlns:a16="http://schemas.microsoft.com/office/drawing/2014/main" val="2497451482"/>
                  </a:ext>
                </a:extLst>
              </a:tr>
              <a:tr h="370840">
                <a:tc>
                  <a:txBody>
                    <a:bodyPr/>
                    <a:lstStyle/>
                    <a:p>
                      <a:pPr algn="l" fontAlgn="b"/>
                      <a:r>
                        <a:rPr lang="en-US" sz="1600" b="0" i="0" u="none" strike="noStrike" dirty="0">
                          <a:solidFill>
                            <a:srgbClr val="000000"/>
                          </a:solidFill>
                          <a:effectLst/>
                          <a:latin typeface="Calibri" panose="020F0502020204030204" pitchFamily="34" charset="0"/>
                        </a:rPr>
                        <a:t>OUSD Required Reserve (3%)**</a:t>
                      </a:r>
                    </a:p>
                  </a:txBody>
                  <a:tcPr marL="7620" marR="7620" marT="7620" marB="0" anchor="b"/>
                </a:tc>
                <a:tc>
                  <a:txBody>
                    <a:bodyPr/>
                    <a:lstStyle/>
                    <a:p>
                      <a:pPr marL="182880" lvl="2" algn="l" fontAlgn="b"/>
                      <a:r>
                        <a:rPr lang="en-US" sz="1600" b="0" i="0" u="none" strike="noStrike" dirty="0">
                          <a:solidFill>
                            <a:srgbClr val="000000"/>
                          </a:solidFill>
                          <a:effectLst/>
                          <a:latin typeface="Calibri" panose="020F0502020204030204" pitchFamily="34" charset="0"/>
                        </a:rPr>
                        <a:t>$ (545,996)</a:t>
                      </a:r>
                    </a:p>
                  </a:txBody>
                  <a:tcPr marL="7620" marR="7620" marT="7620" marB="0" anchor="b"/>
                </a:tc>
                <a:tc>
                  <a:txBody>
                    <a:bodyPr/>
                    <a:lstStyle/>
                    <a:p>
                      <a:pPr algn="l" fontAlgn="b"/>
                      <a:r>
                        <a:rPr lang="en-US" sz="1600" b="0" i="1" u="none" strike="noStrike">
                          <a:solidFill>
                            <a:srgbClr val="000000"/>
                          </a:solidFill>
                          <a:effectLst/>
                          <a:latin typeface="Calibri" panose="020F0502020204030204" pitchFamily="34" charset="0"/>
                        </a:rPr>
                        <a:t>3% of annual expenditures</a:t>
                      </a:r>
                    </a:p>
                  </a:txBody>
                  <a:tcPr marL="7620" marR="7620" marT="7620" marB="0" anchor="b"/>
                </a:tc>
                <a:extLst>
                  <a:ext uri="{0D108BD9-81ED-4DB2-BD59-A6C34878D82A}">
                    <a16:rowId xmlns:a16="http://schemas.microsoft.com/office/drawing/2014/main" val="2029937600"/>
                  </a:ext>
                </a:extLst>
              </a:tr>
              <a:tr h="439278">
                <a:tc>
                  <a:txBody>
                    <a:bodyPr/>
                    <a:lstStyle/>
                    <a:p>
                      <a:pPr algn="l" fontAlgn="b"/>
                      <a:r>
                        <a:rPr lang="en-US" sz="1600" b="0" i="0" u="none" strike="noStrike" dirty="0">
                          <a:solidFill>
                            <a:srgbClr val="000000"/>
                          </a:solidFill>
                          <a:effectLst/>
                          <a:latin typeface="Calibri" panose="020F0502020204030204" pitchFamily="34" charset="0"/>
                        </a:rPr>
                        <a:t>East West Bank DTI Reserve Requirement</a:t>
                      </a:r>
                    </a:p>
                  </a:txBody>
                  <a:tcPr marL="7620" marR="7620" marT="7620" marB="0" anchor="b"/>
                </a:tc>
                <a:tc>
                  <a:txBody>
                    <a:bodyPr/>
                    <a:lstStyle/>
                    <a:p>
                      <a:pPr marL="182880" lvl="2" algn="l" fontAlgn="b"/>
                      <a:r>
                        <a:rPr lang="en-US" sz="1600" b="0" i="0" u="none" strike="noStrike" dirty="0">
                          <a:solidFill>
                            <a:srgbClr val="000000"/>
                          </a:solidFill>
                          <a:effectLst/>
                          <a:latin typeface="Calibri" panose="020F0502020204030204" pitchFamily="34" charset="0"/>
                        </a:rPr>
                        <a:t>$ (756,107)</a:t>
                      </a:r>
                    </a:p>
                  </a:txBody>
                  <a:tcPr marL="7620" marR="7620" marT="7620" marB="0" anchor="b"/>
                </a:tc>
                <a:tc>
                  <a:txBody>
                    <a:bodyPr/>
                    <a:lstStyle/>
                    <a:p>
                      <a:pPr algn="l" fontAlgn="b"/>
                      <a:r>
                        <a:rPr lang="en-US" sz="1600" b="0" i="1" u="none" strike="noStrike" dirty="0">
                          <a:solidFill>
                            <a:srgbClr val="000000"/>
                          </a:solidFill>
                          <a:effectLst/>
                          <a:latin typeface="Calibri" panose="020F0502020204030204" pitchFamily="34" charset="0"/>
                        </a:rPr>
                        <a:t>Projected year-end surplus equivalent to 1.5x Debt Service</a:t>
                      </a:r>
                    </a:p>
                  </a:txBody>
                  <a:tcPr marL="7620" marR="7620" marT="7620" marB="0" anchor="b"/>
                </a:tc>
                <a:extLst>
                  <a:ext uri="{0D108BD9-81ED-4DB2-BD59-A6C34878D82A}">
                    <a16:rowId xmlns:a16="http://schemas.microsoft.com/office/drawing/2014/main" val="889782588"/>
                  </a:ext>
                </a:extLst>
              </a:tr>
              <a:tr h="370840">
                <a:tc>
                  <a:txBody>
                    <a:bodyPr/>
                    <a:lstStyle/>
                    <a:p>
                      <a:pPr algn="l" fontAlgn="b"/>
                      <a:endParaRPr lang="en-US" sz="1600" b="0" i="0" u="none" strike="noStrike" dirty="0">
                        <a:solidFill>
                          <a:srgbClr val="000000"/>
                        </a:solidFill>
                        <a:effectLst/>
                        <a:latin typeface="Calibri" panose="020F0502020204030204" pitchFamily="34" charset="0"/>
                      </a:endParaRPr>
                    </a:p>
                  </a:txBody>
                  <a:tcPr marL="7620" marR="7620" marT="7620" marB="0" anchor="b"/>
                </a:tc>
                <a:tc>
                  <a:txBody>
                    <a:bodyPr/>
                    <a:lstStyle/>
                    <a:p>
                      <a:pPr marL="182880" lvl="2" algn="l" fontAlgn="b"/>
                      <a:endParaRPr lang="en-US" sz="16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600" b="0" i="1"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272837312"/>
                  </a:ext>
                </a:extLst>
              </a:tr>
              <a:tr h="370840">
                <a:tc>
                  <a:txBody>
                    <a:bodyPr/>
                    <a:lstStyle/>
                    <a:p>
                      <a:pPr algn="l" fontAlgn="b"/>
                      <a:r>
                        <a:rPr lang="en-US" sz="1800" b="1" i="0" u="none" strike="noStrike" dirty="0">
                          <a:solidFill>
                            <a:schemeClr val="bg1"/>
                          </a:solidFill>
                          <a:effectLst/>
                          <a:latin typeface="Calibri" panose="020F0502020204030204" pitchFamily="34" charset="0"/>
                        </a:rPr>
                        <a:t>AVAILABLE CASH</a:t>
                      </a:r>
                    </a:p>
                  </a:txBody>
                  <a:tcPr marL="7620" marR="7620" marT="7620" marB="0" anchor="b">
                    <a:solidFill>
                      <a:srgbClr val="0070C0"/>
                    </a:solidFill>
                  </a:tcPr>
                </a:tc>
                <a:tc>
                  <a:txBody>
                    <a:bodyPr/>
                    <a:lstStyle/>
                    <a:p>
                      <a:pPr marL="182880" lvl="2" algn="l" fontAlgn="b"/>
                      <a:r>
                        <a:rPr lang="en-US" sz="1800" b="1" i="0" u="none" strike="noStrike" dirty="0">
                          <a:solidFill>
                            <a:schemeClr val="bg1"/>
                          </a:solidFill>
                          <a:effectLst/>
                          <a:latin typeface="Calibri" panose="020F0502020204030204" pitchFamily="34" charset="0"/>
                        </a:rPr>
                        <a:t>$ 1,823,274</a:t>
                      </a:r>
                    </a:p>
                  </a:txBody>
                  <a:tcPr marL="7620" marR="7620" marT="7620" marB="0" anchor="b">
                    <a:solidFill>
                      <a:srgbClr val="0070C0"/>
                    </a:solidFill>
                  </a:tcPr>
                </a:tc>
                <a:tc>
                  <a:txBody>
                    <a:bodyPr/>
                    <a:lstStyle/>
                    <a:p>
                      <a:pPr algn="l" fontAlgn="b"/>
                      <a:endParaRPr lang="en-US" sz="1600" b="0" i="1" u="none" strike="noStrike" dirty="0">
                        <a:solidFill>
                          <a:srgbClr val="000000"/>
                        </a:solidFill>
                        <a:effectLst/>
                        <a:latin typeface="Calibri" panose="020F0502020204030204" pitchFamily="34" charset="0"/>
                      </a:endParaRPr>
                    </a:p>
                  </a:txBody>
                  <a:tcPr marL="7620" marR="7620" marT="7620" marB="0" anchor="b">
                    <a:solidFill>
                      <a:srgbClr val="0070C0"/>
                    </a:solidFill>
                  </a:tcPr>
                </a:tc>
                <a:extLst>
                  <a:ext uri="{0D108BD9-81ED-4DB2-BD59-A6C34878D82A}">
                    <a16:rowId xmlns:a16="http://schemas.microsoft.com/office/drawing/2014/main" val="638943986"/>
                  </a:ext>
                </a:extLst>
              </a:tr>
            </a:tbl>
          </a:graphicData>
        </a:graphic>
      </p:graphicFrame>
      <p:sp>
        <p:nvSpPr>
          <p:cNvPr id="6" name="TextBox 5">
            <a:extLst>
              <a:ext uri="{FF2B5EF4-FFF2-40B4-BE49-F238E27FC236}">
                <a16:creationId xmlns:a16="http://schemas.microsoft.com/office/drawing/2014/main" id="{1C26F755-AF8D-41F3-BEC3-6A71F3754C40}"/>
              </a:ext>
            </a:extLst>
          </p:cNvPr>
          <p:cNvSpPr txBox="1"/>
          <p:nvPr/>
        </p:nvSpPr>
        <p:spPr>
          <a:xfrm>
            <a:off x="1864295" y="6974862"/>
            <a:ext cx="8352929" cy="1169551"/>
          </a:xfrm>
          <a:prstGeom prst="rect">
            <a:avLst/>
          </a:prstGeom>
          <a:noFill/>
        </p:spPr>
        <p:txBody>
          <a:bodyPr wrap="square" rtlCol="0">
            <a:spAutoFit/>
          </a:bodyPr>
          <a:lstStyle/>
          <a:p>
            <a:r>
              <a:rPr lang="en-US" sz="1400" dirty="0"/>
              <a:t>*Current liabilities include deferred revenue from previous year</a:t>
            </a:r>
          </a:p>
          <a:p>
            <a:r>
              <a:rPr lang="en-US" sz="1400" dirty="0"/>
              <a:t>** OUSD Required reserve of 3% is always met as long as the DTI reserve requirement for East West Bank is met. These liabilities do not stand as individual liabilities but are required to stay in fiscal and debt compliance.</a:t>
            </a:r>
          </a:p>
          <a:p>
            <a:endParaRPr lang="en-US" sz="1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 1"/>
          <p:cNvSpPr>
            <a:spLocks noGrp="1"/>
          </p:cNvSpPr>
          <p:nvPr/>
        </p:nvSpPr>
        <p:spPr/>
        <p:txBody>
          <a:bodyPr/>
          <a:lstStyle/>
          <a:p>
            <a:endParaRPr lang="en-US"/>
          </a:p>
        </p:txBody>
      </p:sp>
      <p:sp>
        <p:nvSpPr>
          <p:cNvPr id="3" name="Rectangle 2"/>
          <p:cNvSpPr/>
          <p:nvPr/>
        </p:nvSpPr>
        <p:spPr bwMode="auto">
          <a:xfrm>
            <a:off x="457199" y="1005840"/>
            <a:ext cx="11887200" cy="4937760"/>
          </a:xfrm>
          <a:prstGeom prst="rect">
            <a:avLst/>
          </a:prstGeom>
          <a:noFill/>
        </p:spPr>
      </p:sp>
      <p:sp>
        <p:nvSpPr>
          <p:cNvPr id="4" name="Rectangle 3"/>
          <p:cNvSpPr/>
          <p:nvPr/>
        </p:nvSpPr>
        <p:spPr bwMode="auto">
          <a:xfrm>
            <a:off x="457199" y="1005840"/>
            <a:ext cx="11887200" cy="4937760"/>
          </a:xfrm>
          <a:prstGeom prst="rect">
            <a:avLst/>
          </a:prstGeom>
          <a:noFill/>
        </p:spPr>
      </p:sp>
      <p:sp>
        <p:nvSpPr>
          <p:cNvPr id="5" name="Rectangle 4"/>
          <p:cNvSpPr/>
          <p:nvPr/>
        </p:nvSpPr>
        <p:spPr bwMode="auto">
          <a:xfrm>
            <a:off x="457199" y="1005840"/>
            <a:ext cx="11887200" cy="4937760"/>
          </a:xfrm>
          <a:prstGeom prst="rect">
            <a:avLst/>
          </a:prstGeom>
          <a:noFill/>
        </p:spPr>
      </p:sp>
      <p:sp>
        <p:nvSpPr>
          <p:cNvPr id="7" name="Rectangle 6"/>
          <p:cNvSpPr/>
          <p:nvPr/>
        </p:nvSpPr>
        <p:spPr bwMode="auto">
          <a:xfrm>
            <a:off x="457199" y="457199"/>
            <a:ext cx="11887200" cy="548639"/>
          </a:xfrm>
          <a:prstGeom prst="rect">
            <a:avLst/>
          </a:prstGeom>
          <a:noFill/>
        </p:spPr>
      </p:sp>
      <p:sp>
        <p:nvSpPr>
          <p:cNvPr id="8" name="Rectangle 7"/>
          <p:cNvSpPr/>
          <p:nvPr/>
        </p:nvSpPr>
        <p:spPr bwMode="auto">
          <a:xfrm>
            <a:off x="457199" y="457199"/>
            <a:ext cx="7589520" cy="548639"/>
          </a:xfrm>
          <a:prstGeom prst="rect">
            <a:avLst/>
          </a:prstGeom>
          <a:solidFill>
            <a:srgbClr val="FFFFFF"/>
          </a:solidFill>
        </p:spPr>
        <p:txBody>
          <a:bodyPr horzOverflow="overflow" wrap="square" lIns="203040" tIns="0" rIns="25560" bIns="0" rtlCol="0" anchor="ctr">
            <a:noAutofit/>
          </a:bodyPr>
          <a:lstStyle/>
          <a:p>
            <a:pPr algn="l" rtl="0">
              <a:lnSpc>
                <a:spcPct val="95000"/>
              </a:lnSpc>
            </a:pPr>
            <a:r>
              <a:rPr sz="3200" b="1" i="0" u="none" strike="noStrike" dirty="0">
                <a:solidFill>
                  <a:srgbClr val="0F243E"/>
                </a:solidFill>
                <a:latin typeface="Segoe UI" pitchFamily="34" charset="0"/>
                <a:ea typeface="Segoe UI" pitchFamily="34" charset="0"/>
                <a:cs typeface="Segoe UI" pitchFamily="34" charset="0"/>
              </a:rPr>
              <a:t>Supplemental Information</a:t>
            </a:r>
            <a:endParaRPr lang="en-US" sz="3200" b="1" i="0" u="none" strike="noStrike" dirty="0" err="1">
              <a:solidFill>
                <a:srgbClr val="0F243E"/>
              </a:solidFill>
              <a:latin typeface="Segoe UI" pitchFamily="34" charset="0"/>
              <a:ea typeface="Segoe UI" pitchFamily="34" charset="0"/>
            </a:endParaRPr>
          </a:p>
        </p:txBody>
      </p:sp>
      <p:sp>
        <p:nvSpPr>
          <p:cNvPr id="9" name="Rectangle 8"/>
          <p:cNvSpPr/>
          <p:nvPr/>
        </p:nvSpPr>
        <p:spPr bwMode="auto">
          <a:xfrm>
            <a:off x="457199" y="7909560"/>
            <a:ext cx="11887200" cy="1005840"/>
          </a:xfrm>
          <a:prstGeom prst="rect">
            <a:avLst/>
          </a:prstGeom>
          <a:noFill/>
        </p:spPr>
      </p:sp>
      <p:sp>
        <p:nvSpPr>
          <p:cNvPr id="10" name="Rectangle 9"/>
          <p:cNvSpPr/>
          <p:nvPr/>
        </p:nvSpPr>
        <p:spPr bwMode="auto">
          <a:xfrm>
            <a:off x="457199" y="8549640"/>
            <a:ext cx="11887200" cy="365759"/>
          </a:xfrm>
          <a:prstGeom prst="rect">
            <a:avLst/>
          </a:prstGeom>
          <a:solidFill>
            <a:srgbClr val="0F243E"/>
          </a:solidFill>
        </p:spPr>
      </p:sp>
      <p:sp>
        <p:nvSpPr>
          <p:cNvPr id="11" name="Rectangle 10"/>
          <p:cNvSpPr/>
          <p:nvPr/>
        </p:nvSpPr>
        <p:spPr bwMode="auto">
          <a:xfrm>
            <a:off x="2560320" y="8641079"/>
            <a:ext cx="9692639" cy="182879"/>
          </a:xfrm>
          <a:prstGeom prst="rect">
            <a:avLst/>
          </a:prstGeom>
          <a:noFill/>
        </p:spPr>
        <p:txBody>
          <a:bodyPr horzOverflow="overflow" wrap="square" lIns="25559" tIns="0" rIns="25559" bIns="0" rtlCol="0" anchor="t">
            <a:noAutofit/>
          </a:bodyPr>
          <a:lstStyle/>
          <a:p>
            <a:pPr algn="r" rtl="0">
              <a:lnSpc>
                <a:spcPct val="95000"/>
              </a:lnSpc>
            </a:pPr>
            <a:r>
              <a:rPr sz="1000" b="0" i="0" u="none" strike="noStrike" dirty="0">
                <a:solidFill>
                  <a:srgbClr val="F2DCDB"/>
                </a:solidFill>
                <a:latin typeface="Arial" pitchFamily="34" charset="0"/>
                <a:ea typeface="Arial" pitchFamily="34" charset="0"/>
                <a:cs typeface="Arial" pitchFamily="34" charset="0"/>
              </a:rPr>
              <a:t>Report created on 4/29/2021 8:10:08 AM for American Indian Model Schools</a:t>
            </a:r>
            <a:endParaRPr lang="en-US" sz="1000" b="0" i="0" u="none" strike="noStrike" dirty="0" err="1">
              <a:solidFill>
                <a:srgbClr val="F2DCDB"/>
              </a:solidFill>
              <a:latin typeface="Arial" pitchFamily="34" charset="0"/>
              <a:ea typeface="Arial" pitchFamily="34" charset="0"/>
            </a:endParaRPr>
          </a:p>
        </p:txBody>
      </p:sp>
      <p:sp>
        <p:nvSpPr>
          <p:cNvPr id="12" name="Rectangle 11"/>
          <p:cNvSpPr/>
          <p:nvPr/>
        </p:nvSpPr>
        <p:spPr bwMode="auto">
          <a:xfrm>
            <a:off x="548639" y="8641079"/>
            <a:ext cx="1737359" cy="182879"/>
          </a:xfrm>
          <a:prstGeom prst="rect">
            <a:avLst/>
          </a:prstGeom>
          <a:noFill/>
        </p:spPr>
        <p:txBody>
          <a:bodyPr horzOverflow="overflow" wrap="square" lIns="25560" tIns="0" rIns="25560" bIns="0" rtlCol="0" anchor="ctr">
            <a:noAutofit/>
          </a:bodyPr>
          <a:lstStyle/>
          <a:p>
            <a:pPr algn="l" rtl="0">
              <a:lnSpc>
                <a:spcPct val="95000"/>
              </a:lnSpc>
            </a:pPr>
            <a:r>
              <a:rPr sz="1000" b="0" i="0" u="none" strike="noStrike" dirty="0">
                <a:solidFill>
                  <a:srgbClr val="F2DCDB"/>
                </a:solidFill>
                <a:latin typeface="Arial" pitchFamily="34" charset="0"/>
                <a:ea typeface="Arial" pitchFamily="34" charset="0"/>
                <a:cs typeface="Arial" pitchFamily="34" charset="0"/>
              </a:rPr>
              <a:t>www.csmci.com</a:t>
            </a:r>
            <a:endParaRPr lang="en-US" sz="1000" b="0" i="0" u="none" strike="noStrike" dirty="0" err="1">
              <a:solidFill>
                <a:srgbClr val="F2DCDB"/>
              </a:solidFill>
              <a:latin typeface="Arial" pitchFamily="34" charset="0"/>
              <a:ea typeface="Arial" pitchFamily="34" charset="0"/>
            </a:endParaRPr>
          </a:p>
        </p:txBody>
      </p:sp>
      <p:sp>
        <p:nvSpPr>
          <p:cNvPr id="13" name="Rectangle 12"/>
          <p:cNvSpPr/>
          <p:nvPr/>
        </p:nvSpPr>
        <p:spPr bwMode="auto">
          <a:xfrm>
            <a:off x="11430000" y="7909560"/>
            <a:ext cx="914399" cy="640080"/>
          </a:xfrm>
          <a:prstGeom prst="rect">
            <a:avLst/>
          </a:prstGeom>
          <a:blipFill>
            <a:blip r:embed="rId2"/>
            <a:srcRect l="1000" r="1000"/>
            <a:stretch>
              <a:fillRect b="4000"/>
            </a:stretch>
          </a:blipFill>
        </p:spPr>
      </p:sp>
      <p:graphicFrame>
        <p:nvGraphicFramePr>
          <p:cNvPr id="16" name="Table 15">
            <a:extLst>
              <a:ext uri="{FF2B5EF4-FFF2-40B4-BE49-F238E27FC236}">
                <a16:creationId xmlns:a16="http://schemas.microsoft.com/office/drawing/2014/main" id="{A68A9D66-E437-466F-A34F-A14653701F16}"/>
              </a:ext>
            </a:extLst>
          </p:cNvPr>
          <p:cNvGraphicFramePr>
            <a:graphicFrameLocks noGrp="1"/>
          </p:cNvGraphicFramePr>
          <p:nvPr>
            <p:extLst>
              <p:ext uri="{D42A27DB-BD31-4B8C-83A1-F6EECF244321}">
                <p14:modId xmlns:p14="http://schemas.microsoft.com/office/powerpoint/2010/main" val="2431175982"/>
              </p:ext>
            </p:extLst>
          </p:nvPr>
        </p:nvGraphicFramePr>
        <p:xfrm>
          <a:off x="548639" y="1835857"/>
          <a:ext cx="11881799" cy="4267199"/>
        </p:xfrm>
        <a:graphic>
          <a:graphicData uri="http://schemas.openxmlformats.org/drawingml/2006/table">
            <a:tbl>
              <a:tblPr/>
              <a:tblGrid>
                <a:gridCol w="11881799">
                  <a:extLst>
                    <a:ext uri="{9D8B030D-6E8A-4147-A177-3AD203B41FA5}">
                      <a16:colId xmlns:a16="http://schemas.microsoft.com/office/drawing/2014/main" val="20000"/>
                    </a:ext>
                  </a:extLst>
                </a:gridCol>
              </a:tblGrid>
              <a:tr h="330839">
                <a:tc>
                  <a:txBody>
                    <a:bodyPr/>
                    <a:lstStyle/>
                    <a:p>
                      <a:pPr algn="l" rtl="0">
                        <a:lnSpc>
                          <a:spcPct val="95000"/>
                        </a:lnSpc>
                      </a:pPr>
                      <a:r>
                        <a:rPr lang="en-US" sz="1800" b="1" i="0" u="none" strike="noStrike" dirty="0">
                          <a:solidFill>
                            <a:srgbClr val="FFFFFF"/>
                          </a:solidFill>
                          <a:latin typeface="Segoe UI" pitchFamily="34" charset="0"/>
                          <a:ea typeface="Segoe UI" pitchFamily="34" charset="0"/>
                          <a:cs typeface="Segoe UI" pitchFamily="34" charset="0"/>
                        </a:rPr>
                        <a:t>Loan Covenant Calculation</a:t>
                      </a:r>
                      <a:endParaRPr lang="en-US" sz="1800" b="1" i="0" u="none" strike="noStrike" dirty="0">
                        <a:solidFill>
                          <a:srgbClr val="FFFFFF"/>
                        </a:solidFill>
                        <a:latin typeface="Segoe UI" pitchFamily="34" charset="0"/>
                        <a:ea typeface="Segoe UI" pitchFamily="34" charset="0"/>
                      </a:endParaRPr>
                    </a:p>
                  </a:txBody>
                  <a:tcPr marL="101520" marR="25560" marT="0" marB="0" anchor="ctr">
                    <a:lnL/>
                    <a:lnR/>
                    <a:lnT/>
                    <a:lnB/>
                    <a:solidFill>
                      <a:srgbClr val="0F243E"/>
                    </a:solidFill>
                  </a:tcPr>
                </a:tc>
                <a:extLst>
                  <a:ext uri="{0D108BD9-81ED-4DB2-BD59-A6C34878D82A}">
                    <a16:rowId xmlns:a16="http://schemas.microsoft.com/office/drawing/2014/main" val="10000"/>
                  </a:ext>
                </a:extLst>
              </a:tr>
              <a:tr h="597240">
                <a:tc>
                  <a:txBody>
                    <a:bodyPr/>
                    <a:lstStyle/>
                    <a:p>
                      <a:pPr marL="0" marR="0" lvl="5" indent="731520">
                        <a:spcBef>
                          <a:spcPts val="1200"/>
                        </a:spcBef>
                        <a:spcAft>
                          <a:spcPts val="0"/>
                        </a:spcAft>
                      </a:pPr>
                      <a:endParaRPr lang="en-US" sz="1600" b="1" dirty="0">
                        <a:effectLst/>
                        <a:latin typeface="Segoe UI" panose="020B0502040204020203" pitchFamily="34" charset="0"/>
                        <a:ea typeface="Calibri" panose="020F0502020204030204" pitchFamily="34" charset="0"/>
                        <a:cs typeface="Segoe UI" panose="020B0502040204020203" pitchFamily="34" charset="0"/>
                      </a:endParaRPr>
                    </a:p>
                    <a:p>
                      <a:pPr marL="0" marR="0" lvl="5" indent="0">
                        <a:spcBef>
                          <a:spcPts val="1200"/>
                        </a:spcBef>
                        <a:spcAft>
                          <a:spcPts val="0"/>
                        </a:spcAft>
                      </a:pPr>
                      <a:r>
                        <a:rPr lang="en-US" sz="1600" b="1" dirty="0">
                          <a:effectLst/>
                          <a:latin typeface="Segoe UI" panose="020B0502040204020203" pitchFamily="34" charset="0"/>
                          <a:ea typeface="Calibri" panose="020F0502020204030204" pitchFamily="34" charset="0"/>
                          <a:cs typeface="Segoe UI" panose="020B0502040204020203" pitchFamily="34" charset="0"/>
                        </a:rPr>
                        <a:t>AIMS loan covenant reads as follows:</a:t>
                      </a:r>
                    </a:p>
                    <a:p>
                      <a:pPr marL="0" marR="0" lvl="5" indent="0">
                        <a:spcBef>
                          <a:spcPts val="1200"/>
                        </a:spcBef>
                        <a:spcAft>
                          <a:spcPts val="0"/>
                        </a:spcAft>
                      </a:pPr>
                      <a:r>
                        <a:rPr lang="en-US" sz="1600" b="1" dirty="0">
                          <a:effectLst/>
                          <a:latin typeface="Segoe UI" panose="020B0502040204020203" pitchFamily="34" charset="0"/>
                          <a:ea typeface="Calibri" panose="020F0502020204030204" pitchFamily="34" charset="0"/>
                          <a:cs typeface="Segoe UI" panose="020B0502040204020203" pitchFamily="34" charset="0"/>
                        </a:rPr>
                        <a:t>Maintain a debt coverage ratio (defined as net operating income divided by current portion of long term debt plus interest expenses) of not less than 1.35 to 1 for the fiscal years ended June 30</a:t>
                      </a:r>
                      <a:r>
                        <a:rPr lang="en-US" sz="1600" b="1" baseline="30000" dirty="0">
                          <a:effectLst/>
                          <a:latin typeface="Segoe UI" panose="020B0502040204020203" pitchFamily="34" charset="0"/>
                          <a:ea typeface="Calibri" panose="020F0502020204030204" pitchFamily="34" charset="0"/>
                          <a:cs typeface="Segoe UI" panose="020B0502040204020203" pitchFamily="34" charset="0"/>
                        </a:rPr>
                        <a:t>th</a:t>
                      </a:r>
                      <a:r>
                        <a:rPr lang="en-US" sz="1600" b="1" dirty="0">
                          <a:effectLst/>
                          <a:latin typeface="Segoe UI" panose="020B0502040204020203" pitchFamily="34" charset="0"/>
                          <a:ea typeface="Calibri" panose="020F0502020204030204" pitchFamily="34" charset="0"/>
                          <a:cs typeface="Segoe UI" panose="020B0502040204020203" pitchFamily="34" charset="0"/>
                        </a:rPr>
                        <a:t>, 2020 and June 30</a:t>
                      </a:r>
                      <a:r>
                        <a:rPr lang="en-US" sz="1600" b="1" baseline="30000" dirty="0">
                          <a:effectLst/>
                          <a:latin typeface="Segoe UI" panose="020B0502040204020203" pitchFamily="34" charset="0"/>
                          <a:ea typeface="Calibri" panose="020F0502020204030204" pitchFamily="34" charset="0"/>
                          <a:cs typeface="Segoe UI" panose="020B0502040204020203" pitchFamily="34" charset="0"/>
                        </a:rPr>
                        <a:t>th</a:t>
                      </a:r>
                      <a:r>
                        <a:rPr lang="en-US" sz="1600" b="1" dirty="0">
                          <a:effectLst/>
                          <a:latin typeface="Segoe UI" panose="020B0502040204020203" pitchFamily="34" charset="0"/>
                          <a:ea typeface="Calibri" panose="020F0502020204030204" pitchFamily="34" charset="0"/>
                          <a:cs typeface="Segoe UI" panose="020B0502040204020203" pitchFamily="34" charset="0"/>
                        </a:rPr>
                        <a:t>, 2021 and 1.5 to 1 thereafter.</a:t>
                      </a:r>
                    </a:p>
                    <a:p>
                      <a:pPr marL="0" marR="0" lvl="5" indent="0">
                        <a:spcBef>
                          <a:spcPts val="1200"/>
                        </a:spcBef>
                        <a:spcAft>
                          <a:spcPts val="0"/>
                        </a:spcAft>
                      </a:pPr>
                      <a:endParaRPr lang="en-US" sz="1600" b="1" dirty="0">
                        <a:effectLst/>
                        <a:latin typeface="Segoe UI" panose="020B0502040204020203" pitchFamily="34" charset="0"/>
                        <a:ea typeface="Calibri" panose="020F0502020204030204" pitchFamily="34" charset="0"/>
                        <a:cs typeface="Segoe UI" panose="020B0502040204020203" pitchFamily="34" charset="0"/>
                      </a:endParaRPr>
                    </a:p>
                    <a:p>
                      <a:pPr marL="0" marR="0" lvl="5" indent="0">
                        <a:spcBef>
                          <a:spcPts val="1200"/>
                        </a:spcBef>
                        <a:spcAft>
                          <a:spcPts val="0"/>
                        </a:spcAft>
                      </a:pPr>
                      <a:r>
                        <a:rPr lang="en-US" sz="1600" b="1" dirty="0">
                          <a:effectLst/>
                          <a:latin typeface="Segoe UI" panose="020B0502040204020203" pitchFamily="34" charset="0"/>
                          <a:ea typeface="Calibri" panose="020F0502020204030204" pitchFamily="34" charset="0"/>
                          <a:cs typeface="Segoe UI" panose="020B0502040204020203" pitchFamily="34" charset="0"/>
                        </a:rPr>
                        <a:t>AIMS current calculation (based on budget) is as follows:</a:t>
                      </a:r>
                    </a:p>
                  </a:txBody>
                  <a:tcPr marL="25560" marR="25559" marT="0" marB="0" anchor="ctr">
                    <a:lnL/>
                    <a:lnR/>
                    <a:lnT/>
                    <a:lnB/>
                    <a:noFill/>
                  </a:tcPr>
                </a:tc>
                <a:extLst>
                  <a:ext uri="{0D108BD9-81ED-4DB2-BD59-A6C34878D82A}">
                    <a16:rowId xmlns:a16="http://schemas.microsoft.com/office/drawing/2014/main" val="10001"/>
                  </a:ext>
                </a:extLst>
              </a:tr>
              <a:tr h="654840">
                <a:tc>
                  <a:txBody>
                    <a:bodyPr/>
                    <a:lstStyle/>
                    <a:p>
                      <a:pPr algn="l">
                        <a:lnSpc>
                          <a:spcPct val="95000"/>
                        </a:lnSpc>
                        <a:spcBef>
                          <a:spcPts val="1513"/>
                        </a:spcBef>
                      </a:pPr>
                      <a:endParaRPr lang="en-US" sz="1600" b="0" i="0" u="none" strike="noStrike" dirty="0">
                        <a:solidFill>
                          <a:srgbClr val="000000"/>
                        </a:solidFill>
                        <a:latin typeface="Segoe UI" pitchFamily="34" charset="0"/>
                        <a:ea typeface="Segoe UI" pitchFamily="34" charset="0"/>
                      </a:endParaRPr>
                    </a:p>
                  </a:txBody>
                  <a:tcPr marL="25560" marR="25559" marT="0" marB="0" anchor="ctr">
                    <a:lnL/>
                    <a:lnR/>
                    <a:lnT/>
                    <a:lnB/>
                    <a:noFill/>
                  </a:tcPr>
                </a:tc>
                <a:extLst>
                  <a:ext uri="{0D108BD9-81ED-4DB2-BD59-A6C34878D82A}">
                    <a16:rowId xmlns:a16="http://schemas.microsoft.com/office/drawing/2014/main" val="10002"/>
                  </a:ext>
                </a:extLst>
              </a:tr>
              <a:tr h="554040">
                <a:tc>
                  <a:txBody>
                    <a:bodyPr/>
                    <a:lstStyle/>
                    <a:p>
                      <a:pPr algn="l">
                        <a:lnSpc>
                          <a:spcPct val="95000"/>
                        </a:lnSpc>
                        <a:spcBef>
                          <a:spcPts val="1116"/>
                        </a:spcBef>
                      </a:pPr>
                      <a:endParaRPr lang="en-US" sz="1600" b="0" i="0" u="none" strike="noStrike" dirty="0">
                        <a:solidFill>
                          <a:srgbClr val="000000"/>
                        </a:solidFill>
                        <a:latin typeface="Segoe UI" pitchFamily="34" charset="0"/>
                        <a:ea typeface="Segoe UI" pitchFamily="34" charset="0"/>
                      </a:endParaRPr>
                    </a:p>
                  </a:txBody>
                  <a:tcPr marL="25560" marR="25559" marT="0" marB="0" anchor="ctr">
                    <a:lnL/>
                    <a:lnR/>
                    <a:lnT/>
                    <a:lnB/>
                    <a:noFill/>
                  </a:tcPr>
                </a:tc>
                <a:extLst>
                  <a:ext uri="{0D108BD9-81ED-4DB2-BD59-A6C34878D82A}">
                    <a16:rowId xmlns:a16="http://schemas.microsoft.com/office/drawing/2014/main" val="10003"/>
                  </a:ext>
                </a:extLst>
              </a:tr>
              <a:tr h="654840">
                <a:tc>
                  <a:txBody>
                    <a:bodyPr/>
                    <a:lstStyle/>
                    <a:p>
                      <a:pPr algn="l">
                        <a:lnSpc>
                          <a:spcPct val="95000"/>
                        </a:lnSpc>
                        <a:spcBef>
                          <a:spcPts val="1513"/>
                        </a:spcBef>
                      </a:pPr>
                      <a:endParaRPr lang="en-US" sz="1600" b="1" i="0" u="none" strike="noStrike" dirty="0">
                        <a:solidFill>
                          <a:srgbClr val="000000"/>
                        </a:solidFill>
                        <a:latin typeface="Segoe UI" pitchFamily="34" charset="0"/>
                        <a:ea typeface="Segoe UI" pitchFamily="34" charset="0"/>
                      </a:endParaRPr>
                    </a:p>
                  </a:txBody>
                  <a:tcPr marL="25560" marR="25559" marT="0" marB="0" anchor="ctr">
                    <a:lnL/>
                    <a:lnR/>
                    <a:lnT/>
                    <a:lnB/>
                    <a:noFill/>
                  </a:tcPr>
                </a:tc>
                <a:extLst>
                  <a:ext uri="{0D108BD9-81ED-4DB2-BD59-A6C34878D82A}">
                    <a16:rowId xmlns:a16="http://schemas.microsoft.com/office/drawing/2014/main" val="10004"/>
                  </a:ext>
                </a:extLst>
              </a:tr>
            </a:tbl>
          </a:graphicData>
        </a:graphic>
      </p:graphicFrame>
      <p:graphicFrame>
        <p:nvGraphicFramePr>
          <p:cNvPr id="19" name="Table 19">
            <a:extLst>
              <a:ext uri="{FF2B5EF4-FFF2-40B4-BE49-F238E27FC236}">
                <a16:creationId xmlns:a16="http://schemas.microsoft.com/office/drawing/2014/main" id="{B24C4540-86C8-425F-A01D-FFB6E491904E}"/>
              </a:ext>
            </a:extLst>
          </p:cNvPr>
          <p:cNvGraphicFramePr>
            <a:graphicFrameLocks noGrp="1"/>
          </p:cNvGraphicFramePr>
          <p:nvPr/>
        </p:nvGraphicFramePr>
        <p:xfrm>
          <a:off x="3016423" y="4507733"/>
          <a:ext cx="6768752" cy="2225040"/>
        </p:xfrm>
        <a:graphic>
          <a:graphicData uri="http://schemas.openxmlformats.org/drawingml/2006/table">
            <a:tbl>
              <a:tblPr firstRow="1" bandRow="1">
                <a:tableStyleId>{5C22544A-7EE6-4342-B048-85BDC9FD1C3A}</a:tableStyleId>
              </a:tblPr>
              <a:tblGrid>
                <a:gridCol w="3942962">
                  <a:extLst>
                    <a:ext uri="{9D8B030D-6E8A-4147-A177-3AD203B41FA5}">
                      <a16:colId xmlns:a16="http://schemas.microsoft.com/office/drawing/2014/main" val="2784043104"/>
                    </a:ext>
                  </a:extLst>
                </a:gridCol>
                <a:gridCol w="2825790">
                  <a:extLst>
                    <a:ext uri="{9D8B030D-6E8A-4147-A177-3AD203B41FA5}">
                      <a16:colId xmlns:a16="http://schemas.microsoft.com/office/drawing/2014/main" val="420542236"/>
                    </a:ext>
                  </a:extLst>
                </a:gridCol>
              </a:tblGrid>
              <a:tr h="370840">
                <a:tc>
                  <a:txBody>
                    <a:bodyPr/>
                    <a:lstStyle/>
                    <a:p>
                      <a:r>
                        <a:rPr lang="en-US" dirty="0"/>
                        <a:t>AIMS LOAN COVENANT CALCULATION</a:t>
                      </a:r>
                    </a:p>
                  </a:txBody>
                  <a:tcPr/>
                </a:tc>
                <a:tc>
                  <a:txBody>
                    <a:bodyPr/>
                    <a:lstStyle/>
                    <a:p>
                      <a:endParaRPr lang="en-US" dirty="0"/>
                    </a:p>
                  </a:txBody>
                  <a:tcPr/>
                </a:tc>
                <a:extLst>
                  <a:ext uri="{0D108BD9-81ED-4DB2-BD59-A6C34878D82A}">
                    <a16:rowId xmlns:a16="http://schemas.microsoft.com/office/drawing/2014/main" val="674937760"/>
                  </a:ext>
                </a:extLst>
              </a:tr>
              <a:tr h="370840">
                <a:tc>
                  <a:txBody>
                    <a:bodyPr/>
                    <a:lstStyle/>
                    <a:p>
                      <a:pPr algn="l" fontAlgn="b"/>
                      <a:r>
                        <a:rPr lang="en-US" sz="2000" b="0" i="0" u="none" strike="noStrike" dirty="0">
                          <a:solidFill>
                            <a:srgbClr val="000000"/>
                          </a:solidFill>
                          <a:effectLst/>
                          <a:latin typeface="Calibri" panose="020F0502020204030204" pitchFamily="34" charset="0"/>
                        </a:rPr>
                        <a:t>Net Operating Income</a:t>
                      </a:r>
                    </a:p>
                  </a:txBody>
                  <a:tcPr marL="9525" marR="9525" marT="9525" marB="0" anchor="b"/>
                </a:tc>
                <a:tc>
                  <a:txBody>
                    <a:bodyPr/>
                    <a:lstStyle/>
                    <a:p>
                      <a:pPr algn="r" fontAlgn="b"/>
                      <a:r>
                        <a:rPr lang="en-US" sz="2000" b="0" i="0" u="none" strike="noStrike" dirty="0">
                          <a:solidFill>
                            <a:srgbClr val="000000"/>
                          </a:solidFill>
                          <a:effectLst/>
                          <a:latin typeface="Calibri" panose="020F0502020204030204" pitchFamily="34" charset="0"/>
                        </a:rPr>
                        <a:t>$1,178,191</a:t>
                      </a:r>
                    </a:p>
                  </a:txBody>
                  <a:tcPr marL="9525" marR="9525" marT="9525" marB="0" anchor="b"/>
                </a:tc>
                <a:extLst>
                  <a:ext uri="{0D108BD9-81ED-4DB2-BD59-A6C34878D82A}">
                    <a16:rowId xmlns:a16="http://schemas.microsoft.com/office/drawing/2014/main" val="3288667311"/>
                  </a:ext>
                </a:extLst>
              </a:tr>
              <a:tr h="370840">
                <a:tc>
                  <a:txBody>
                    <a:bodyPr/>
                    <a:lstStyle/>
                    <a:p>
                      <a:pPr algn="l" fontAlgn="b"/>
                      <a:r>
                        <a:rPr lang="en-US" sz="2000" b="0" i="0" u="none" strike="noStrike" dirty="0">
                          <a:solidFill>
                            <a:srgbClr val="000000"/>
                          </a:solidFill>
                          <a:effectLst/>
                          <a:latin typeface="Calibri" panose="020F0502020204030204" pitchFamily="34" charset="0"/>
                        </a:rPr>
                        <a:t>Current Portion of Loan</a:t>
                      </a:r>
                    </a:p>
                  </a:txBody>
                  <a:tcPr marL="9525" marR="9525" marT="9525" marB="0" anchor="b"/>
                </a:tc>
                <a:tc>
                  <a:txBody>
                    <a:bodyPr/>
                    <a:lstStyle/>
                    <a:p>
                      <a:pPr algn="r" fontAlgn="b"/>
                      <a:r>
                        <a:rPr lang="en-US" sz="2000" b="0" i="0" u="none" strike="noStrike" dirty="0">
                          <a:solidFill>
                            <a:srgbClr val="000000"/>
                          </a:solidFill>
                          <a:effectLst/>
                          <a:latin typeface="Calibri" panose="020F0502020204030204" pitchFamily="34" charset="0"/>
                        </a:rPr>
                        <a:t>$210,504.00</a:t>
                      </a:r>
                    </a:p>
                  </a:txBody>
                  <a:tcPr marL="9525" marR="9525" marT="9525" marB="0" anchor="b"/>
                </a:tc>
                <a:extLst>
                  <a:ext uri="{0D108BD9-81ED-4DB2-BD59-A6C34878D82A}">
                    <a16:rowId xmlns:a16="http://schemas.microsoft.com/office/drawing/2014/main" val="190184858"/>
                  </a:ext>
                </a:extLst>
              </a:tr>
              <a:tr h="370840">
                <a:tc>
                  <a:txBody>
                    <a:bodyPr/>
                    <a:lstStyle/>
                    <a:p>
                      <a:pPr algn="l" fontAlgn="b"/>
                      <a:r>
                        <a:rPr lang="en-US" sz="2000" b="0" i="0" u="none" strike="noStrike">
                          <a:solidFill>
                            <a:srgbClr val="000000"/>
                          </a:solidFill>
                          <a:effectLst/>
                          <a:latin typeface="Calibri" panose="020F0502020204030204" pitchFamily="34" charset="0"/>
                        </a:rPr>
                        <a:t>Interest To be Paid next 12 months</a:t>
                      </a:r>
                    </a:p>
                  </a:txBody>
                  <a:tcPr marL="9525" marR="9525" marT="9525" marB="0" anchor="b"/>
                </a:tc>
                <a:tc>
                  <a:txBody>
                    <a:bodyPr/>
                    <a:lstStyle/>
                    <a:p>
                      <a:pPr algn="r" fontAlgn="b"/>
                      <a:r>
                        <a:rPr lang="en-US" sz="2000" b="0" i="0" u="none" strike="noStrike" dirty="0">
                          <a:solidFill>
                            <a:srgbClr val="000000"/>
                          </a:solidFill>
                          <a:effectLst/>
                          <a:latin typeface="Calibri" panose="020F0502020204030204" pitchFamily="34" charset="0"/>
                        </a:rPr>
                        <a:t>$354,720.00</a:t>
                      </a:r>
                    </a:p>
                  </a:txBody>
                  <a:tcPr marL="9525" marR="9525" marT="9525" marB="0" anchor="b"/>
                </a:tc>
                <a:extLst>
                  <a:ext uri="{0D108BD9-81ED-4DB2-BD59-A6C34878D82A}">
                    <a16:rowId xmlns:a16="http://schemas.microsoft.com/office/drawing/2014/main" val="2472071822"/>
                  </a:ext>
                </a:extLst>
              </a:tr>
              <a:tr h="370840">
                <a:tc>
                  <a:txBody>
                    <a:bodyPr/>
                    <a:lstStyle/>
                    <a:p>
                      <a:pPr algn="l" fontAlgn="b"/>
                      <a:r>
                        <a:rPr lang="en-US" sz="2000" b="0" i="0" u="none" strike="noStrike">
                          <a:solidFill>
                            <a:srgbClr val="000000"/>
                          </a:solidFill>
                          <a:effectLst/>
                          <a:latin typeface="Calibri" panose="020F0502020204030204" pitchFamily="34" charset="0"/>
                        </a:rPr>
                        <a:t>12 Mos Princ and Int</a:t>
                      </a:r>
                    </a:p>
                  </a:txBody>
                  <a:tcPr marL="9525" marR="9525" marT="9525" marB="0" anchor="b"/>
                </a:tc>
                <a:tc>
                  <a:txBody>
                    <a:bodyPr/>
                    <a:lstStyle/>
                    <a:p>
                      <a:pPr algn="r" fontAlgn="b"/>
                      <a:r>
                        <a:rPr lang="en-US" sz="2000" b="0" i="0" u="none" strike="noStrike" dirty="0">
                          <a:solidFill>
                            <a:srgbClr val="000000"/>
                          </a:solidFill>
                          <a:effectLst/>
                          <a:latin typeface="Calibri" panose="020F0502020204030204" pitchFamily="34" charset="0"/>
                        </a:rPr>
                        <a:t>$565,266.00</a:t>
                      </a:r>
                    </a:p>
                  </a:txBody>
                  <a:tcPr marL="9525" marR="9525" marT="9525" marB="0" anchor="b"/>
                </a:tc>
                <a:extLst>
                  <a:ext uri="{0D108BD9-81ED-4DB2-BD59-A6C34878D82A}">
                    <a16:rowId xmlns:a16="http://schemas.microsoft.com/office/drawing/2014/main" val="3304377939"/>
                  </a:ext>
                </a:extLst>
              </a:tr>
              <a:tr h="370840">
                <a:tc>
                  <a:txBody>
                    <a:bodyPr/>
                    <a:lstStyle/>
                    <a:p>
                      <a:pPr algn="r" fontAlgn="b"/>
                      <a:r>
                        <a:rPr lang="en-US" sz="2000" b="1" i="0" u="none" strike="noStrike">
                          <a:solidFill>
                            <a:srgbClr val="000000"/>
                          </a:solidFill>
                          <a:effectLst/>
                          <a:latin typeface="Calibri" panose="020F0502020204030204" pitchFamily="34" charset="0"/>
                        </a:rPr>
                        <a:t>Ratio</a:t>
                      </a:r>
                    </a:p>
                  </a:txBody>
                  <a:tcPr marL="9525" marR="85725" marT="9525" marB="0" anchor="b"/>
                </a:tc>
                <a:tc>
                  <a:txBody>
                    <a:bodyPr/>
                    <a:lstStyle/>
                    <a:p>
                      <a:pPr algn="r" fontAlgn="b"/>
                      <a:r>
                        <a:rPr lang="en-US" sz="2000" b="1" i="0" u="none" strike="noStrike" dirty="0">
                          <a:solidFill>
                            <a:srgbClr val="000000"/>
                          </a:solidFill>
                          <a:effectLst/>
                          <a:latin typeface="Calibri" panose="020F0502020204030204" pitchFamily="34" charset="0"/>
                        </a:rPr>
                        <a:t>2.08</a:t>
                      </a:r>
                    </a:p>
                  </a:txBody>
                  <a:tcPr marL="9525" marR="9525" marT="9525" marB="0" anchor="b"/>
                </a:tc>
                <a:extLst>
                  <a:ext uri="{0D108BD9-81ED-4DB2-BD59-A6C34878D82A}">
                    <a16:rowId xmlns:a16="http://schemas.microsoft.com/office/drawing/2014/main" val="1597912523"/>
                  </a:ext>
                </a:extLst>
              </a:tr>
            </a:tbl>
          </a:graphicData>
        </a:graphic>
      </p:graphicFrame>
    </p:spTree>
    <p:extLst>
      <p:ext uri="{BB962C8B-B14F-4D97-AF65-F5344CB8AC3E}">
        <p14:creationId xmlns:p14="http://schemas.microsoft.com/office/powerpoint/2010/main" val="1091890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 1"/>
          <p:cNvSpPr>
            <a:spLocks noGrp="1"/>
          </p:cNvSpPr>
          <p:nvPr/>
        </p:nvSpPr>
        <p:spPr/>
        <p:txBody>
          <a:bodyPr/>
          <a:lstStyle/>
          <a:p>
            <a:endParaRPr lang="en-US"/>
          </a:p>
        </p:txBody>
      </p:sp>
      <p:sp>
        <p:nvSpPr>
          <p:cNvPr id="3" name="Rectangle 2"/>
          <p:cNvSpPr/>
          <p:nvPr/>
        </p:nvSpPr>
        <p:spPr bwMode="auto">
          <a:xfrm>
            <a:off x="457199" y="1005840"/>
            <a:ext cx="11887200" cy="4937760"/>
          </a:xfrm>
          <a:prstGeom prst="rect">
            <a:avLst/>
          </a:prstGeom>
          <a:noFill/>
        </p:spPr>
      </p:sp>
      <p:sp>
        <p:nvSpPr>
          <p:cNvPr id="4" name="Rectangle 3"/>
          <p:cNvSpPr/>
          <p:nvPr/>
        </p:nvSpPr>
        <p:spPr bwMode="auto">
          <a:xfrm>
            <a:off x="457199" y="1005840"/>
            <a:ext cx="11887200" cy="4937760"/>
          </a:xfrm>
          <a:prstGeom prst="rect">
            <a:avLst/>
          </a:prstGeom>
          <a:noFill/>
        </p:spPr>
      </p:sp>
      <p:sp>
        <p:nvSpPr>
          <p:cNvPr id="5" name="Rectangle 4"/>
          <p:cNvSpPr/>
          <p:nvPr/>
        </p:nvSpPr>
        <p:spPr bwMode="auto">
          <a:xfrm>
            <a:off x="457199" y="1005840"/>
            <a:ext cx="11887200" cy="4937760"/>
          </a:xfrm>
          <a:prstGeom prst="rect">
            <a:avLst/>
          </a:prstGeom>
          <a:noFill/>
        </p:spPr>
      </p:sp>
      <p:graphicFrame>
        <p:nvGraphicFramePr>
          <p:cNvPr id="6" name="Table 5"/>
          <p:cNvGraphicFramePr>
            <a:graphicFrameLocks noGrp="1"/>
          </p:cNvGraphicFramePr>
          <p:nvPr/>
        </p:nvGraphicFramePr>
        <p:xfrm>
          <a:off x="457199" y="1188720"/>
          <a:ext cx="11445480" cy="182879"/>
        </p:xfrm>
        <a:graphic>
          <a:graphicData uri="http://schemas.openxmlformats.org/drawingml/2006/table">
            <a:tbl>
              <a:tblPr/>
              <a:tblGrid>
                <a:gridCol w="1684440">
                  <a:extLst>
                    <a:ext uri="{9D8B030D-6E8A-4147-A177-3AD203B41FA5}">
                      <a16:colId xmlns:a16="http://schemas.microsoft.com/office/drawing/2014/main" val="20000"/>
                    </a:ext>
                  </a:extLst>
                </a:gridCol>
                <a:gridCol w="9761040">
                  <a:extLst>
                    <a:ext uri="{9D8B030D-6E8A-4147-A177-3AD203B41FA5}">
                      <a16:colId xmlns:a16="http://schemas.microsoft.com/office/drawing/2014/main" val="20001"/>
                    </a:ext>
                  </a:extLst>
                </a:gridCol>
              </a:tblGrid>
              <a:tr h="182879">
                <a:tc>
                  <a:txBody>
                    <a:bodyPr/>
                    <a:lstStyle/>
                    <a:p>
                      <a:pPr algn="ctr" rtl="0">
                        <a:lnSpc>
                          <a:spcPct val="95000"/>
                        </a:lnSpc>
                      </a:pPr>
                      <a:endParaRPr lang="en-US" sz="1000" b="0" i="0" u="none" strike="noStrike" dirty="0" err="1">
                        <a:solidFill>
                          <a:srgbClr val="000000"/>
                        </a:solidFill>
                        <a:latin typeface="Segoe UI" pitchFamily="34" charset="0"/>
                        <a:ea typeface="Segoe UI" pitchFamily="34" charset="0"/>
                      </a:endParaRPr>
                    </a:p>
                  </a:txBody>
                  <a:tcPr marL="25560" marR="25560" marT="0" marB="0" anchor="ctr">
                    <a:lnL/>
                    <a:lnR/>
                    <a:lnT/>
                    <a:lnB/>
                    <a:noFill/>
                  </a:tcPr>
                </a:tc>
                <a:tc>
                  <a:txBody>
                    <a:bodyPr/>
                    <a:lstStyle/>
                    <a:p>
                      <a:pPr algn="l" rtl="0">
                        <a:lnSpc>
                          <a:spcPct val="95000"/>
                        </a:lnSpc>
                      </a:pPr>
                      <a:endParaRPr lang="en-US" sz="1000" b="0" i="0" u="none" strike="noStrike" dirty="0" err="1">
                        <a:solidFill>
                          <a:srgbClr val="000000"/>
                        </a:solidFill>
                        <a:latin typeface="Segoe UI" pitchFamily="34" charset="0"/>
                        <a:ea typeface="Segoe UI" pitchFamily="34" charset="0"/>
                      </a:endParaRPr>
                    </a:p>
                  </a:txBody>
                  <a:tcPr marL="25559" marR="25560" marT="0" marB="0" anchor="ctr">
                    <a:lnL/>
                    <a:lnR/>
                    <a:lnT/>
                    <a:lnB/>
                    <a:noFill/>
                  </a:tcPr>
                </a:tc>
                <a:extLst>
                  <a:ext uri="{0D108BD9-81ED-4DB2-BD59-A6C34878D82A}">
                    <a16:rowId xmlns:a16="http://schemas.microsoft.com/office/drawing/2014/main" val="10000"/>
                  </a:ext>
                </a:extLst>
              </a:tr>
            </a:tbl>
          </a:graphicData>
        </a:graphic>
      </p:graphicFrame>
      <p:sp>
        <p:nvSpPr>
          <p:cNvPr id="7" name="Rectangle 6"/>
          <p:cNvSpPr/>
          <p:nvPr/>
        </p:nvSpPr>
        <p:spPr bwMode="auto">
          <a:xfrm>
            <a:off x="457199" y="457199"/>
            <a:ext cx="11887200" cy="548639"/>
          </a:xfrm>
          <a:prstGeom prst="rect">
            <a:avLst/>
          </a:prstGeom>
          <a:noFill/>
        </p:spPr>
      </p:sp>
      <p:sp>
        <p:nvSpPr>
          <p:cNvPr id="8" name="Rectangle 7"/>
          <p:cNvSpPr/>
          <p:nvPr/>
        </p:nvSpPr>
        <p:spPr bwMode="auto">
          <a:xfrm>
            <a:off x="457199" y="457199"/>
            <a:ext cx="7589520" cy="548639"/>
          </a:xfrm>
          <a:prstGeom prst="rect">
            <a:avLst/>
          </a:prstGeom>
          <a:solidFill>
            <a:srgbClr val="FFFFFF"/>
          </a:solidFill>
        </p:spPr>
        <p:txBody>
          <a:bodyPr horzOverflow="overflow" wrap="square" lIns="203040" tIns="0" rIns="25560" bIns="0" rtlCol="0" anchor="ctr">
            <a:noAutofit/>
          </a:bodyPr>
          <a:lstStyle/>
          <a:p>
            <a:pPr algn="l" rtl="0">
              <a:lnSpc>
                <a:spcPct val="95000"/>
              </a:lnSpc>
            </a:pPr>
            <a:r>
              <a:rPr sz="3200" b="1" i="0" u="none" strike="noStrike" dirty="0">
                <a:solidFill>
                  <a:srgbClr val="0F243E"/>
                </a:solidFill>
                <a:latin typeface="Segoe UI" pitchFamily="34" charset="0"/>
                <a:ea typeface="Segoe UI" pitchFamily="34" charset="0"/>
                <a:cs typeface="Segoe UI" pitchFamily="34" charset="0"/>
              </a:rPr>
              <a:t>Looking Ahead</a:t>
            </a:r>
            <a:endParaRPr lang="en-US" sz="3200" b="1" i="0" u="none" strike="noStrike" dirty="0" err="1">
              <a:solidFill>
                <a:srgbClr val="0F243E"/>
              </a:solidFill>
              <a:latin typeface="Segoe UI" pitchFamily="34" charset="0"/>
              <a:ea typeface="Segoe UI" pitchFamily="34" charset="0"/>
            </a:endParaRPr>
          </a:p>
        </p:txBody>
      </p:sp>
      <p:sp>
        <p:nvSpPr>
          <p:cNvPr id="9" name="Rectangle 8"/>
          <p:cNvSpPr/>
          <p:nvPr/>
        </p:nvSpPr>
        <p:spPr bwMode="auto">
          <a:xfrm>
            <a:off x="457199" y="7909560"/>
            <a:ext cx="11887200" cy="1005840"/>
          </a:xfrm>
          <a:prstGeom prst="rect">
            <a:avLst/>
          </a:prstGeom>
          <a:noFill/>
        </p:spPr>
      </p:sp>
      <p:sp>
        <p:nvSpPr>
          <p:cNvPr id="10" name="Rectangle 9"/>
          <p:cNvSpPr/>
          <p:nvPr/>
        </p:nvSpPr>
        <p:spPr bwMode="auto">
          <a:xfrm>
            <a:off x="457199" y="8549640"/>
            <a:ext cx="11887200" cy="365759"/>
          </a:xfrm>
          <a:prstGeom prst="rect">
            <a:avLst/>
          </a:prstGeom>
          <a:solidFill>
            <a:srgbClr val="0F243E"/>
          </a:solidFill>
        </p:spPr>
      </p:sp>
      <p:sp>
        <p:nvSpPr>
          <p:cNvPr id="11" name="Rectangle 10"/>
          <p:cNvSpPr/>
          <p:nvPr/>
        </p:nvSpPr>
        <p:spPr bwMode="auto">
          <a:xfrm>
            <a:off x="2560320" y="8641079"/>
            <a:ext cx="9692639" cy="182879"/>
          </a:xfrm>
          <a:prstGeom prst="rect">
            <a:avLst/>
          </a:prstGeom>
          <a:noFill/>
        </p:spPr>
        <p:txBody>
          <a:bodyPr horzOverflow="overflow" wrap="square" lIns="25559" tIns="0" rIns="25559" bIns="0" rtlCol="0" anchor="t">
            <a:noAutofit/>
          </a:bodyPr>
          <a:lstStyle/>
          <a:p>
            <a:pPr algn="r" rtl="0">
              <a:lnSpc>
                <a:spcPct val="95000"/>
              </a:lnSpc>
            </a:pPr>
            <a:r>
              <a:rPr sz="1000" b="0" i="0" u="none" strike="noStrike" dirty="0">
                <a:solidFill>
                  <a:srgbClr val="F2DCDB"/>
                </a:solidFill>
                <a:latin typeface="Arial" pitchFamily="34" charset="0"/>
                <a:ea typeface="Arial" pitchFamily="34" charset="0"/>
                <a:cs typeface="Arial" pitchFamily="34" charset="0"/>
              </a:rPr>
              <a:t>Report created on 4/29/2021 8:10:08 AM for American Indian Model Schools</a:t>
            </a:r>
            <a:endParaRPr lang="en-US" sz="1000" b="0" i="0" u="none" strike="noStrike" dirty="0" err="1">
              <a:solidFill>
                <a:srgbClr val="F2DCDB"/>
              </a:solidFill>
              <a:latin typeface="Arial" pitchFamily="34" charset="0"/>
              <a:ea typeface="Arial" pitchFamily="34" charset="0"/>
            </a:endParaRPr>
          </a:p>
        </p:txBody>
      </p:sp>
      <p:sp>
        <p:nvSpPr>
          <p:cNvPr id="12" name="Rectangle 11"/>
          <p:cNvSpPr/>
          <p:nvPr/>
        </p:nvSpPr>
        <p:spPr bwMode="auto">
          <a:xfrm>
            <a:off x="548639" y="8641079"/>
            <a:ext cx="1737359" cy="182879"/>
          </a:xfrm>
          <a:prstGeom prst="rect">
            <a:avLst/>
          </a:prstGeom>
          <a:noFill/>
        </p:spPr>
        <p:txBody>
          <a:bodyPr horzOverflow="overflow" wrap="square" lIns="25560" tIns="0" rIns="25560" bIns="0" rtlCol="0" anchor="ctr">
            <a:noAutofit/>
          </a:bodyPr>
          <a:lstStyle/>
          <a:p>
            <a:pPr algn="l" rtl="0">
              <a:lnSpc>
                <a:spcPct val="95000"/>
              </a:lnSpc>
            </a:pPr>
            <a:r>
              <a:rPr sz="1000" b="0" i="0" u="none" strike="noStrike" dirty="0">
                <a:solidFill>
                  <a:srgbClr val="F2DCDB"/>
                </a:solidFill>
                <a:latin typeface="Arial" pitchFamily="34" charset="0"/>
                <a:ea typeface="Arial" pitchFamily="34" charset="0"/>
                <a:cs typeface="Arial" pitchFamily="34" charset="0"/>
              </a:rPr>
              <a:t>www.csmci.com</a:t>
            </a:r>
            <a:endParaRPr lang="en-US" sz="1000" b="0" i="0" u="none" strike="noStrike" dirty="0" err="1">
              <a:solidFill>
                <a:srgbClr val="F2DCDB"/>
              </a:solidFill>
              <a:latin typeface="Arial" pitchFamily="34" charset="0"/>
              <a:ea typeface="Arial" pitchFamily="34" charset="0"/>
            </a:endParaRPr>
          </a:p>
        </p:txBody>
      </p:sp>
      <p:sp>
        <p:nvSpPr>
          <p:cNvPr id="13" name="Rectangle 12"/>
          <p:cNvSpPr/>
          <p:nvPr/>
        </p:nvSpPr>
        <p:spPr bwMode="auto">
          <a:xfrm>
            <a:off x="11430000" y="7909560"/>
            <a:ext cx="914399" cy="640080"/>
          </a:xfrm>
          <a:prstGeom prst="rect">
            <a:avLst/>
          </a:prstGeom>
          <a:blipFill>
            <a:blip r:embed="rId2"/>
            <a:srcRect l="1000" r="1000"/>
            <a:stretch>
              <a:fillRect b="4000"/>
            </a:stretch>
          </a:blipFill>
        </p:spPr>
      </p:sp>
      <p:pic>
        <p:nvPicPr>
          <p:cNvPr id="16" name="Picture 15">
            <a:extLst>
              <a:ext uri="{FF2B5EF4-FFF2-40B4-BE49-F238E27FC236}">
                <a16:creationId xmlns:a16="http://schemas.microsoft.com/office/drawing/2014/main" id="{49DBF49F-D954-44DF-AC18-E73678EF02B9}"/>
              </a:ext>
            </a:extLst>
          </p:cNvPr>
          <p:cNvPicPr>
            <a:picLocks noChangeAspect="1"/>
          </p:cNvPicPr>
          <p:nvPr/>
        </p:nvPicPr>
        <p:blipFill>
          <a:blip r:embed="rId3"/>
          <a:stretch>
            <a:fillRect/>
          </a:stretch>
        </p:blipFill>
        <p:spPr>
          <a:xfrm>
            <a:off x="712168" y="1401483"/>
            <a:ext cx="9937104" cy="6416636"/>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 1"/>
          <p:cNvSpPr>
            <a:spLocks noGrp="1"/>
          </p:cNvSpPr>
          <p:nvPr/>
        </p:nvSpPr>
        <p:spPr/>
        <p:txBody>
          <a:bodyPr/>
          <a:lstStyle/>
          <a:p>
            <a:endParaRPr lang="en-US"/>
          </a:p>
        </p:txBody>
      </p:sp>
      <p:sp>
        <p:nvSpPr>
          <p:cNvPr id="3" name="Rectangle 2"/>
          <p:cNvSpPr/>
          <p:nvPr/>
        </p:nvSpPr>
        <p:spPr bwMode="auto">
          <a:xfrm>
            <a:off x="457199" y="457199"/>
            <a:ext cx="11887200" cy="7126920"/>
          </a:xfrm>
          <a:prstGeom prst="rect">
            <a:avLst/>
          </a:prstGeom>
          <a:noFill/>
        </p:spPr>
      </p:sp>
      <p:sp>
        <p:nvSpPr>
          <p:cNvPr id="4" name="Rectangle 3"/>
          <p:cNvSpPr/>
          <p:nvPr/>
        </p:nvSpPr>
        <p:spPr bwMode="auto">
          <a:xfrm>
            <a:off x="457199" y="457199"/>
            <a:ext cx="11887200" cy="7126920"/>
          </a:xfrm>
          <a:prstGeom prst="rect">
            <a:avLst/>
          </a:prstGeom>
          <a:noFill/>
        </p:spPr>
      </p:sp>
      <p:sp>
        <p:nvSpPr>
          <p:cNvPr id="5" name="Rectangle 4"/>
          <p:cNvSpPr/>
          <p:nvPr/>
        </p:nvSpPr>
        <p:spPr bwMode="auto">
          <a:xfrm>
            <a:off x="457199" y="457199"/>
            <a:ext cx="11887200" cy="7126920"/>
          </a:xfrm>
          <a:prstGeom prst="rect">
            <a:avLst/>
          </a:prstGeom>
          <a:noFill/>
        </p:spPr>
      </p:sp>
      <p:sp>
        <p:nvSpPr>
          <p:cNvPr id="6" name="Rectangle 5"/>
          <p:cNvSpPr/>
          <p:nvPr/>
        </p:nvSpPr>
        <p:spPr bwMode="auto">
          <a:xfrm>
            <a:off x="457199" y="465480"/>
            <a:ext cx="9158760" cy="540720"/>
          </a:xfrm>
          <a:prstGeom prst="rect">
            <a:avLst/>
          </a:prstGeom>
          <a:solidFill>
            <a:srgbClr val="FFFFFF"/>
          </a:solidFill>
        </p:spPr>
        <p:txBody>
          <a:bodyPr horzOverflow="overflow" wrap="square" lIns="203040" tIns="0" rIns="25560" bIns="0" rtlCol="0" anchor="ctr">
            <a:noAutofit/>
          </a:bodyPr>
          <a:lstStyle/>
          <a:p>
            <a:pPr algn="l" rtl="0">
              <a:lnSpc>
                <a:spcPct val="95000"/>
              </a:lnSpc>
            </a:pPr>
            <a:r>
              <a:rPr sz="3200" b="1" i="0" u="none" strike="noStrike" dirty="0">
                <a:solidFill>
                  <a:srgbClr val="0F243E"/>
                </a:solidFill>
                <a:latin typeface="Segoe UI" pitchFamily="34" charset="0"/>
                <a:ea typeface="Segoe UI" pitchFamily="34" charset="0"/>
                <a:cs typeface="Segoe UI" pitchFamily="34" charset="0"/>
              </a:rPr>
              <a:t>CSMC Charter School Support Team</a:t>
            </a:r>
            <a:endParaRPr lang="en-US" sz="3200" b="1" i="0" u="none" strike="noStrike" dirty="0" err="1">
              <a:solidFill>
                <a:srgbClr val="0F243E"/>
              </a:solidFill>
              <a:latin typeface="Segoe UI" pitchFamily="34" charset="0"/>
              <a:ea typeface="Segoe UI" pitchFamily="34" charset="0"/>
            </a:endParaRPr>
          </a:p>
        </p:txBody>
      </p:sp>
      <p:graphicFrame>
        <p:nvGraphicFramePr>
          <p:cNvPr id="7" name="Table 6"/>
          <p:cNvGraphicFramePr>
            <a:graphicFrameLocks noGrp="1"/>
          </p:cNvGraphicFramePr>
          <p:nvPr/>
        </p:nvGraphicFramePr>
        <p:xfrm>
          <a:off x="457199" y="2159279"/>
          <a:ext cx="11775600" cy="809279"/>
        </p:xfrm>
        <a:graphic>
          <a:graphicData uri="http://schemas.openxmlformats.org/drawingml/2006/table">
            <a:tbl>
              <a:tblPr/>
              <a:tblGrid>
                <a:gridCol w="927360">
                  <a:extLst>
                    <a:ext uri="{9D8B030D-6E8A-4147-A177-3AD203B41FA5}">
                      <a16:colId xmlns:a16="http://schemas.microsoft.com/office/drawing/2014/main" val="20000"/>
                    </a:ext>
                  </a:extLst>
                </a:gridCol>
                <a:gridCol w="3231360">
                  <a:extLst>
                    <a:ext uri="{9D8B030D-6E8A-4147-A177-3AD203B41FA5}">
                      <a16:colId xmlns:a16="http://schemas.microsoft.com/office/drawing/2014/main" val="20001"/>
                    </a:ext>
                  </a:extLst>
                </a:gridCol>
                <a:gridCol w="588960">
                  <a:extLst>
                    <a:ext uri="{9D8B030D-6E8A-4147-A177-3AD203B41FA5}">
                      <a16:colId xmlns:a16="http://schemas.microsoft.com/office/drawing/2014/main" val="20002"/>
                    </a:ext>
                  </a:extLst>
                </a:gridCol>
                <a:gridCol w="7027920">
                  <a:extLst>
                    <a:ext uri="{9D8B030D-6E8A-4147-A177-3AD203B41FA5}">
                      <a16:colId xmlns:a16="http://schemas.microsoft.com/office/drawing/2014/main" val="20003"/>
                    </a:ext>
                  </a:extLst>
                </a:gridCol>
              </a:tblGrid>
              <a:tr h="809279">
                <a:tc>
                  <a:txBody>
                    <a:bodyPr/>
                    <a:lstStyle/>
                    <a:p>
                      <a:pPr rtl="0"/>
                      <a:endParaRPr lang="en-US" sz="900" dirty="0"/>
                    </a:p>
                  </a:txBody>
                  <a:tcPr marL="20000" marR="20000" marT="0" marB="0">
                    <a:lnL/>
                    <a:lnR/>
                    <a:lnT/>
                    <a:lnB w="12700" cmpd="sng">
                      <a:solidFill>
                        <a:srgbClr val="F2F2F2"/>
                      </a:solidFill>
                      <a:prstDash val="solid"/>
                    </a:lnB>
                    <a:blipFill>
                      <a:blip r:embed="rId2"/>
                      <a:stretch>
                        <a:fillRect l="21000" t="9000" r="21000" b="9000"/>
                      </a:stretch>
                    </a:blipFill>
                  </a:tcPr>
                </a:tc>
                <a:tc>
                  <a:txBody>
                    <a:bodyPr/>
                    <a:lstStyle/>
                    <a:p>
                      <a:pPr algn="l">
                        <a:lnSpc>
                          <a:spcPct val="95000"/>
                        </a:lnSpc>
                        <a:spcBef>
                          <a:spcPts val="1323"/>
                        </a:spcBef>
                      </a:pPr>
                      <a:r>
                        <a:rPr sz="1400" b="1" i="0" u="none" strike="noStrike" dirty="0">
                          <a:solidFill>
                            <a:srgbClr val="2D3748"/>
                          </a:solidFill>
                          <a:latin typeface="Segoe UI" pitchFamily="34" charset="0"/>
                          <a:ea typeface="Segoe UI" pitchFamily="34" charset="0"/>
                          <a:cs typeface="Segoe UI" pitchFamily="34" charset="0"/>
                        </a:rPr>
                        <a:t>Regional SBM Director</a:t>
                      </a:r>
                      <a:br/>
                      <a:r>
                        <a:rPr sz="1400" b="0" i="0" u="none" strike="noStrike" dirty="0">
                          <a:solidFill>
                            <a:srgbClr val="2D3748"/>
                          </a:solidFill>
                          <a:latin typeface="Segoe UI" pitchFamily="34" charset="0"/>
                          <a:ea typeface="Segoe UI" pitchFamily="34" charset="0"/>
                          <a:cs typeface="Segoe UI" pitchFamily="34" charset="0"/>
                        </a:rPr>
                        <a:t>Susan Lefkowitz</a:t>
                      </a:r>
                      <a:endParaRPr lang="en-US" sz="1400" b="0" i="0" u="none" strike="noStrike" dirty="0" err="1">
                        <a:solidFill>
                          <a:srgbClr val="2D3748"/>
                        </a:solidFill>
                        <a:latin typeface="Segoe UI" pitchFamily="34" charset="0"/>
                        <a:ea typeface="Segoe UI" pitchFamily="34" charset="0"/>
                      </a:endParaRPr>
                    </a:p>
                  </a:txBody>
                  <a:tcPr marL="25559" marR="25560" marT="0" marB="0" anchor="ctr">
                    <a:lnL/>
                    <a:lnR/>
                    <a:lnT/>
                    <a:lnB w="12700" cmpd="sng">
                      <a:solidFill>
                        <a:srgbClr val="F2F2F2"/>
                      </a:solidFill>
                      <a:prstDash val="solid"/>
                    </a:lnB>
                    <a:noFill/>
                  </a:tcPr>
                </a:tc>
                <a:tc>
                  <a:txBody>
                    <a:bodyPr/>
                    <a:lstStyle/>
                    <a:p>
                      <a:pPr rtl="0"/>
                      <a:endParaRPr lang="en-US" sz="900" dirty="0"/>
                    </a:p>
                  </a:txBody>
                  <a:tcPr marL="20000" marR="20000" marT="0" marB="0">
                    <a:lnL/>
                    <a:lnR/>
                    <a:lnT/>
                    <a:lnB w="12700" cmpd="sng">
                      <a:solidFill>
                        <a:srgbClr val="F2F2F2"/>
                      </a:solidFill>
                      <a:prstDash val="solid"/>
                    </a:lnB>
                    <a:blipFill>
                      <a:blip r:embed="rId3"/>
                      <a:stretch>
                        <a:fillRect t="13000" b="13000"/>
                      </a:stretch>
                    </a:blipFill>
                  </a:tcPr>
                </a:tc>
                <a:tc>
                  <a:txBody>
                    <a:bodyPr/>
                    <a:lstStyle/>
                    <a:p>
                      <a:pPr algn="l" rtl="0">
                        <a:lnSpc>
                          <a:spcPct val="95000"/>
                        </a:lnSpc>
                      </a:pPr>
                      <a:r>
                        <a:rPr sz="1400" b="1" i="0" u="none" strike="noStrike" dirty="0">
                          <a:solidFill>
                            <a:srgbClr val="2D3748"/>
                          </a:solidFill>
                          <a:latin typeface="Segoe UI" pitchFamily="34" charset="0"/>
                          <a:ea typeface="Segoe UI" pitchFamily="34" charset="0"/>
                          <a:cs typeface="Segoe UI" pitchFamily="34" charset="0"/>
                        </a:rPr>
                        <a:t>slefkowitz@csmci.com</a:t>
                      </a:r>
                      <a:endParaRPr lang="en-US" sz="1400" b="1" i="0" u="none" strike="noStrike" dirty="0" err="1">
                        <a:solidFill>
                          <a:srgbClr val="2D3748"/>
                        </a:solidFill>
                        <a:latin typeface="Segoe UI" pitchFamily="34" charset="0"/>
                        <a:ea typeface="Segoe UI" pitchFamily="34" charset="0"/>
                      </a:endParaRPr>
                    </a:p>
                  </a:txBody>
                  <a:tcPr marL="25559" marR="25559" marT="0" marB="0" anchor="ctr">
                    <a:lnL/>
                    <a:lnR/>
                    <a:lnT/>
                    <a:lnB w="12700" cmpd="sng">
                      <a:solidFill>
                        <a:srgbClr val="F2F2F2"/>
                      </a:solidFill>
                      <a:prstDash val="solid"/>
                    </a:lnB>
                    <a:noFill/>
                  </a:tcPr>
                </a:tc>
                <a:extLst>
                  <a:ext uri="{0D108BD9-81ED-4DB2-BD59-A6C34878D82A}">
                    <a16:rowId xmlns:a16="http://schemas.microsoft.com/office/drawing/2014/main" val="10000"/>
                  </a:ext>
                </a:extLst>
              </a:tr>
            </a:tbl>
          </a:graphicData>
        </a:graphic>
      </p:graphicFrame>
      <p:graphicFrame>
        <p:nvGraphicFramePr>
          <p:cNvPr id="8" name="Table 7"/>
          <p:cNvGraphicFramePr>
            <a:graphicFrameLocks noGrp="1"/>
          </p:cNvGraphicFramePr>
          <p:nvPr/>
        </p:nvGraphicFramePr>
        <p:xfrm>
          <a:off x="457199" y="1287000"/>
          <a:ext cx="11775600" cy="809279"/>
        </p:xfrm>
        <a:graphic>
          <a:graphicData uri="http://schemas.openxmlformats.org/drawingml/2006/table">
            <a:tbl>
              <a:tblPr/>
              <a:tblGrid>
                <a:gridCol w="927360">
                  <a:extLst>
                    <a:ext uri="{9D8B030D-6E8A-4147-A177-3AD203B41FA5}">
                      <a16:colId xmlns:a16="http://schemas.microsoft.com/office/drawing/2014/main" val="20000"/>
                    </a:ext>
                  </a:extLst>
                </a:gridCol>
                <a:gridCol w="3231360">
                  <a:extLst>
                    <a:ext uri="{9D8B030D-6E8A-4147-A177-3AD203B41FA5}">
                      <a16:colId xmlns:a16="http://schemas.microsoft.com/office/drawing/2014/main" val="20001"/>
                    </a:ext>
                  </a:extLst>
                </a:gridCol>
                <a:gridCol w="588960">
                  <a:extLst>
                    <a:ext uri="{9D8B030D-6E8A-4147-A177-3AD203B41FA5}">
                      <a16:colId xmlns:a16="http://schemas.microsoft.com/office/drawing/2014/main" val="20002"/>
                    </a:ext>
                  </a:extLst>
                </a:gridCol>
                <a:gridCol w="7027920">
                  <a:extLst>
                    <a:ext uri="{9D8B030D-6E8A-4147-A177-3AD203B41FA5}">
                      <a16:colId xmlns:a16="http://schemas.microsoft.com/office/drawing/2014/main" val="20003"/>
                    </a:ext>
                  </a:extLst>
                </a:gridCol>
              </a:tblGrid>
              <a:tr h="809279">
                <a:tc>
                  <a:txBody>
                    <a:bodyPr/>
                    <a:lstStyle/>
                    <a:p>
                      <a:pPr rtl="0"/>
                      <a:endParaRPr lang="en-US" sz="900" dirty="0"/>
                    </a:p>
                  </a:txBody>
                  <a:tcPr marL="20000" marR="20000" marT="0" marB="0">
                    <a:lnL/>
                    <a:lnR/>
                    <a:lnT/>
                    <a:lnB w="12700" cmpd="sng">
                      <a:solidFill>
                        <a:srgbClr val="F2F2F2"/>
                      </a:solidFill>
                      <a:prstDash val="solid"/>
                    </a:lnB>
                    <a:blipFill>
                      <a:blip r:embed="rId4"/>
                      <a:stretch>
                        <a:fillRect l="14000" t="9000" r="14000" b="9000"/>
                      </a:stretch>
                    </a:blipFill>
                  </a:tcPr>
                </a:tc>
                <a:tc>
                  <a:txBody>
                    <a:bodyPr/>
                    <a:lstStyle/>
                    <a:p>
                      <a:pPr algn="l">
                        <a:lnSpc>
                          <a:spcPct val="95000"/>
                        </a:lnSpc>
                        <a:spcBef>
                          <a:spcPts val="1323"/>
                        </a:spcBef>
                      </a:pPr>
                      <a:r>
                        <a:rPr sz="1400" b="1" i="0" u="none" strike="noStrike" dirty="0">
                          <a:solidFill>
                            <a:srgbClr val="2D3748"/>
                          </a:solidFill>
                          <a:latin typeface="Segoe UI" pitchFamily="34" charset="0"/>
                          <a:ea typeface="Segoe UI" pitchFamily="34" charset="0"/>
                          <a:cs typeface="Segoe UI" pitchFamily="34" charset="0"/>
                        </a:rPr>
                        <a:t>Executive VP of Client Services</a:t>
                      </a:r>
                      <a:br/>
                      <a:r>
                        <a:rPr sz="1400" b="0" i="0" u="none" strike="noStrike" dirty="0">
                          <a:solidFill>
                            <a:srgbClr val="2D3748"/>
                          </a:solidFill>
                          <a:latin typeface="Segoe UI" pitchFamily="34" charset="0"/>
                          <a:ea typeface="Segoe UI" pitchFamily="34" charset="0"/>
                          <a:cs typeface="Segoe UI" pitchFamily="34" charset="0"/>
                        </a:rPr>
                        <a:t>Tom Nichols</a:t>
                      </a:r>
                      <a:endParaRPr lang="en-US" sz="1400" b="0" i="0" u="none" strike="noStrike" dirty="0" err="1">
                        <a:solidFill>
                          <a:srgbClr val="2D3748"/>
                        </a:solidFill>
                        <a:latin typeface="Segoe UI" pitchFamily="34" charset="0"/>
                        <a:ea typeface="Segoe UI" pitchFamily="34" charset="0"/>
                      </a:endParaRPr>
                    </a:p>
                  </a:txBody>
                  <a:tcPr marL="25559" marR="25560" marT="0" marB="0" anchor="ctr">
                    <a:lnL/>
                    <a:lnR/>
                    <a:lnT/>
                    <a:lnB w="12700" cmpd="sng">
                      <a:solidFill>
                        <a:srgbClr val="F2F2F2"/>
                      </a:solidFill>
                      <a:prstDash val="solid"/>
                    </a:lnB>
                    <a:noFill/>
                  </a:tcPr>
                </a:tc>
                <a:tc>
                  <a:txBody>
                    <a:bodyPr/>
                    <a:lstStyle/>
                    <a:p>
                      <a:pPr rtl="0"/>
                      <a:endParaRPr lang="en-US" sz="900" dirty="0"/>
                    </a:p>
                  </a:txBody>
                  <a:tcPr marL="20000" marR="20000" marT="0" marB="0">
                    <a:lnL/>
                    <a:lnR/>
                    <a:lnT/>
                    <a:lnB w="12700" cmpd="sng">
                      <a:solidFill>
                        <a:srgbClr val="F2F2F2"/>
                      </a:solidFill>
                      <a:prstDash val="solid"/>
                    </a:lnB>
                    <a:blipFill>
                      <a:blip r:embed="rId3"/>
                      <a:stretch>
                        <a:fillRect t="13000" b="13000"/>
                      </a:stretch>
                    </a:blipFill>
                  </a:tcPr>
                </a:tc>
                <a:tc>
                  <a:txBody>
                    <a:bodyPr/>
                    <a:lstStyle/>
                    <a:p>
                      <a:pPr algn="l" rtl="0">
                        <a:lnSpc>
                          <a:spcPct val="95000"/>
                        </a:lnSpc>
                      </a:pPr>
                      <a:r>
                        <a:rPr sz="1400" b="1" i="0" u="none" strike="noStrike" dirty="0">
                          <a:solidFill>
                            <a:srgbClr val="2D3748"/>
                          </a:solidFill>
                          <a:latin typeface="Segoe UI" pitchFamily="34" charset="0"/>
                          <a:ea typeface="Segoe UI" pitchFamily="34" charset="0"/>
                          <a:cs typeface="Segoe UI" pitchFamily="34" charset="0"/>
                        </a:rPr>
                        <a:t>tnichols@csmci.com</a:t>
                      </a:r>
                      <a:endParaRPr lang="en-US" sz="1400" b="1" i="0" u="none" strike="noStrike" dirty="0" err="1">
                        <a:solidFill>
                          <a:srgbClr val="2D3748"/>
                        </a:solidFill>
                        <a:latin typeface="Segoe UI" pitchFamily="34" charset="0"/>
                        <a:ea typeface="Segoe UI" pitchFamily="34" charset="0"/>
                      </a:endParaRPr>
                    </a:p>
                  </a:txBody>
                  <a:tcPr marL="25559" marR="25559" marT="0" marB="0" anchor="ctr">
                    <a:lnL/>
                    <a:lnR/>
                    <a:lnT/>
                    <a:lnB w="12700" cmpd="sng">
                      <a:solidFill>
                        <a:srgbClr val="F2F2F2"/>
                      </a:solidFill>
                      <a:prstDash val="solid"/>
                    </a:lnB>
                    <a:noFill/>
                  </a:tcPr>
                </a:tc>
                <a:extLst>
                  <a:ext uri="{0D108BD9-81ED-4DB2-BD59-A6C34878D82A}">
                    <a16:rowId xmlns:a16="http://schemas.microsoft.com/office/drawing/2014/main" val="10000"/>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032582951"/>
              </p:ext>
            </p:extLst>
          </p:nvPr>
        </p:nvGraphicFramePr>
        <p:xfrm>
          <a:off x="520198" y="2968558"/>
          <a:ext cx="11809440" cy="809279"/>
        </p:xfrm>
        <a:graphic>
          <a:graphicData uri="http://schemas.openxmlformats.org/drawingml/2006/table">
            <a:tbl>
              <a:tblPr/>
              <a:tblGrid>
                <a:gridCol w="927360">
                  <a:extLst>
                    <a:ext uri="{9D8B030D-6E8A-4147-A177-3AD203B41FA5}">
                      <a16:colId xmlns:a16="http://schemas.microsoft.com/office/drawing/2014/main" val="20000"/>
                    </a:ext>
                  </a:extLst>
                </a:gridCol>
                <a:gridCol w="3231360">
                  <a:extLst>
                    <a:ext uri="{9D8B030D-6E8A-4147-A177-3AD203B41FA5}">
                      <a16:colId xmlns:a16="http://schemas.microsoft.com/office/drawing/2014/main" val="20001"/>
                    </a:ext>
                  </a:extLst>
                </a:gridCol>
                <a:gridCol w="588960">
                  <a:extLst>
                    <a:ext uri="{9D8B030D-6E8A-4147-A177-3AD203B41FA5}">
                      <a16:colId xmlns:a16="http://schemas.microsoft.com/office/drawing/2014/main" val="20002"/>
                    </a:ext>
                  </a:extLst>
                </a:gridCol>
                <a:gridCol w="7061760">
                  <a:extLst>
                    <a:ext uri="{9D8B030D-6E8A-4147-A177-3AD203B41FA5}">
                      <a16:colId xmlns:a16="http://schemas.microsoft.com/office/drawing/2014/main" val="20003"/>
                    </a:ext>
                  </a:extLst>
                </a:gridCol>
              </a:tblGrid>
              <a:tr h="809279">
                <a:tc>
                  <a:txBody>
                    <a:bodyPr/>
                    <a:lstStyle/>
                    <a:p>
                      <a:pPr rtl="0"/>
                      <a:endParaRPr lang="en-US" sz="900" dirty="0"/>
                    </a:p>
                  </a:txBody>
                  <a:tcPr marL="20000" marR="20000" marT="0" marB="0">
                    <a:lnL/>
                    <a:lnR/>
                    <a:lnT/>
                    <a:lnB w="12700" cmpd="sng">
                      <a:solidFill>
                        <a:srgbClr val="F2F2F2"/>
                      </a:solidFill>
                      <a:prstDash val="solid"/>
                    </a:lnB>
                    <a:blipFill>
                      <a:blip r:embed="rId5"/>
                      <a:stretch>
                        <a:fillRect l="14000" t="9000" r="14000" b="9000"/>
                      </a:stretch>
                    </a:blipFill>
                  </a:tcPr>
                </a:tc>
                <a:tc>
                  <a:txBody>
                    <a:bodyPr/>
                    <a:lstStyle/>
                    <a:p>
                      <a:pPr algn="l">
                        <a:lnSpc>
                          <a:spcPct val="95000"/>
                        </a:lnSpc>
                        <a:spcBef>
                          <a:spcPts val="1323"/>
                        </a:spcBef>
                      </a:pPr>
                      <a:r>
                        <a:rPr sz="1400" b="1" i="0" u="none" strike="noStrike" dirty="0">
                          <a:solidFill>
                            <a:srgbClr val="2D3748"/>
                          </a:solidFill>
                          <a:latin typeface="Segoe UI" pitchFamily="34" charset="0"/>
                          <a:ea typeface="Segoe UI" pitchFamily="34" charset="0"/>
                          <a:cs typeface="Segoe UI" pitchFamily="34" charset="0"/>
                        </a:rPr>
                        <a:t>Associate SBM</a:t>
                      </a:r>
                      <a:br/>
                      <a:r>
                        <a:rPr sz="1400" b="0" i="0" u="none" strike="noStrike" dirty="0">
                          <a:solidFill>
                            <a:srgbClr val="2D3748"/>
                          </a:solidFill>
                          <a:latin typeface="Segoe UI" pitchFamily="34" charset="0"/>
                          <a:ea typeface="Segoe UI" pitchFamily="34" charset="0"/>
                          <a:cs typeface="Segoe UI" pitchFamily="34" charset="0"/>
                        </a:rPr>
                        <a:t>Karen Peters</a:t>
                      </a:r>
                      <a:endParaRPr lang="en-US" sz="1400" b="0" i="0" u="none" strike="noStrike" dirty="0" err="1">
                        <a:solidFill>
                          <a:srgbClr val="2D3748"/>
                        </a:solidFill>
                        <a:latin typeface="Segoe UI" pitchFamily="34" charset="0"/>
                        <a:ea typeface="Segoe UI" pitchFamily="34" charset="0"/>
                      </a:endParaRPr>
                    </a:p>
                  </a:txBody>
                  <a:tcPr marL="25559" marR="25560" marT="0" marB="0" anchor="ctr">
                    <a:lnL/>
                    <a:lnR/>
                    <a:lnT/>
                    <a:lnB w="12700" cmpd="sng">
                      <a:solidFill>
                        <a:srgbClr val="F2F2F2"/>
                      </a:solidFill>
                      <a:prstDash val="solid"/>
                    </a:lnB>
                    <a:noFill/>
                  </a:tcPr>
                </a:tc>
                <a:tc>
                  <a:txBody>
                    <a:bodyPr/>
                    <a:lstStyle/>
                    <a:p>
                      <a:pPr rtl="0"/>
                      <a:endParaRPr lang="en-US" sz="900" dirty="0"/>
                    </a:p>
                  </a:txBody>
                  <a:tcPr marL="20000" marR="20000" marT="0" marB="0">
                    <a:lnL/>
                    <a:lnR/>
                    <a:lnT/>
                    <a:lnB w="12700" cmpd="sng">
                      <a:solidFill>
                        <a:srgbClr val="F2F2F2"/>
                      </a:solidFill>
                      <a:prstDash val="solid"/>
                    </a:lnB>
                    <a:blipFill>
                      <a:blip r:embed="rId3"/>
                      <a:stretch>
                        <a:fillRect t="13000" b="13000"/>
                      </a:stretch>
                    </a:blipFill>
                  </a:tcPr>
                </a:tc>
                <a:tc>
                  <a:txBody>
                    <a:bodyPr/>
                    <a:lstStyle/>
                    <a:p>
                      <a:pPr algn="l" rtl="0">
                        <a:lnSpc>
                          <a:spcPct val="95000"/>
                        </a:lnSpc>
                      </a:pPr>
                      <a:r>
                        <a:rPr sz="1400" b="1" i="0" u="none" strike="noStrike" dirty="0">
                          <a:solidFill>
                            <a:srgbClr val="2D3748"/>
                          </a:solidFill>
                          <a:latin typeface="Segoe UI" pitchFamily="34" charset="0"/>
                          <a:ea typeface="Segoe UI" pitchFamily="34" charset="0"/>
                          <a:cs typeface="Segoe UI" pitchFamily="34" charset="0"/>
                        </a:rPr>
                        <a:t>kpeters@csmci.com</a:t>
                      </a:r>
                      <a:endParaRPr lang="en-US" sz="1400" b="1" i="0" u="none" strike="noStrike" dirty="0" err="1">
                        <a:solidFill>
                          <a:srgbClr val="2D3748"/>
                        </a:solidFill>
                        <a:latin typeface="Segoe UI" pitchFamily="34" charset="0"/>
                        <a:ea typeface="Segoe UI" pitchFamily="34" charset="0"/>
                      </a:endParaRPr>
                    </a:p>
                  </a:txBody>
                  <a:tcPr marL="25559" marR="25559" marT="0" marB="0" anchor="ctr">
                    <a:lnL/>
                    <a:lnR/>
                    <a:lnT/>
                    <a:lnB w="12700" cmpd="sng">
                      <a:solidFill>
                        <a:srgbClr val="F2F2F2"/>
                      </a:solidFill>
                      <a:prstDash val="solid"/>
                    </a:lnB>
                    <a:noFill/>
                  </a:tcPr>
                </a:tc>
                <a:extLst>
                  <a:ext uri="{0D108BD9-81ED-4DB2-BD59-A6C34878D82A}">
                    <a16:rowId xmlns:a16="http://schemas.microsoft.com/office/drawing/2014/main" val="10000"/>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468599127"/>
              </p:ext>
            </p:extLst>
          </p:nvPr>
        </p:nvGraphicFramePr>
        <p:xfrm>
          <a:off x="520198" y="3820678"/>
          <a:ext cx="11805119" cy="809279"/>
        </p:xfrm>
        <a:graphic>
          <a:graphicData uri="http://schemas.openxmlformats.org/drawingml/2006/table">
            <a:tbl>
              <a:tblPr/>
              <a:tblGrid>
                <a:gridCol w="927360">
                  <a:extLst>
                    <a:ext uri="{9D8B030D-6E8A-4147-A177-3AD203B41FA5}">
                      <a16:colId xmlns:a16="http://schemas.microsoft.com/office/drawing/2014/main" val="20000"/>
                    </a:ext>
                  </a:extLst>
                </a:gridCol>
                <a:gridCol w="3231360">
                  <a:extLst>
                    <a:ext uri="{9D8B030D-6E8A-4147-A177-3AD203B41FA5}">
                      <a16:colId xmlns:a16="http://schemas.microsoft.com/office/drawing/2014/main" val="20001"/>
                    </a:ext>
                  </a:extLst>
                </a:gridCol>
                <a:gridCol w="588960">
                  <a:extLst>
                    <a:ext uri="{9D8B030D-6E8A-4147-A177-3AD203B41FA5}">
                      <a16:colId xmlns:a16="http://schemas.microsoft.com/office/drawing/2014/main" val="20002"/>
                    </a:ext>
                  </a:extLst>
                </a:gridCol>
                <a:gridCol w="7057439">
                  <a:extLst>
                    <a:ext uri="{9D8B030D-6E8A-4147-A177-3AD203B41FA5}">
                      <a16:colId xmlns:a16="http://schemas.microsoft.com/office/drawing/2014/main" val="20003"/>
                    </a:ext>
                  </a:extLst>
                </a:gridCol>
              </a:tblGrid>
              <a:tr h="809279">
                <a:tc>
                  <a:txBody>
                    <a:bodyPr/>
                    <a:lstStyle/>
                    <a:p>
                      <a:pPr rtl="0"/>
                      <a:endParaRPr lang="en-US" sz="900" dirty="0"/>
                    </a:p>
                  </a:txBody>
                  <a:tcPr marL="20000" marR="20000" marT="0" marB="0">
                    <a:lnL/>
                    <a:lnR/>
                    <a:lnT/>
                    <a:lnB w="12700" cmpd="sng">
                      <a:solidFill>
                        <a:srgbClr val="F2F2F2"/>
                      </a:solidFill>
                      <a:prstDash val="solid"/>
                    </a:lnB>
                    <a:blipFill>
                      <a:blip r:embed="rId6"/>
                      <a:stretch>
                        <a:fillRect l="13000" t="9000" r="13000" b="9000"/>
                      </a:stretch>
                    </a:blipFill>
                  </a:tcPr>
                </a:tc>
                <a:tc>
                  <a:txBody>
                    <a:bodyPr/>
                    <a:lstStyle/>
                    <a:p>
                      <a:pPr algn="l">
                        <a:lnSpc>
                          <a:spcPct val="95000"/>
                        </a:lnSpc>
                        <a:spcBef>
                          <a:spcPts val="1323"/>
                        </a:spcBef>
                      </a:pPr>
                      <a:r>
                        <a:rPr sz="1400" b="1" i="0" u="none" strike="noStrike" dirty="0">
                          <a:solidFill>
                            <a:srgbClr val="2D3748"/>
                          </a:solidFill>
                          <a:latin typeface="Segoe UI" pitchFamily="34" charset="0"/>
                          <a:ea typeface="Segoe UI" pitchFamily="34" charset="0"/>
                          <a:cs typeface="Segoe UI" pitchFamily="34" charset="0"/>
                        </a:rPr>
                        <a:t>Regional AM Director</a:t>
                      </a:r>
                      <a:br>
                        <a:rPr dirty="0"/>
                      </a:br>
                      <a:r>
                        <a:rPr sz="1400" b="0" i="0" u="none" strike="noStrike" dirty="0">
                          <a:solidFill>
                            <a:srgbClr val="2D3748"/>
                          </a:solidFill>
                          <a:latin typeface="Segoe UI" pitchFamily="34" charset="0"/>
                          <a:ea typeface="Segoe UI" pitchFamily="34" charset="0"/>
                          <a:cs typeface="Segoe UI" pitchFamily="34" charset="0"/>
                        </a:rPr>
                        <a:t>Brenda Olson</a:t>
                      </a:r>
                      <a:endParaRPr lang="en-US" sz="1400" b="0" i="0" u="none" strike="noStrike" dirty="0">
                        <a:solidFill>
                          <a:srgbClr val="2D3748"/>
                        </a:solidFill>
                        <a:latin typeface="Segoe UI" pitchFamily="34" charset="0"/>
                        <a:ea typeface="Segoe UI" pitchFamily="34" charset="0"/>
                      </a:endParaRPr>
                    </a:p>
                  </a:txBody>
                  <a:tcPr marL="25559" marR="25560" marT="0" marB="0" anchor="ctr">
                    <a:lnL/>
                    <a:lnR/>
                    <a:lnT/>
                    <a:lnB w="12700" cmpd="sng">
                      <a:solidFill>
                        <a:srgbClr val="F2F2F2"/>
                      </a:solidFill>
                      <a:prstDash val="solid"/>
                    </a:lnB>
                    <a:noFill/>
                  </a:tcPr>
                </a:tc>
                <a:tc>
                  <a:txBody>
                    <a:bodyPr/>
                    <a:lstStyle/>
                    <a:p>
                      <a:pPr rtl="0"/>
                      <a:endParaRPr lang="en-US" sz="900" dirty="0"/>
                    </a:p>
                  </a:txBody>
                  <a:tcPr marL="20000" marR="20000" marT="0" marB="0">
                    <a:lnL/>
                    <a:lnR/>
                    <a:lnT/>
                    <a:lnB w="12700" cmpd="sng">
                      <a:solidFill>
                        <a:srgbClr val="F2F2F2"/>
                      </a:solidFill>
                      <a:prstDash val="solid"/>
                    </a:lnB>
                    <a:blipFill>
                      <a:blip r:embed="rId3"/>
                      <a:stretch>
                        <a:fillRect t="13000" b="13000"/>
                      </a:stretch>
                    </a:blipFill>
                  </a:tcPr>
                </a:tc>
                <a:tc>
                  <a:txBody>
                    <a:bodyPr/>
                    <a:lstStyle/>
                    <a:p>
                      <a:pPr algn="l" rtl="0">
                        <a:lnSpc>
                          <a:spcPct val="95000"/>
                        </a:lnSpc>
                      </a:pPr>
                      <a:r>
                        <a:rPr sz="1400" b="1" i="0" u="none" strike="noStrike" dirty="0">
                          <a:solidFill>
                            <a:srgbClr val="2D3748"/>
                          </a:solidFill>
                          <a:latin typeface="Segoe UI" pitchFamily="34" charset="0"/>
                          <a:ea typeface="Segoe UI" pitchFamily="34" charset="0"/>
                          <a:cs typeface="Segoe UI" pitchFamily="34" charset="0"/>
                        </a:rPr>
                        <a:t>bolson@csmci.com</a:t>
                      </a:r>
                      <a:endParaRPr lang="en-US" sz="1400" b="1" i="0" u="none" strike="noStrike" dirty="0" err="1">
                        <a:solidFill>
                          <a:srgbClr val="2D3748"/>
                        </a:solidFill>
                        <a:latin typeface="Segoe UI" pitchFamily="34" charset="0"/>
                        <a:ea typeface="Segoe UI" pitchFamily="34" charset="0"/>
                      </a:endParaRPr>
                    </a:p>
                  </a:txBody>
                  <a:tcPr marL="25559" marR="25560" marT="0" marB="0" anchor="ctr">
                    <a:lnL/>
                    <a:lnR/>
                    <a:lnT/>
                    <a:lnB w="12700" cmpd="sng">
                      <a:solidFill>
                        <a:srgbClr val="F2F2F2"/>
                      </a:solidFill>
                      <a:prstDash val="solid"/>
                    </a:lnB>
                    <a:noFill/>
                  </a:tcPr>
                </a:tc>
                <a:extLst>
                  <a:ext uri="{0D108BD9-81ED-4DB2-BD59-A6C34878D82A}">
                    <a16:rowId xmlns:a16="http://schemas.microsoft.com/office/drawing/2014/main" val="10000"/>
                  </a:ext>
                </a:extLst>
              </a:tr>
            </a:tbl>
          </a:graphicData>
        </a:graphic>
      </p:graphicFrame>
      <p:sp>
        <p:nvSpPr>
          <p:cNvPr id="13" name="Rectangle 12"/>
          <p:cNvSpPr/>
          <p:nvPr/>
        </p:nvSpPr>
        <p:spPr bwMode="auto">
          <a:xfrm>
            <a:off x="457199" y="7878600"/>
            <a:ext cx="11887200" cy="1036799"/>
          </a:xfrm>
          <a:prstGeom prst="rect">
            <a:avLst/>
          </a:prstGeom>
          <a:noFill/>
        </p:spPr>
      </p:sp>
      <p:sp>
        <p:nvSpPr>
          <p:cNvPr id="14" name="Rectangle 13"/>
          <p:cNvSpPr/>
          <p:nvPr/>
        </p:nvSpPr>
        <p:spPr bwMode="auto">
          <a:xfrm>
            <a:off x="457199" y="8549640"/>
            <a:ext cx="11887200" cy="365759"/>
          </a:xfrm>
          <a:prstGeom prst="rect">
            <a:avLst/>
          </a:prstGeom>
          <a:solidFill>
            <a:srgbClr val="0F243E"/>
          </a:solidFill>
        </p:spPr>
      </p:sp>
      <p:sp>
        <p:nvSpPr>
          <p:cNvPr id="15" name="Rectangle 14"/>
          <p:cNvSpPr/>
          <p:nvPr/>
        </p:nvSpPr>
        <p:spPr bwMode="auto">
          <a:xfrm>
            <a:off x="3840480" y="8641079"/>
            <a:ext cx="8412479" cy="182879"/>
          </a:xfrm>
          <a:prstGeom prst="rect">
            <a:avLst/>
          </a:prstGeom>
          <a:noFill/>
        </p:spPr>
        <p:txBody>
          <a:bodyPr horzOverflow="overflow" wrap="square" lIns="25559" tIns="0" rIns="25559" bIns="0" rtlCol="0" anchor="t">
            <a:noAutofit/>
          </a:bodyPr>
          <a:lstStyle/>
          <a:p>
            <a:pPr algn="r" rtl="0">
              <a:lnSpc>
                <a:spcPct val="95000"/>
              </a:lnSpc>
            </a:pPr>
            <a:r>
              <a:rPr sz="1000" b="0" i="0" u="none" strike="noStrike" dirty="0">
                <a:solidFill>
                  <a:srgbClr val="F2DCDB"/>
                </a:solidFill>
                <a:latin typeface="Segoe UI" pitchFamily="34" charset="0"/>
                <a:ea typeface="Segoe UI" pitchFamily="34" charset="0"/>
                <a:cs typeface="Segoe UI" pitchFamily="34" charset="0"/>
              </a:rPr>
              <a:t>Report created on 4/29/2021 8:10:07 AM for American Indian Model Schools</a:t>
            </a:r>
            <a:endParaRPr lang="en-US" sz="1000" b="0" i="0" u="none" strike="noStrike" dirty="0" err="1">
              <a:solidFill>
                <a:srgbClr val="F2DCDB"/>
              </a:solidFill>
              <a:latin typeface="Segoe UI" pitchFamily="34" charset="0"/>
              <a:ea typeface="Segoe UI" pitchFamily="34" charset="0"/>
            </a:endParaRPr>
          </a:p>
        </p:txBody>
      </p:sp>
      <p:sp>
        <p:nvSpPr>
          <p:cNvPr id="16" name="Rectangle 15"/>
          <p:cNvSpPr/>
          <p:nvPr/>
        </p:nvSpPr>
        <p:spPr bwMode="auto">
          <a:xfrm>
            <a:off x="548639" y="8641079"/>
            <a:ext cx="1297440" cy="182879"/>
          </a:xfrm>
          <a:prstGeom prst="rect">
            <a:avLst/>
          </a:prstGeom>
          <a:noFill/>
        </p:spPr>
        <p:txBody>
          <a:bodyPr horzOverflow="overflow" wrap="square" lIns="25560" tIns="0" rIns="25560" bIns="0" rtlCol="0" anchor="ctr">
            <a:noAutofit/>
          </a:bodyPr>
          <a:lstStyle/>
          <a:p>
            <a:pPr algn="l" rtl="0">
              <a:lnSpc>
                <a:spcPct val="95000"/>
              </a:lnSpc>
            </a:pPr>
            <a:r>
              <a:rPr sz="1000" b="0" i="0" u="none" strike="noStrike" dirty="0">
                <a:solidFill>
                  <a:srgbClr val="F2DCDB"/>
                </a:solidFill>
                <a:latin typeface="Segoe UI" pitchFamily="34" charset="0"/>
                <a:ea typeface="Segoe UI" pitchFamily="34" charset="0"/>
                <a:cs typeface="Segoe UI" pitchFamily="34" charset="0"/>
              </a:rPr>
              <a:t>www.csmci.com</a:t>
            </a:r>
            <a:endParaRPr lang="en-US" sz="1000" b="0" i="0" u="none" strike="noStrike" dirty="0" err="1">
              <a:solidFill>
                <a:srgbClr val="F2DCDB"/>
              </a:solidFill>
              <a:latin typeface="Segoe UI" pitchFamily="34" charset="0"/>
              <a:ea typeface="Segoe UI" pitchFamily="34" charset="0"/>
            </a:endParaRPr>
          </a:p>
        </p:txBody>
      </p:sp>
      <p:sp>
        <p:nvSpPr>
          <p:cNvPr id="17" name="Rectangle 16"/>
          <p:cNvSpPr/>
          <p:nvPr/>
        </p:nvSpPr>
        <p:spPr bwMode="auto">
          <a:xfrm>
            <a:off x="11415239" y="7878600"/>
            <a:ext cx="914399" cy="640080"/>
          </a:xfrm>
          <a:prstGeom prst="rect">
            <a:avLst/>
          </a:prstGeom>
          <a:blipFill>
            <a:blip r:embed="rId7"/>
            <a:srcRect l="1000" r="1000"/>
            <a:stretch>
              <a:fillRect b="4000"/>
            </a:stretch>
          </a:blipFill>
        </p:spPr>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 1"/>
          <p:cNvSpPr>
            <a:spLocks noGrp="1"/>
          </p:cNvSpPr>
          <p:nvPr/>
        </p:nvSpPr>
        <p:spPr/>
        <p:txBody>
          <a:bodyPr/>
          <a:lstStyle/>
          <a:p>
            <a:endParaRPr lang="en-US"/>
          </a:p>
        </p:txBody>
      </p:sp>
      <p:sp>
        <p:nvSpPr>
          <p:cNvPr id="3" name="Rectangle 2"/>
          <p:cNvSpPr/>
          <p:nvPr/>
        </p:nvSpPr>
        <p:spPr bwMode="auto">
          <a:xfrm>
            <a:off x="457199" y="457199"/>
            <a:ext cx="11887200" cy="7832880"/>
          </a:xfrm>
          <a:prstGeom prst="rect">
            <a:avLst/>
          </a:prstGeom>
          <a:solidFill>
            <a:srgbClr val="FFFFFF"/>
          </a:solidFill>
        </p:spPr>
      </p:sp>
      <p:sp>
        <p:nvSpPr>
          <p:cNvPr id="4" name="Rectangle 3"/>
          <p:cNvSpPr/>
          <p:nvPr/>
        </p:nvSpPr>
        <p:spPr bwMode="auto">
          <a:xfrm>
            <a:off x="457199" y="457199"/>
            <a:ext cx="11887200" cy="7832880"/>
          </a:xfrm>
          <a:prstGeom prst="rect">
            <a:avLst/>
          </a:prstGeom>
          <a:noFill/>
        </p:spPr>
      </p:sp>
      <p:sp>
        <p:nvSpPr>
          <p:cNvPr id="5" name="Rectangle 4"/>
          <p:cNvSpPr/>
          <p:nvPr/>
        </p:nvSpPr>
        <p:spPr bwMode="auto">
          <a:xfrm>
            <a:off x="457199" y="457199"/>
            <a:ext cx="11887200" cy="7832880"/>
          </a:xfrm>
          <a:prstGeom prst="rect">
            <a:avLst/>
          </a:prstGeom>
          <a:noFill/>
        </p:spPr>
      </p:sp>
      <p:sp>
        <p:nvSpPr>
          <p:cNvPr id="6" name="Rectangle 5"/>
          <p:cNvSpPr/>
          <p:nvPr/>
        </p:nvSpPr>
        <p:spPr bwMode="auto">
          <a:xfrm>
            <a:off x="11064239" y="457199"/>
            <a:ext cx="1280160" cy="914399"/>
          </a:xfrm>
          <a:prstGeom prst="rect">
            <a:avLst/>
          </a:prstGeom>
          <a:blipFill>
            <a:blip r:embed="rId2"/>
            <a:stretch>
              <a:fillRect t="5000" b="5000"/>
            </a:stretch>
          </a:blipFill>
        </p:spPr>
      </p:sp>
      <p:sp>
        <p:nvSpPr>
          <p:cNvPr id="7" name="Rectangle 6"/>
          <p:cNvSpPr/>
          <p:nvPr/>
        </p:nvSpPr>
        <p:spPr bwMode="auto">
          <a:xfrm>
            <a:off x="548639" y="6752520"/>
            <a:ext cx="4023360" cy="1463039"/>
          </a:xfrm>
          <a:prstGeom prst="rect">
            <a:avLst/>
          </a:prstGeom>
          <a:noFill/>
        </p:spPr>
        <p:txBody>
          <a:bodyPr horzOverflow="clip" wrap="none" lIns="25560" tIns="0" rIns="25560" bIns="0" rtlCol="0" anchor="b">
            <a:noAutofit/>
          </a:bodyPr>
          <a:lstStyle/>
          <a:p>
            <a:pPr algn="l">
              <a:lnSpc>
                <a:spcPct val="95000"/>
              </a:lnSpc>
              <a:spcBef>
                <a:spcPts val="1938"/>
              </a:spcBef>
            </a:pPr>
            <a:r>
              <a:rPr sz="1800" b="1" i="0" u="sng" strike="noStrike" dirty="0">
                <a:solidFill>
                  <a:srgbClr val="000040"/>
                </a:solidFill>
                <a:latin typeface="Segoe UI" pitchFamily="34" charset="0"/>
                <a:ea typeface="Segoe UI" pitchFamily="34" charset="0"/>
                <a:cs typeface="Segoe UI" pitchFamily="34" charset="0"/>
              </a:rPr>
              <a:t>info@csmci.com</a:t>
            </a:r>
            <a:r>
              <a:rPr sz="1800" b="0" i="0" u="none" strike="noStrike" dirty="0">
                <a:solidFill>
                  <a:srgbClr val="0F243E"/>
                </a:solidFill>
                <a:latin typeface="Segoe UI" pitchFamily="34" charset="0"/>
                <a:ea typeface="Segoe UI" pitchFamily="34" charset="0"/>
                <a:cs typeface="Segoe UI" pitchFamily="34" charset="0"/>
              </a:rPr>
              <a:t> </a:t>
            </a:r>
            <a:br/>
            <a:r>
              <a:rPr sz="1800" b="1" i="0" u="none" strike="noStrike" dirty="0">
                <a:solidFill>
                  <a:srgbClr val="000040"/>
                </a:solidFill>
                <a:latin typeface="Segoe UI" pitchFamily="34" charset="0"/>
                <a:ea typeface="Segoe UI" pitchFamily="34" charset="0"/>
                <a:cs typeface="Segoe UI" pitchFamily="34" charset="0"/>
              </a:rPr>
              <a:t>Office:</a:t>
            </a:r>
            <a:r>
              <a:rPr sz="1800" b="0" i="0" u="none" strike="noStrike" dirty="0">
                <a:solidFill>
                  <a:srgbClr val="0F243E"/>
                </a:solidFill>
                <a:latin typeface="Segoe UI" pitchFamily="34" charset="0"/>
                <a:ea typeface="Segoe UI" pitchFamily="34" charset="0"/>
                <a:cs typeface="Segoe UI" pitchFamily="34" charset="0"/>
              </a:rPr>
              <a:t> 888.994.CSMC</a:t>
            </a:r>
            <a:br/>
            <a:r>
              <a:rPr sz="1800" b="0" i="0" u="none" strike="noStrike" dirty="0">
                <a:solidFill>
                  <a:srgbClr val="0F243E"/>
                </a:solidFill>
                <a:latin typeface="Segoe UI" pitchFamily="34" charset="0"/>
                <a:ea typeface="Segoe UI" pitchFamily="34" charset="0"/>
                <a:cs typeface="Segoe UI" pitchFamily="34" charset="0"/>
              </a:rPr>
              <a:t>43460 Ridge Park Dr., Ste. 100 </a:t>
            </a:r>
            <a:br/>
            <a:r>
              <a:rPr sz="1800" b="0" i="0" u="none" strike="noStrike" dirty="0">
                <a:solidFill>
                  <a:srgbClr val="0F243E"/>
                </a:solidFill>
                <a:latin typeface="Segoe UI" pitchFamily="34" charset="0"/>
                <a:ea typeface="Segoe UI" pitchFamily="34" charset="0"/>
                <a:cs typeface="Segoe UI" pitchFamily="34" charset="0"/>
              </a:rPr>
              <a:t>Temecula, Ca 92590</a:t>
            </a:r>
            <a:endParaRPr lang="en-US" sz="1800" b="0" i="0" u="none" strike="noStrike" dirty="0" err="1">
              <a:solidFill>
                <a:srgbClr val="0F243E"/>
              </a:solidFill>
              <a:latin typeface="Segoe UI" pitchFamily="34" charset="0"/>
              <a:ea typeface="Segoe UI" pitchFamily="34" charset="0"/>
            </a:endParaRPr>
          </a:p>
        </p:txBody>
      </p:sp>
      <p:sp>
        <p:nvSpPr>
          <p:cNvPr id="8" name="Rectangle 7"/>
          <p:cNvSpPr/>
          <p:nvPr/>
        </p:nvSpPr>
        <p:spPr bwMode="auto">
          <a:xfrm>
            <a:off x="11247120" y="7132319"/>
            <a:ext cx="822960" cy="853919"/>
          </a:xfrm>
          <a:prstGeom prst="rect">
            <a:avLst/>
          </a:prstGeom>
          <a:blipFill>
            <a:blip r:embed="rId3"/>
            <a:stretch>
              <a:fillRect l="6000" r="6000"/>
            </a:stretch>
          </a:blipFill>
        </p:spPr>
      </p:sp>
      <p:sp>
        <p:nvSpPr>
          <p:cNvPr id="9" name="Rectangle 8"/>
          <p:cNvSpPr/>
          <p:nvPr/>
        </p:nvSpPr>
        <p:spPr bwMode="auto">
          <a:xfrm>
            <a:off x="11064239" y="8015399"/>
            <a:ext cx="1188720" cy="274319"/>
          </a:xfrm>
          <a:prstGeom prst="rect">
            <a:avLst/>
          </a:prstGeom>
          <a:noFill/>
        </p:spPr>
        <p:txBody>
          <a:bodyPr horzOverflow="overflow" wrap="square" lIns="25559" tIns="0" rIns="25559" bIns="0" rtlCol="0" anchor="ctr">
            <a:noAutofit/>
          </a:bodyPr>
          <a:lstStyle/>
          <a:p>
            <a:pPr algn="ctr" rtl="0">
              <a:lnSpc>
                <a:spcPct val="95000"/>
              </a:lnSpc>
            </a:pPr>
            <a:r>
              <a:rPr sz="1200" b="1" i="0" u="none" strike="noStrike" dirty="0">
                <a:solidFill>
                  <a:srgbClr val="17365D"/>
                </a:solidFill>
                <a:latin typeface="Segoe UI" pitchFamily="34" charset="0"/>
                <a:ea typeface="Segoe UI" pitchFamily="34" charset="0"/>
                <a:cs typeface="Segoe UI" pitchFamily="34" charset="0"/>
              </a:rPr>
              <a:t> Charter Vision</a:t>
            </a:r>
            <a:endParaRPr lang="en-US" sz="1200" b="1" i="0" u="none" strike="noStrike" dirty="0" err="1">
              <a:solidFill>
                <a:srgbClr val="17365D"/>
              </a:solidFill>
              <a:latin typeface="Segoe UI" pitchFamily="34" charset="0"/>
              <a:ea typeface="Segoe UI" pitchFamily="34" charset="0"/>
            </a:endParaRPr>
          </a:p>
        </p:txBody>
      </p:sp>
      <p:sp>
        <p:nvSpPr>
          <p:cNvPr id="10" name="Rectangle 9"/>
          <p:cNvSpPr/>
          <p:nvPr/>
        </p:nvSpPr>
        <p:spPr bwMode="auto">
          <a:xfrm>
            <a:off x="11064239" y="7009560"/>
            <a:ext cx="1188720" cy="202680"/>
          </a:xfrm>
          <a:prstGeom prst="rect">
            <a:avLst/>
          </a:prstGeom>
          <a:noFill/>
        </p:spPr>
        <p:txBody>
          <a:bodyPr horzOverflow="overflow" wrap="square" lIns="25559" tIns="0" rIns="25559" bIns="0" rtlCol="0" anchor="t">
            <a:noAutofit/>
          </a:bodyPr>
          <a:lstStyle/>
          <a:p>
            <a:pPr algn="ctr" rtl="0">
              <a:lnSpc>
                <a:spcPct val="95000"/>
              </a:lnSpc>
            </a:pPr>
            <a:r>
              <a:rPr sz="1200" b="1" i="0" u="none" strike="noStrike" dirty="0">
                <a:solidFill>
                  <a:srgbClr val="17365D"/>
                </a:solidFill>
                <a:latin typeface="Segoe UI" pitchFamily="34" charset="0"/>
                <a:ea typeface="Segoe UI" pitchFamily="34" charset="0"/>
                <a:cs typeface="Segoe UI" pitchFamily="34" charset="0"/>
              </a:rPr>
              <a:t>POWERED BY:</a:t>
            </a:r>
            <a:endParaRPr lang="en-US" sz="1200" b="1" i="0" u="none" strike="noStrike" dirty="0" err="1">
              <a:solidFill>
                <a:srgbClr val="17365D"/>
              </a:solidFill>
              <a:latin typeface="Segoe UI" pitchFamily="34" charset="0"/>
              <a:ea typeface="Segoe UI" pitchFamily="34" charset="0"/>
            </a:endParaRPr>
          </a:p>
        </p:txBody>
      </p:sp>
      <p:sp>
        <p:nvSpPr>
          <p:cNvPr id="11" name="Rectangle 10"/>
          <p:cNvSpPr/>
          <p:nvPr/>
        </p:nvSpPr>
        <p:spPr bwMode="auto">
          <a:xfrm>
            <a:off x="457199" y="2273039"/>
            <a:ext cx="7589520" cy="1188720"/>
          </a:xfrm>
          <a:prstGeom prst="rect">
            <a:avLst/>
          </a:prstGeom>
          <a:solidFill>
            <a:srgbClr val="FFFFFF"/>
          </a:solidFill>
        </p:spPr>
        <p:txBody>
          <a:bodyPr horzOverflow="overflow" wrap="square" lIns="203040" tIns="0" rIns="25560" bIns="0" rtlCol="0" anchor="ctr">
            <a:noAutofit/>
          </a:bodyPr>
          <a:lstStyle/>
          <a:p>
            <a:pPr algn="l" rtl="0">
              <a:lnSpc>
                <a:spcPct val="95000"/>
              </a:lnSpc>
            </a:pPr>
            <a:r>
              <a:rPr sz="3200" b="1" i="0" u="none" strike="noStrike" dirty="0">
                <a:solidFill>
                  <a:srgbClr val="0F243E"/>
                </a:solidFill>
                <a:latin typeface="Segoe UI" pitchFamily="34" charset="0"/>
                <a:ea typeface="Segoe UI" pitchFamily="34" charset="0"/>
                <a:cs typeface="Segoe UI" pitchFamily="34" charset="0"/>
              </a:rPr>
              <a:t>HELPING THE CHARTER MOVEMENT SUCCEED ONE SCHOOL AT A TIME</a:t>
            </a:r>
            <a:endParaRPr lang="en-US" sz="3200" b="1" i="0" u="none" strike="noStrike" dirty="0" err="1">
              <a:solidFill>
                <a:srgbClr val="0F243E"/>
              </a:solidFill>
              <a:latin typeface="Segoe UI" pitchFamily="34" charset="0"/>
              <a:ea typeface="Segoe UI" pitchFamily="34" charset="0"/>
            </a:endParaRPr>
          </a:p>
        </p:txBody>
      </p:sp>
      <p:sp>
        <p:nvSpPr>
          <p:cNvPr id="12" name="Rectangle 11"/>
          <p:cNvSpPr/>
          <p:nvPr/>
        </p:nvSpPr>
        <p:spPr bwMode="auto">
          <a:xfrm>
            <a:off x="457199" y="8321039"/>
            <a:ext cx="11887200" cy="365759"/>
          </a:xfrm>
          <a:prstGeom prst="rect">
            <a:avLst/>
          </a:prstGeom>
          <a:noFill/>
        </p:spPr>
      </p:sp>
      <p:sp>
        <p:nvSpPr>
          <p:cNvPr id="13" name="Rectangle 12"/>
          <p:cNvSpPr/>
          <p:nvPr/>
        </p:nvSpPr>
        <p:spPr bwMode="auto">
          <a:xfrm>
            <a:off x="457199" y="8321039"/>
            <a:ext cx="11887200" cy="365759"/>
          </a:xfrm>
          <a:prstGeom prst="rect">
            <a:avLst/>
          </a:prstGeom>
          <a:solidFill>
            <a:srgbClr val="0F243E"/>
          </a:solidFill>
        </p:spPr>
      </p:sp>
      <p:sp>
        <p:nvSpPr>
          <p:cNvPr id="14" name="Rectangle 13"/>
          <p:cNvSpPr/>
          <p:nvPr/>
        </p:nvSpPr>
        <p:spPr bwMode="auto">
          <a:xfrm>
            <a:off x="2560320" y="8412479"/>
            <a:ext cx="9692639" cy="182879"/>
          </a:xfrm>
          <a:prstGeom prst="rect">
            <a:avLst/>
          </a:prstGeom>
          <a:noFill/>
        </p:spPr>
        <p:txBody>
          <a:bodyPr horzOverflow="overflow" wrap="square" lIns="25559" tIns="0" rIns="25559" bIns="0" rtlCol="0" anchor="t">
            <a:noAutofit/>
          </a:bodyPr>
          <a:lstStyle/>
          <a:p>
            <a:pPr algn="r" rtl="0">
              <a:lnSpc>
                <a:spcPct val="95000"/>
              </a:lnSpc>
            </a:pPr>
            <a:r>
              <a:rPr sz="1000" b="0" i="0" u="none" strike="noStrike" dirty="0">
                <a:solidFill>
                  <a:srgbClr val="F2DCDB"/>
                </a:solidFill>
                <a:latin typeface="Segoe UI" pitchFamily="34" charset="0"/>
                <a:ea typeface="Segoe UI" pitchFamily="34" charset="0"/>
                <a:cs typeface="Segoe UI" pitchFamily="34" charset="0"/>
              </a:rPr>
              <a:t>Report created on 4/29/2021 8:10:08 AM for American Indian Model Schools</a:t>
            </a:r>
            <a:endParaRPr lang="en-US" sz="1000" b="0" i="0" u="none" strike="noStrike" dirty="0" err="1">
              <a:solidFill>
                <a:srgbClr val="F2DCDB"/>
              </a:solidFill>
              <a:latin typeface="Segoe UI" pitchFamily="34" charset="0"/>
              <a:ea typeface="Segoe UI" pitchFamily="34" charset="0"/>
            </a:endParaRPr>
          </a:p>
        </p:txBody>
      </p:sp>
      <p:sp>
        <p:nvSpPr>
          <p:cNvPr id="15" name="Rectangle 14"/>
          <p:cNvSpPr/>
          <p:nvPr/>
        </p:nvSpPr>
        <p:spPr bwMode="auto">
          <a:xfrm>
            <a:off x="548639" y="8412479"/>
            <a:ext cx="1463039" cy="182879"/>
          </a:xfrm>
          <a:prstGeom prst="rect">
            <a:avLst/>
          </a:prstGeom>
          <a:noFill/>
        </p:spPr>
        <p:txBody>
          <a:bodyPr horzOverflow="overflow" wrap="square" lIns="25560" tIns="0" rIns="25559" bIns="0" rtlCol="0" anchor="ctr">
            <a:noAutofit/>
          </a:bodyPr>
          <a:lstStyle/>
          <a:p>
            <a:pPr algn="l" rtl="0">
              <a:lnSpc>
                <a:spcPct val="95000"/>
              </a:lnSpc>
            </a:pPr>
            <a:r>
              <a:rPr sz="1000" b="0" i="0" u="none" strike="noStrike" dirty="0">
                <a:solidFill>
                  <a:srgbClr val="F2DCDB"/>
                </a:solidFill>
                <a:latin typeface="Segoe UI" pitchFamily="34" charset="0"/>
                <a:ea typeface="Segoe UI" pitchFamily="34" charset="0"/>
                <a:cs typeface="Segoe UI" pitchFamily="34" charset="0"/>
              </a:rPr>
              <a:t>www.csmci.com</a:t>
            </a:r>
            <a:endParaRPr lang="en-US" sz="1000" b="0" i="0" u="none" strike="noStrike" dirty="0" err="1">
              <a:solidFill>
                <a:srgbClr val="F2DCDB"/>
              </a:solidFill>
              <a:latin typeface="Segoe UI" pitchFamily="34" charset="0"/>
              <a:ea typeface="Segoe UI" pitchFamily="34" charset="0"/>
            </a:endParaRPr>
          </a:p>
        </p:txBody>
      </p:sp>
    </p:spTree>
  </p:cSld>
  <p:clrMapOvr>
    <a:masterClrMapping/>
  </p:clrMapOvr>
</p:sld>
</file>

<file path=ppt/theme/theme1.xml><?xml version="1.0" encoding="utf-8"?>
<a:theme xmlns:a="http://schemas.openxmlformats.org/drawingml/2006/main" name="Telerik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majorFont>
      <a:minorFont>
        <a:latin typeface="Calibri"/>
        <a:ea typeface=""/>
        <a:cs typeface=""/>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noFill/>
        <a:pattFill/>
        <a:grpFill/>
      </a:fillStyleLst>
      <a:lnStyleLst>
        <a:ln w="9525" cap="flat" cmpd="sng" algn="ctr">
          <a:solidFill>
            <a:schemeClr val="phClr">
              <a:shade val="95000"/>
              <a:satMod val="105000"/>
            </a:schemeClr>
          </a:solidFill>
          <a:prstDash val="solid"/>
        </a:ln>
        <a:ln w="9525" cap="flat" cmpd="sng" algn="ctr">
          <a:solidFill>
            <a:schemeClr val="phClr">
              <a:shade val="95000"/>
              <a:satMod val="105000"/>
            </a:schemeClr>
          </a:solidFill>
          <a:prstDash val="solid"/>
        </a:ln>
        <a:ln w="9525" cap="flat" cmpd="sng" algn="ctr">
          <a:solidFill>
            <a:schemeClr val="phClr">
              <a:shade val="95000"/>
              <a:satMod val="105000"/>
            </a:scheme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0000" dir="5400000" rotWithShape="0">
              <a:srgbClr val="000000">
                <a:alpha val="38000"/>
              </a:srgbClr>
            </a:outerShdw>
          </a:effectLst>
        </a:effectStyle>
        <a:effectStyle>
          <a:effectLst>
            <a:outerShdw blurRad="40000" dist="20000" dir="5400000" rotWithShape="0">
              <a:srgbClr val="000000">
                <a:alpha val="38000"/>
              </a:srgbClr>
            </a:outerShdw>
          </a:effectLst>
        </a:effectStyle>
      </a:effectStyleLst>
      <a:bgFillStyleLst>
        <a:solidFill>
          <a:schemeClr val="phClr"/>
        </a:solidFill>
        <a:gradFill>
          <a:gsLst>
            <a:gs pos="0">
              <a:schemeClr val="phClr">
                <a:tint val="50000"/>
                <a:satMod val="300000"/>
              </a:schemeClr>
            </a:gs>
            <a:gs pos="0">
              <a:schemeClr val="phClr">
                <a:tint val="50000"/>
                <a:satMod val="300000"/>
              </a:schemeClr>
            </a:gs>
            <a:gs pos="0">
              <a:schemeClr val="phClr">
                <a:tint val="50000"/>
                <a:satMod val="300000"/>
              </a:schemeClr>
            </a:gs>
          </a:gsLst>
          <a:lin ang="16200000" scaled="1"/>
        </a:gradFill>
        <a:gradFill>
          <a:gsLst>
            <a:gs pos="0">
              <a:schemeClr val="phClr">
                <a:tint val="50000"/>
                <a:satMod val="300000"/>
              </a:schemeClr>
            </a:gs>
            <a:gs pos="0">
              <a:schemeClr val="phClr">
                <a:tint val="50000"/>
                <a:satMod val="300000"/>
              </a:schemeClr>
            </a:gs>
          </a:gsLst>
          <a:lin ang="16200000" scaled="1"/>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284B250B178914AB82927271531B71A" ma:contentTypeVersion="12" ma:contentTypeDescription="Create a new document." ma:contentTypeScope="" ma:versionID="eb04a2423f1244f70fd7f011bbbc5795">
  <xsd:schema xmlns:xsd="http://www.w3.org/2001/XMLSchema" xmlns:xs="http://www.w3.org/2001/XMLSchema" xmlns:p="http://schemas.microsoft.com/office/2006/metadata/properties" xmlns:ns2="3d519abe-6cab-4e7d-a0d4-6aff8cfcd779" xmlns:ns3="9461095c-9215-420a-9a3c-b94b3e0179d8" targetNamespace="http://schemas.microsoft.com/office/2006/metadata/properties" ma:root="true" ma:fieldsID="1b5a23ebd16fdee33a0c964f2c601a2b" ns2:_="" ns3:_="">
    <xsd:import namespace="3d519abe-6cab-4e7d-a0d4-6aff8cfcd779"/>
    <xsd:import namespace="9461095c-9215-420a-9a3c-b94b3e0179d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519abe-6cab-4e7d-a0d4-6aff8cfcd77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461095c-9215-420a-9a3c-b94b3e0179d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C8C30A4-E289-4C6A-A987-99F1F7E8AC03}">
  <ds:schemaRefs>
    <ds:schemaRef ds:uri="http://schemas.microsoft.com/sharepoint/v3/contenttype/forms"/>
  </ds:schemaRefs>
</ds:datastoreItem>
</file>

<file path=customXml/itemProps2.xml><?xml version="1.0" encoding="utf-8"?>
<ds:datastoreItem xmlns:ds="http://schemas.openxmlformats.org/officeDocument/2006/customXml" ds:itemID="{98406BDF-2893-45D2-B296-16FF525DF15C}">
  <ds:schemaRefs>
    <ds:schemaRef ds:uri="http://schemas.openxmlformats.org/package/2006/metadata/core-properties"/>
    <ds:schemaRef ds:uri="http://purl.org/dc/elements/1.1/"/>
    <ds:schemaRef ds:uri="http://schemas.microsoft.com/office/2006/metadata/properties"/>
    <ds:schemaRef ds:uri="http://schemas.microsoft.com/office/infopath/2007/PartnerControls"/>
    <ds:schemaRef ds:uri="http://purl.org/dc/terms/"/>
    <ds:schemaRef ds:uri="http://schemas.microsoft.com/office/2006/documentManagement/types"/>
    <ds:schemaRef ds:uri="http://purl.org/dc/dcmitype/"/>
    <ds:schemaRef ds:uri="9461095c-9215-420a-9a3c-b94b3e0179d8"/>
    <ds:schemaRef ds:uri="3d519abe-6cab-4e7d-a0d4-6aff8cfcd779"/>
    <ds:schemaRef ds:uri="http://www.w3.org/XML/1998/namespace"/>
  </ds:schemaRefs>
</ds:datastoreItem>
</file>

<file path=customXml/itemProps3.xml><?xml version="1.0" encoding="utf-8"?>
<ds:datastoreItem xmlns:ds="http://schemas.openxmlformats.org/officeDocument/2006/customXml" ds:itemID="{E140399C-225E-4F6B-B5ED-7E69E796A0A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d519abe-6cab-4e7d-a0d4-6aff8cfcd779"/>
    <ds:schemaRef ds:uri="9461095c-9215-420a-9a3c-b94b3e0179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1076</TotalTime>
  <Words>711</Words>
  <Application>Microsoft Office PowerPoint</Application>
  <PresentationFormat>Custom</PresentationFormat>
  <Paragraphs>92</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Segoe UI</vt:lpstr>
      <vt:lpstr>Segoe UI</vt:lpstr>
      <vt:lpstr>Telerik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Karen Peters</dc:creator>
  <cp:lastModifiedBy>Katema Ballentine</cp:lastModifiedBy>
  <cp:revision>18</cp:revision>
  <dcterms:modified xsi:type="dcterms:W3CDTF">2022-02-23T00:47:00Z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0x0101008284B250B178914AB82927271531B71A</vt:lpwstr>
  </property>
</Properties>
</file>