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65" r:id="rId3"/>
    <p:sldId id="272" r:id="rId4"/>
    <p:sldId id="273" r:id="rId5"/>
    <p:sldId id="274" r:id="rId6"/>
    <p:sldId id="276" r:id="rId7"/>
    <p:sldId id="275" r:id="rId8"/>
    <p:sldId id="25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294" autoAdjust="0"/>
  </p:normalViewPr>
  <p:slideViewPr>
    <p:cSldViewPr snapToGrid="0">
      <p:cViewPr varScale="1">
        <p:scale>
          <a:sx n="114" d="100"/>
          <a:sy n="114" d="100"/>
        </p:scale>
        <p:origin x="414" y="114"/>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11/26/2021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11/26/2021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 y="0"/>
            <a:ext cx="12188826" cy="1905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9" name="Rectangle 8"/>
          <p:cNvSpPr/>
          <p:nvPr/>
        </p:nvSpPr>
        <p:spPr>
          <a:xfrm>
            <a:off x="-1" y="5102352"/>
            <a:ext cx="12188826" cy="175564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286000"/>
            <a:ext cx="9601200" cy="1517904"/>
          </a:xfrm>
        </p:spPr>
        <p:txBody>
          <a:bodyPr anchor="b"/>
          <a:lstStyle>
            <a:lvl1pPr algn="ctr">
              <a:defRPr sz="5400"/>
            </a:lvl1pPr>
          </a:lstStyle>
          <a:p>
            <a:r>
              <a:rPr lang="en-US"/>
              <a:t>Click to edit Master title style</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FDE056B7-329B-4E98-A7DE-1095F29C9987}" type="datetime1">
              <a:rPr lang="en-US" smtClean="0"/>
              <a:t>11/26/2021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6B30EAD2-84F0-424D-85FA-C85CE5D7B84D}" type="datetime1">
              <a:rPr lang="en-US" smtClean="0"/>
              <a:t>11/26/2021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7272A335-28DE-461F-86D4-4A540BEA59B0}" type="datetime1">
              <a:rPr lang="en-US" smtClean="0"/>
              <a:t>11/26/2021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274320"/>
            <a:ext cx="12192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295400" y="2130552"/>
            <a:ext cx="9601200" cy="2359152"/>
          </a:xfrm>
        </p:spPr>
        <p:txBody>
          <a:bodyPr anchor="b">
            <a:normAutofit/>
          </a:bodyPr>
          <a:lstStyle>
            <a:lvl1pPr algn="ctr">
              <a:defRPr sz="5400" b="0" baseline="0">
                <a:solidFill>
                  <a:schemeClr val="bg1">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cap="all" baseline="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Add a footer</a:t>
            </a:r>
            <a:endParaRPr/>
          </a:p>
        </p:txBody>
      </p:sp>
      <p:sp>
        <p:nvSpPr>
          <p:cNvPr id="4" name="Date Placeholder 3"/>
          <p:cNvSpPr>
            <a:spLocks noGrp="1"/>
          </p:cNvSpPr>
          <p:nvPr>
            <p:ph type="dt" sz="half" idx="10"/>
          </p:nvPr>
        </p:nvSpPr>
        <p:spPr/>
        <p:txBody>
          <a:bodyPr/>
          <a:lstStyle/>
          <a:p>
            <a:fld id="{EA5CF9C1-51F7-4E92-A279-1FFCE980DDD9}" type="datetime1">
              <a:rPr lang="en-US" smtClean="0"/>
              <a:t>11/26/2021</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DC1A038D-FDC8-4BB1-AD53-DEF36236CCF5}" type="datetime1">
              <a:rPr lang="en-US" smtClean="0"/>
              <a:t>11/26/2021</a:t>
            </a:fld>
            <a:endParaRPr/>
          </a:p>
        </p:txBody>
      </p:sp>
      <p:sp>
        <p:nvSpPr>
          <p:cNvPr id="7" name="Slide Number Placeholder 6"/>
          <p:cNvSpPr>
            <a:spLocks noGrp="1"/>
          </p:cNvSpPr>
          <p:nvPr>
            <p:ph type="sldNum" sz="quarter" idx="12"/>
          </p:nvPr>
        </p:nvSpPr>
        <p:spPr/>
        <p:txBody>
          <a:bodyPr/>
          <a:lstStyle/>
          <a:p>
            <a:fld id="{0D06EF73-9DB8-4763-865F-2F88181A4732}" type="slidenum">
              <a:rPr/>
              <a:t>‹#›</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Add a footer</a:t>
            </a:r>
            <a:endParaRPr/>
          </a:p>
        </p:txBody>
      </p:sp>
      <p:sp>
        <p:nvSpPr>
          <p:cNvPr id="7" name="Date Placeholder 6"/>
          <p:cNvSpPr>
            <a:spLocks noGrp="1"/>
          </p:cNvSpPr>
          <p:nvPr>
            <p:ph type="dt" sz="half" idx="10"/>
          </p:nvPr>
        </p:nvSpPr>
        <p:spPr/>
        <p:txBody>
          <a:bodyPr/>
          <a:lstStyle/>
          <a:p>
            <a:fld id="{E13729E3-7C8F-407D-B4C1-8AD873D40758}" type="datetime1">
              <a:rPr lang="en-US" smtClean="0"/>
              <a:t>11/26/2021</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a:t>Add a footer</a:t>
            </a:r>
            <a:endParaRPr/>
          </a:p>
        </p:txBody>
      </p:sp>
      <p:sp>
        <p:nvSpPr>
          <p:cNvPr id="3" name="Date Placeholder 2"/>
          <p:cNvSpPr>
            <a:spLocks noGrp="1"/>
          </p:cNvSpPr>
          <p:nvPr>
            <p:ph type="dt" sz="half" idx="10"/>
          </p:nvPr>
        </p:nvSpPr>
        <p:spPr/>
        <p:txBody>
          <a:bodyPr/>
          <a:lstStyle/>
          <a:p>
            <a:fld id="{0D0605C7-DA32-47E3-8E60-0B60D86BAF89}" type="datetime1">
              <a:rPr lang="en-US" smtClean="0"/>
              <a:t>11/26/2021</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3" name="Footer Placeholder 2"/>
          <p:cNvSpPr>
            <a:spLocks noGrp="1"/>
          </p:cNvSpPr>
          <p:nvPr>
            <p:ph type="ftr" sz="quarter" idx="11"/>
          </p:nvPr>
        </p:nvSpPr>
        <p:spPr/>
        <p:txBody>
          <a:bodyPr/>
          <a:lstStyle/>
          <a:p>
            <a:r>
              <a:rPr lang="en-US"/>
              <a:t>Add a footer</a:t>
            </a:r>
            <a:endParaRPr/>
          </a:p>
        </p:txBody>
      </p:sp>
      <p:sp>
        <p:nvSpPr>
          <p:cNvPr id="2" name="Date Placeholder 1"/>
          <p:cNvSpPr>
            <a:spLocks noGrp="1"/>
          </p:cNvSpPr>
          <p:nvPr>
            <p:ph type="dt" sz="half" idx="10"/>
          </p:nvPr>
        </p:nvSpPr>
        <p:spPr/>
        <p:txBody>
          <a:bodyPr/>
          <a:lstStyle/>
          <a:p>
            <a:fld id="{CA89260F-252E-49E9-8B36-9D774100BA25}" type="datetime1">
              <a:rPr lang="en-US" smtClean="0"/>
              <a:t>11/26/2021</a:t>
            </a:fld>
            <a:endParaRPr/>
          </a:p>
        </p:txBody>
      </p:sp>
      <p:sp>
        <p:nvSpPr>
          <p:cNvPr id="4" name="Slide Number Placeholder 3"/>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2AB5DA44-6BB8-4FCD-946A-1E2EFA3D1A5F}" type="datetime1">
              <a:rPr lang="en-US" smtClean="0"/>
              <a:t>11/26/2021</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70648" y="2350008"/>
            <a:ext cx="4206240" cy="1993392"/>
          </a:xfrm>
        </p:spPr>
        <p:txBody>
          <a:bodyPr anchor="b">
            <a:normAutofit/>
          </a:bodyPr>
          <a:lstStyle>
            <a:lvl1pPr>
              <a:defRPr sz="34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301752" y="502920"/>
            <a:ext cx="6702552" cy="5843016"/>
          </a:xfrm>
          <a:solidFill>
            <a:schemeClr val="accent1">
              <a:lumMod val="40000"/>
              <a:lumOff val="60000"/>
            </a:schemeClr>
          </a:solidFill>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a:t>Add a footer</a:t>
            </a:r>
            <a:endParaRPr/>
          </a:p>
        </p:txBody>
      </p:sp>
      <p:sp>
        <p:nvSpPr>
          <p:cNvPr id="5" name="Date Placeholder 4"/>
          <p:cNvSpPr>
            <a:spLocks noGrp="1"/>
          </p:cNvSpPr>
          <p:nvPr>
            <p:ph type="dt" sz="half" idx="10"/>
          </p:nvPr>
        </p:nvSpPr>
        <p:spPr/>
        <p:txBody>
          <a:bodyPr/>
          <a:lstStyle/>
          <a:p>
            <a:fld id="{5052C8DE-E6DB-42D9-BE6D-D9F39E19B42A}" type="datetime1">
              <a:rPr lang="en-US" smtClean="0"/>
              <a:t>11/26/2021</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680"/>
            <a:ext cx="12188826" cy="2743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1100" cap="all" baseline="0">
                <a:solidFill>
                  <a:schemeClr val="bg1">
                    <a:lumMod val="75000"/>
                  </a:schemeClr>
                </a:solidFill>
              </a:defRPr>
            </a:lvl1pPr>
          </a:lstStyle>
          <a:p>
            <a:r>
              <a:rPr lang="en-US"/>
              <a:t>Add a footer</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2A66FFC4-1542-4DAA-837B-D6921D33E8CC}" type="datetime1">
              <a:rPr lang="en-US" smtClean="0"/>
              <a:pPr/>
              <a:t>11/26/2021</a:t>
            </a:fld>
            <a:endParaRPr lang="en-US"/>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1100" baseline="0">
                <a:solidFill>
                  <a:schemeClr val="bg1">
                    <a:lumMod val="75000"/>
                  </a:schemeClr>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marL="0" indent="0" algn="l" defTabSz="914400" rtl="0" eaLnBrk="1" latinLnBrk="0" hangingPunct="1">
        <a:lnSpc>
          <a:spcPct val="90000"/>
        </a:lnSpc>
        <a:spcBef>
          <a:spcPct val="0"/>
        </a:spcBef>
        <a:buFont typeface="Arial" pitchFamily="34" charset="0"/>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Arial"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Arial"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CARES ACT: </a:t>
            </a:r>
            <a:br>
              <a:rPr lang="en-US" dirty="0"/>
            </a:br>
            <a:r>
              <a:rPr lang="en-US" dirty="0"/>
              <a:t>Employee Retention Tax Credit</a:t>
            </a:r>
          </a:p>
        </p:txBody>
      </p:sp>
      <p:sp>
        <p:nvSpPr>
          <p:cNvPr id="3" name="Subtitle 2"/>
          <p:cNvSpPr>
            <a:spLocks noGrp="1"/>
          </p:cNvSpPr>
          <p:nvPr>
            <p:ph type="subTitle" idx="1"/>
          </p:nvPr>
        </p:nvSpPr>
        <p:spPr/>
        <p:txBody>
          <a:bodyPr/>
          <a:lstStyle/>
          <a:p>
            <a:r>
              <a:rPr lang="en-US" dirty="0"/>
              <a:t>Presented by Jason Kurtz, </a:t>
            </a:r>
            <a:r>
              <a:rPr lang="en-US" dirty="0" err="1"/>
              <a:t>Synergi</a:t>
            </a:r>
            <a:r>
              <a:rPr lang="en-US" dirty="0"/>
              <a:t> Partners</a:t>
            </a:r>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Key Players:</a:t>
            </a:r>
          </a:p>
        </p:txBody>
      </p:sp>
      <p:sp>
        <p:nvSpPr>
          <p:cNvPr id="14" name="Content Placeholder 13"/>
          <p:cNvSpPr>
            <a:spLocks noGrp="1"/>
          </p:cNvSpPr>
          <p:nvPr>
            <p:ph idx="1"/>
          </p:nvPr>
        </p:nvSpPr>
        <p:spPr/>
        <p:txBody>
          <a:bodyPr/>
          <a:lstStyle/>
          <a:p>
            <a:r>
              <a:rPr lang="en-US" dirty="0"/>
              <a:t>Tony </a:t>
            </a:r>
            <a:r>
              <a:rPr lang="en-US" dirty="0" err="1"/>
              <a:t>Chiviles</a:t>
            </a:r>
            <a:r>
              <a:rPr lang="en-US" dirty="0"/>
              <a:t> - </a:t>
            </a:r>
            <a:r>
              <a:rPr lang="en-US" dirty="0" err="1"/>
              <a:t>Paybridge</a:t>
            </a:r>
            <a:endParaRPr lang="en-US" dirty="0"/>
          </a:p>
          <a:p>
            <a:r>
              <a:rPr lang="en-US" dirty="0"/>
              <a:t>Jason Kurtz – </a:t>
            </a:r>
            <a:r>
              <a:rPr lang="en-US" dirty="0" err="1"/>
              <a:t>Synergi</a:t>
            </a:r>
            <a:r>
              <a:rPr lang="en-US" dirty="0"/>
              <a:t> Partners</a:t>
            </a:r>
          </a:p>
          <a:p>
            <a:r>
              <a:rPr lang="en-US" dirty="0"/>
              <a:t>Katema Ballentine – AIMS K 12, Chief Business Officer</a:t>
            </a:r>
          </a:p>
          <a:p>
            <a:r>
              <a:rPr lang="en-US" dirty="0"/>
              <a:t>Christina Jordan – AIMS K-12, Finance Manager</a:t>
            </a:r>
          </a:p>
        </p:txBody>
      </p:sp>
    </p:spTree>
    <p:extLst>
      <p:ext uri="{BB962C8B-B14F-4D97-AF65-F5344CB8AC3E}">
        <p14:creationId xmlns:p14="http://schemas.microsoft.com/office/powerpoint/2010/main" val="2771859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WHAT IS THE EMPLOYEE RETENTION TAX CREDIT? </a:t>
            </a:r>
          </a:p>
        </p:txBody>
      </p:sp>
      <p:sp>
        <p:nvSpPr>
          <p:cNvPr id="2" name="Content Placeholder 1">
            <a:extLst>
              <a:ext uri="{FF2B5EF4-FFF2-40B4-BE49-F238E27FC236}">
                <a16:creationId xmlns:a16="http://schemas.microsoft.com/office/drawing/2014/main" id="{BCD4A9D5-9311-4856-ABD5-ED9E85C9621F}"/>
              </a:ext>
            </a:extLst>
          </p:cNvPr>
          <p:cNvSpPr>
            <a:spLocks noGrp="1"/>
          </p:cNvSpPr>
          <p:nvPr>
            <p:ph idx="1"/>
          </p:nvPr>
        </p:nvSpPr>
        <p:spPr/>
        <p:txBody>
          <a:bodyPr>
            <a:normAutofit lnSpcReduction="10000"/>
          </a:bodyPr>
          <a:lstStyle/>
          <a:p>
            <a:pPr marL="45720" indent="0">
              <a:buNone/>
            </a:pPr>
            <a:r>
              <a:rPr lang="en-US" sz="3200" dirty="0"/>
              <a:t>After months of patiently waiting, new legislation was signed the second &amp; third Covid-19 stimulus packages are live. The packages included significant enhancements to the CARES Act Employee Retention Credit (ERC) and some technical corrections to the CARES Act in general. One of the most anticipated updates we have been anxiously awaiting: </a:t>
            </a:r>
            <a:r>
              <a:rPr lang="en-US" sz="3200" b="1" u="sng" dirty="0"/>
              <a:t>PPP recipients can now receive the ERC!</a:t>
            </a:r>
            <a:endParaRPr lang="en-US" sz="3200" dirty="0"/>
          </a:p>
          <a:p>
            <a:r>
              <a:rPr lang="en-US" sz="3200" dirty="0"/>
              <a:t> </a:t>
            </a:r>
          </a:p>
          <a:p>
            <a:endParaRPr lang="en-US" dirty="0"/>
          </a:p>
        </p:txBody>
      </p:sp>
    </p:spTree>
    <p:extLst>
      <p:ext uri="{BB962C8B-B14F-4D97-AF65-F5344CB8AC3E}">
        <p14:creationId xmlns:p14="http://schemas.microsoft.com/office/powerpoint/2010/main" val="1987708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WHAT IS THE EMPLOYEE RETENTION TAX CREDIT? </a:t>
            </a:r>
          </a:p>
        </p:txBody>
      </p:sp>
      <p:sp>
        <p:nvSpPr>
          <p:cNvPr id="2" name="Content Placeholder 1">
            <a:extLst>
              <a:ext uri="{FF2B5EF4-FFF2-40B4-BE49-F238E27FC236}">
                <a16:creationId xmlns:a16="http://schemas.microsoft.com/office/drawing/2014/main" id="{BCD4A9D5-9311-4856-ABD5-ED9E85C9621F}"/>
              </a:ext>
            </a:extLst>
          </p:cNvPr>
          <p:cNvSpPr>
            <a:spLocks noGrp="1"/>
          </p:cNvSpPr>
          <p:nvPr>
            <p:ph idx="1"/>
          </p:nvPr>
        </p:nvSpPr>
        <p:spPr/>
        <p:txBody>
          <a:bodyPr>
            <a:normAutofit fontScale="92500" lnSpcReduction="20000"/>
          </a:bodyPr>
          <a:lstStyle/>
          <a:p>
            <a:r>
              <a:rPr lang="en-US" dirty="0"/>
              <a:t>Businesses that received PPP loans are now eligible to receive ERC</a:t>
            </a:r>
          </a:p>
          <a:p>
            <a:r>
              <a:rPr lang="en-US" dirty="0"/>
              <a:t>Extension of ERC </a:t>
            </a:r>
            <a:r>
              <a:rPr lang="en-US" i="1" dirty="0"/>
              <a:t>THROUGH THE END OF 2021!</a:t>
            </a:r>
            <a:endParaRPr lang="en-US" dirty="0"/>
          </a:p>
          <a:p>
            <a:r>
              <a:rPr lang="en-US" dirty="0"/>
              <a:t>Enhancement to credit amount and expanded qualifiers</a:t>
            </a:r>
          </a:p>
          <a:p>
            <a:r>
              <a:rPr lang="en-US" dirty="0"/>
              <a:t>Increased credit from 50% to 70% of qualified wages in ‘21</a:t>
            </a:r>
          </a:p>
          <a:p>
            <a:r>
              <a:rPr lang="en-US" dirty="0"/>
              <a:t>Increases limit on per-employee creditable wages from $10K for the year to $10K for each quarter in ‘21</a:t>
            </a:r>
          </a:p>
          <a:p>
            <a:r>
              <a:rPr lang="en-US" b="1" u="sng" dirty="0"/>
              <a:t>New max  (Now $33,000) per employee</a:t>
            </a:r>
            <a:r>
              <a:rPr lang="en-US" dirty="0"/>
              <a:t> ($5K / 2020 + $7K / 1Q21 + $7K / 2Q21 + $7K/3Q21 + $7K 4Q21)</a:t>
            </a:r>
          </a:p>
          <a:p>
            <a:r>
              <a:rPr lang="en-US" dirty="0"/>
              <a:t>Increased benefits in 2021 for full wages for companies up to 500 employees</a:t>
            </a:r>
          </a:p>
          <a:p>
            <a:r>
              <a:rPr lang="en-US" dirty="0"/>
              <a:t>Retroactive to March 27, 2020 -- however, employers may only utilize the ERC towards wages that are not paid for with forgiven PPP proceeds</a:t>
            </a:r>
          </a:p>
          <a:p>
            <a:endParaRPr lang="en-US" dirty="0"/>
          </a:p>
        </p:txBody>
      </p:sp>
    </p:spTree>
    <p:extLst>
      <p:ext uri="{BB962C8B-B14F-4D97-AF65-F5344CB8AC3E}">
        <p14:creationId xmlns:p14="http://schemas.microsoft.com/office/powerpoint/2010/main" val="3220737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WHAT IS NEEDED TO APPLY?</a:t>
            </a:r>
          </a:p>
        </p:txBody>
      </p:sp>
      <p:sp>
        <p:nvSpPr>
          <p:cNvPr id="2" name="Content Placeholder 1">
            <a:extLst>
              <a:ext uri="{FF2B5EF4-FFF2-40B4-BE49-F238E27FC236}">
                <a16:creationId xmlns:a16="http://schemas.microsoft.com/office/drawing/2014/main" id="{BCD4A9D5-9311-4856-ABD5-ED9E85C9621F}"/>
              </a:ext>
            </a:extLst>
          </p:cNvPr>
          <p:cNvSpPr>
            <a:spLocks noGrp="1"/>
          </p:cNvSpPr>
          <p:nvPr>
            <p:ph idx="1"/>
          </p:nvPr>
        </p:nvSpPr>
        <p:spPr/>
        <p:txBody>
          <a:bodyPr>
            <a:normAutofit/>
          </a:bodyPr>
          <a:lstStyle/>
          <a:p>
            <a:pPr marL="45720" indent="0">
              <a:buNone/>
            </a:pPr>
            <a:r>
              <a:rPr lang="en-US" u="sng" dirty="0"/>
              <a:t>AIMS REQUIREMENT</a:t>
            </a:r>
          </a:p>
          <a:p>
            <a:r>
              <a:rPr lang="en-US" dirty="0"/>
              <a:t>AIMS Board approval to apply</a:t>
            </a:r>
          </a:p>
          <a:p>
            <a:r>
              <a:rPr lang="en-US" dirty="0"/>
              <a:t>AIMS Board approval to use Synergy Partners to assist in the application and tracking of funds.</a:t>
            </a:r>
          </a:p>
          <a:p>
            <a:pPr marL="45720" indent="0">
              <a:buNone/>
            </a:pPr>
            <a:r>
              <a:rPr lang="en-US" u="sng" dirty="0"/>
              <a:t>APPLICATION REQUIREMENT</a:t>
            </a:r>
          </a:p>
          <a:p>
            <a:r>
              <a:rPr lang="en-US" dirty="0"/>
              <a:t>Meet minimum qualifications</a:t>
            </a:r>
          </a:p>
          <a:p>
            <a:r>
              <a:rPr lang="en-US" dirty="0"/>
              <a:t>Collection of Operational and Payroll data</a:t>
            </a:r>
          </a:p>
          <a:p>
            <a:r>
              <a:rPr lang="en-US" dirty="0"/>
              <a:t>Assistance in application submission and tracking</a:t>
            </a:r>
          </a:p>
          <a:p>
            <a:endParaRPr lang="en-US" dirty="0"/>
          </a:p>
        </p:txBody>
      </p:sp>
    </p:spTree>
    <p:extLst>
      <p:ext uri="{BB962C8B-B14F-4D97-AF65-F5344CB8AC3E}">
        <p14:creationId xmlns:p14="http://schemas.microsoft.com/office/powerpoint/2010/main" val="2973246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WHY WOULD AIMS WANT TO APPLY?</a:t>
            </a:r>
          </a:p>
        </p:txBody>
      </p:sp>
      <p:sp>
        <p:nvSpPr>
          <p:cNvPr id="2" name="Content Placeholder 1">
            <a:extLst>
              <a:ext uri="{FF2B5EF4-FFF2-40B4-BE49-F238E27FC236}">
                <a16:creationId xmlns:a16="http://schemas.microsoft.com/office/drawing/2014/main" id="{BCD4A9D5-9311-4856-ABD5-ED9E85C9621F}"/>
              </a:ext>
            </a:extLst>
          </p:cNvPr>
          <p:cNvSpPr>
            <a:spLocks noGrp="1"/>
          </p:cNvSpPr>
          <p:nvPr>
            <p:ph idx="1"/>
          </p:nvPr>
        </p:nvSpPr>
        <p:spPr>
          <a:xfrm>
            <a:off x="1341120" y="1901952"/>
            <a:ext cx="9509760" cy="1344587"/>
          </a:xfrm>
        </p:spPr>
        <p:txBody>
          <a:bodyPr>
            <a:normAutofit/>
          </a:bodyPr>
          <a:lstStyle/>
          <a:p>
            <a:pPr marL="45720" indent="0">
              <a:buNone/>
            </a:pPr>
            <a:r>
              <a:rPr lang="en-US" sz="4000" dirty="0"/>
              <a:t>Preliminary analysis projected a possible credit between $1.2 and $3.3 Million</a:t>
            </a:r>
          </a:p>
          <a:p>
            <a:pPr marL="45720" indent="0">
              <a:buNone/>
            </a:pPr>
            <a:endParaRPr lang="en-US" sz="4000" dirty="0"/>
          </a:p>
          <a:p>
            <a:pPr marL="45720" indent="0">
              <a:buNone/>
            </a:pPr>
            <a:endParaRPr lang="en-US" sz="4000" dirty="0"/>
          </a:p>
        </p:txBody>
      </p:sp>
    </p:spTree>
    <p:extLst>
      <p:ext uri="{BB962C8B-B14F-4D97-AF65-F5344CB8AC3E}">
        <p14:creationId xmlns:p14="http://schemas.microsoft.com/office/powerpoint/2010/main" val="241701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WHO CAN HELP?</a:t>
            </a:r>
          </a:p>
        </p:txBody>
      </p:sp>
      <p:sp>
        <p:nvSpPr>
          <p:cNvPr id="2" name="Content Placeholder 1">
            <a:extLst>
              <a:ext uri="{FF2B5EF4-FFF2-40B4-BE49-F238E27FC236}">
                <a16:creationId xmlns:a16="http://schemas.microsoft.com/office/drawing/2014/main" id="{BCD4A9D5-9311-4856-ABD5-ED9E85C9621F}"/>
              </a:ext>
            </a:extLst>
          </p:cNvPr>
          <p:cNvSpPr>
            <a:spLocks noGrp="1"/>
          </p:cNvSpPr>
          <p:nvPr>
            <p:ph idx="1"/>
          </p:nvPr>
        </p:nvSpPr>
        <p:spPr>
          <a:xfrm>
            <a:off x="1341120" y="1901952"/>
            <a:ext cx="9509760" cy="3307611"/>
          </a:xfrm>
        </p:spPr>
        <p:txBody>
          <a:bodyPr>
            <a:normAutofit/>
          </a:bodyPr>
          <a:lstStyle/>
          <a:p>
            <a:pPr marL="45720" indent="0">
              <a:buNone/>
            </a:pPr>
            <a:r>
              <a:rPr lang="en-US" u="sng" dirty="0" err="1"/>
              <a:t>Synergi</a:t>
            </a:r>
            <a:r>
              <a:rPr lang="en-US" u="sng" dirty="0"/>
              <a:t> Partners</a:t>
            </a:r>
          </a:p>
          <a:p>
            <a:r>
              <a:rPr lang="en-US" dirty="0" err="1"/>
              <a:t>Synergi</a:t>
            </a:r>
            <a:r>
              <a:rPr lang="en-US" dirty="0"/>
              <a:t> Partners, Inc. (“</a:t>
            </a:r>
            <a:r>
              <a:rPr lang="en-US" dirty="0" err="1"/>
              <a:t>Synergi</a:t>
            </a:r>
            <a:r>
              <a:rPr lang="en-US" dirty="0"/>
              <a:t>”) is the largest privately owned tax credit, incentive consulting, processing company in the United States and is operated by tax credit industry veterans with more than 40 years of experience.</a:t>
            </a:r>
          </a:p>
          <a:p>
            <a:r>
              <a:rPr lang="en-US" dirty="0" err="1"/>
              <a:t>Synergi</a:t>
            </a:r>
            <a:r>
              <a:rPr lang="en-US" dirty="0"/>
              <a:t> specializes in maximizing federal and state tax credit programs, as well as disaster relief incentives for employers across the United States, including Puerto Rico.</a:t>
            </a:r>
          </a:p>
          <a:p>
            <a:r>
              <a:rPr lang="en-US" dirty="0"/>
              <a:t>The work is provided at a 15% fee upon credit generated.</a:t>
            </a:r>
          </a:p>
          <a:p>
            <a:pPr marL="45720" indent="0">
              <a:buNone/>
            </a:pPr>
            <a:endParaRPr lang="en-US" dirty="0"/>
          </a:p>
          <a:p>
            <a:pPr marL="45720" indent="0">
              <a:buNone/>
            </a:pPr>
            <a:endParaRPr lang="en-US" dirty="0"/>
          </a:p>
        </p:txBody>
      </p:sp>
    </p:spTree>
    <p:extLst>
      <p:ext uri="{BB962C8B-B14F-4D97-AF65-F5344CB8AC3E}">
        <p14:creationId xmlns:p14="http://schemas.microsoft.com/office/powerpoint/2010/main" val="67984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THANK YOU</a:t>
            </a:r>
          </a:p>
        </p:txBody>
      </p:sp>
      <p:sp>
        <p:nvSpPr>
          <p:cNvPr id="5" name="Text Placeholder 4"/>
          <p:cNvSpPr>
            <a:spLocks noGrp="1"/>
          </p:cNvSpPr>
          <p:nvPr>
            <p:ph type="body" idx="1"/>
          </p:nvPr>
        </p:nvSpPr>
        <p:spPr/>
        <p:txBody>
          <a:bodyPr/>
          <a:lstStyle/>
          <a:p>
            <a:r>
              <a:rPr lang="en-US" dirty="0"/>
              <a:t>Presentation prepared by Katema Ballentine</a:t>
            </a:r>
          </a:p>
          <a:p>
            <a:r>
              <a:rPr lang="en-US" dirty="0"/>
              <a:t>Presented by Jason Kurtz, </a:t>
            </a:r>
            <a:r>
              <a:rPr lang="en-US" dirty="0" err="1"/>
              <a:t>Synergi</a:t>
            </a:r>
            <a:endParaRPr lang="en-US" dirty="0"/>
          </a:p>
        </p:txBody>
      </p:sp>
    </p:spTree>
    <p:extLst>
      <p:ext uri="{BB962C8B-B14F-4D97-AF65-F5344CB8AC3E}">
        <p14:creationId xmlns:p14="http://schemas.microsoft.com/office/powerpoint/2010/main" val="140113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Teal 16x9">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l banded presentation (widescreen).potx" id="{8384684B-0E69-492A-91E7-29F709A97A1C}" vid="{F5096ADD-FCE7-411A-B9A7-AE292EEF7591}"/>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Teal banded presentation (widescreen)</Template>
  <TotalTime>21</TotalTime>
  <Words>435</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Banded Design Teal 16x9</vt:lpstr>
      <vt:lpstr>CARES ACT:  Employee Retention Tax Credit</vt:lpstr>
      <vt:lpstr>Key Players:</vt:lpstr>
      <vt:lpstr>WHAT IS THE EMPLOYEE RETENTION TAX CREDIT? </vt:lpstr>
      <vt:lpstr>WHAT IS THE EMPLOYEE RETENTION TAX CREDIT? </vt:lpstr>
      <vt:lpstr>WHAT IS NEEDED TO APPLY?</vt:lpstr>
      <vt:lpstr>WHY WOULD AIMS WANT TO APPLY?</vt:lpstr>
      <vt:lpstr>WHO CAN HELP?</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CARES ACT:  Employee Retention Credit</dc:title>
  <dc:creator>Katema Ballentine</dc:creator>
  <cp:lastModifiedBy>Katema Ballentine</cp:lastModifiedBy>
  <cp:revision>3</cp:revision>
  <dcterms:created xsi:type="dcterms:W3CDTF">2021-11-26T17:52:08Z</dcterms:created>
  <dcterms:modified xsi:type="dcterms:W3CDTF">2021-11-26T18:13:27Z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