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7" r:id="rId3"/>
    <p:sldId id="261" r:id="rId4"/>
    <p:sldId id="263" r:id="rId5"/>
    <p:sldId id="264" r:id="rId6"/>
    <p:sldId id="265" r:id="rId7"/>
    <p:sldId id="266" r:id="rId8"/>
  </p:sldIdLst>
  <p:sldSz cx="12801600" cy="9144000"/>
  <p:notesSz cx="10691813" cy="7559675"/>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4" autoAdjust="0"/>
  </p:normalViewPr>
  <p:slideViewPr>
    <p:cSldViewPr>
      <p:cViewPr varScale="1">
        <p:scale>
          <a:sx n="93" d="100"/>
          <a:sy n="93" d="100"/>
        </p:scale>
        <p:origin x="1688"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1"/>
          <p:cNvSpPr>
            <a:spLocks noGrp="1"/>
          </p:cNvSpPr>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 1"/>
          <p:cNvSpPr>
            <a:spLocks noGrp="1"/>
          </p:cNvSpPr>
          <p:nvPr/>
        </p:nvSpPr>
        <p:spPr/>
        <p:txBody>
          <a:bodyPr/>
          <a:lstStyle/>
          <a:p>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0" y="1554480"/>
            <a:ext cx="12801600" cy="6766560"/>
          </a:xfrm>
          <a:prstGeom prst="rect">
            <a:avLst/>
          </a:prstGeom>
          <a:solidFill>
            <a:srgbClr val="FFFFFF"/>
          </a:solidFill>
        </p:spPr>
      </p:sp>
      <p:sp>
        <p:nvSpPr>
          <p:cNvPr id="4" name="Rectangle 3"/>
          <p:cNvSpPr/>
          <p:nvPr/>
        </p:nvSpPr>
        <p:spPr bwMode="auto">
          <a:xfrm>
            <a:off x="0" y="1554480"/>
            <a:ext cx="12801600" cy="6766560"/>
          </a:xfrm>
          <a:prstGeom prst="rect">
            <a:avLst/>
          </a:prstGeom>
          <a:noFill/>
        </p:spPr>
      </p:sp>
      <p:sp>
        <p:nvSpPr>
          <p:cNvPr id="5" name="Rectangle 4"/>
          <p:cNvSpPr/>
          <p:nvPr/>
        </p:nvSpPr>
        <p:spPr bwMode="auto">
          <a:xfrm>
            <a:off x="0" y="1554480"/>
            <a:ext cx="12801600" cy="6400800"/>
          </a:xfrm>
          <a:prstGeom prst="rect">
            <a:avLst/>
          </a:prstGeom>
          <a:noFill/>
        </p:spPr>
      </p:sp>
      <p:sp>
        <p:nvSpPr>
          <p:cNvPr id="6" name="Rectangle 5"/>
          <p:cNvSpPr/>
          <p:nvPr/>
        </p:nvSpPr>
        <p:spPr bwMode="auto">
          <a:xfrm>
            <a:off x="914399" y="4480559"/>
            <a:ext cx="10972799" cy="457199"/>
          </a:xfrm>
          <a:prstGeom prst="rect">
            <a:avLst/>
          </a:prstGeom>
          <a:noFill/>
        </p:spPr>
        <p:txBody>
          <a:bodyPr horzOverflow="overflow" wrap="square" lIns="25560" tIns="0" rIns="25559" bIns="0" rtlCol="0" anchor="t">
            <a:noAutofit/>
          </a:bodyPr>
          <a:lstStyle/>
          <a:p>
            <a:pPr algn="l" rtl="0">
              <a:lnSpc>
                <a:spcPct val="95000"/>
              </a:lnSpc>
            </a:pPr>
            <a:r>
              <a:rPr sz="2400" b="1" i="0" u="none" strike="noStrike" dirty="0">
                <a:solidFill>
                  <a:srgbClr val="0F243E"/>
                </a:solidFill>
                <a:latin typeface="Segoe UI" pitchFamily="34" charset="0"/>
                <a:ea typeface="Segoe UI" pitchFamily="34" charset="0"/>
                <a:cs typeface="Segoe UI" pitchFamily="34" charset="0"/>
              </a:rPr>
              <a:t>Prepared for: American Indian Model Schools</a:t>
            </a:r>
            <a:endParaRPr lang="en-US" sz="2400" b="1" i="0" u="none" strike="noStrike" dirty="0" err="1">
              <a:solidFill>
                <a:srgbClr val="0F243E"/>
              </a:solidFill>
              <a:latin typeface="Segoe UI" pitchFamily="34" charset="0"/>
              <a:ea typeface="Segoe UI" pitchFamily="34" charset="0"/>
            </a:endParaRPr>
          </a:p>
        </p:txBody>
      </p:sp>
      <p:sp>
        <p:nvSpPr>
          <p:cNvPr id="7" name="Rectangle 6"/>
          <p:cNvSpPr/>
          <p:nvPr/>
        </p:nvSpPr>
        <p:spPr bwMode="auto">
          <a:xfrm>
            <a:off x="0" y="3291840"/>
            <a:ext cx="10332719" cy="1097279"/>
          </a:xfrm>
          <a:prstGeom prst="rect">
            <a:avLst/>
          </a:prstGeom>
          <a:solidFill>
            <a:srgbClr val="254061"/>
          </a:solidFill>
        </p:spPr>
      </p:sp>
      <p:sp>
        <p:nvSpPr>
          <p:cNvPr id="8" name="Rectangle 7"/>
          <p:cNvSpPr/>
          <p:nvPr/>
        </p:nvSpPr>
        <p:spPr bwMode="auto">
          <a:xfrm>
            <a:off x="914399" y="3566159"/>
            <a:ext cx="6583680" cy="548639"/>
          </a:xfrm>
          <a:prstGeom prst="rect">
            <a:avLst/>
          </a:prstGeom>
          <a:noFill/>
        </p:spPr>
        <p:txBody>
          <a:bodyPr horzOverflow="overflow" wrap="square" lIns="25560" tIns="0" rIns="25559" bIns="0" rtlCol="0" anchor="t">
            <a:noAutofit/>
          </a:bodyPr>
          <a:lstStyle/>
          <a:p>
            <a:pPr algn="l" rtl="0">
              <a:lnSpc>
                <a:spcPct val="95000"/>
              </a:lnSpc>
            </a:pPr>
            <a:r>
              <a:rPr sz="3200" b="1" i="0" u="none" strike="noStrike" dirty="0">
                <a:solidFill>
                  <a:srgbClr val="FFFFFF"/>
                </a:solidFill>
                <a:latin typeface="Segoe UI" pitchFamily="34" charset="0"/>
                <a:ea typeface="Segoe UI" pitchFamily="34" charset="0"/>
                <a:cs typeface="Segoe UI" pitchFamily="34" charset="0"/>
              </a:rPr>
              <a:t>Monthly Financial Board Report</a:t>
            </a:r>
            <a:endParaRPr lang="en-US" sz="3200" b="1" i="0" u="none" strike="noStrike" dirty="0" err="1">
              <a:solidFill>
                <a:srgbClr val="FFFFFF"/>
              </a:solidFill>
              <a:latin typeface="Segoe UI" pitchFamily="34" charset="0"/>
              <a:ea typeface="Segoe UI" pitchFamily="34" charset="0"/>
            </a:endParaRPr>
          </a:p>
        </p:txBody>
      </p:sp>
      <p:sp>
        <p:nvSpPr>
          <p:cNvPr id="9" name="Rectangle 8"/>
          <p:cNvSpPr/>
          <p:nvPr/>
        </p:nvSpPr>
        <p:spPr bwMode="auto">
          <a:xfrm>
            <a:off x="914399" y="2743199"/>
            <a:ext cx="10972799" cy="457199"/>
          </a:xfrm>
          <a:prstGeom prst="rect">
            <a:avLst/>
          </a:prstGeom>
          <a:noFill/>
        </p:spPr>
        <p:txBody>
          <a:bodyPr horzOverflow="overflow" wrap="square" lIns="25560" tIns="0" rIns="25559" bIns="0" rtlCol="0" anchor="ctr">
            <a:noAutofit/>
          </a:bodyPr>
          <a:lstStyle/>
          <a:p>
            <a:pPr algn="l" rtl="0">
              <a:lnSpc>
                <a:spcPct val="95000"/>
              </a:lnSpc>
            </a:pPr>
            <a:r>
              <a:rPr sz="1800" b="0" i="0" u="none" strike="noStrike" dirty="0">
                <a:solidFill>
                  <a:srgbClr val="2D3748"/>
                </a:solidFill>
                <a:latin typeface="Segoe UI" pitchFamily="34" charset="0"/>
                <a:ea typeface="Segoe UI" pitchFamily="34" charset="0"/>
                <a:cs typeface="Segoe UI" pitchFamily="34" charset="0"/>
              </a:rPr>
              <a:t>Financials through </a:t>
            </a:r>
            <a:r>
              <a:rPr lang="en-US" sz="1800" b="0" i="0" u="none" strike="noStrike" dirty="0">
                <a:solidFill>
                  <a:srgbClr val="2D3748"/>
                </a:solidFill>
                <a:latin typeface="Segoe UI" pitchFamily="34" charset="0"/>
                <a:ea typeface="Segoe UI" pitchFamily="34" charset="0"/>
                <a:cs typeface="Segoe UI" pitchFamily="34" charset="0"/>
              </a:rPr>
              <a:t>Apr 30, 2021</a:t>
            </a:r>
            <a:endParaRPr lang="en-US" sz="1800" b="0" i="0" u="none" strike="noStrike" dirty="0">
              <a:solidFill>
                <a:srgbClr val="2D3748"/>
              </a:solidFill>
              <a:latin typeface="Segoe UI" pitchFamily="34" charset="0"/>
              <a:ea typeface="Segoe UI" pitchFamily="34" charset="0"/>
            </a:endParaRPr>
          </a:p>
        </p:txBody>
      </p:sp>
      <p:sp>
        <p:nvSpPr>
          <p:cNvPr id="10" name="Rectangle 9"/>
          <p:cNvSpPr/>
          <p:nvPr/>
        </p:nvSpPr>
        <p:spPr bwMode="auto">
          <a:xfrm>
            <a:off x="457199" y="1554480"/>
            <a:ext cx="2743199" cy="274319"/>
          </a:xfrm>
          <a:prstGeom prst="rect">
            <a:avLst/>
          </a:prstGeom>
          <a:noFill/>
        </p:spPr>
        <p:txBody>
          <a:bodyPr horzOverflow="overflow" wrap="square" lIns="25560" tIns="0" rIns="25559" bIns="0" rtlCol="0" anchor="ctr">
            <a:noAutofit/>
          </a:bodyPr>
          <a:lstStyle/>
          <a:p>
            <a:pPr algn="ctr" rtl="0">
              <a:lnSpc>
                <a:spcPct val="95000"/>
              </a:lnSpc>
            </a:pPr>
            <a:r>
              <a:rPr sz="1200" b="1" i="1" u="none" strike="noStrike" dirty="0">
                <a:solidFill>
                  <a:srgbClr val="C00000"/>
                </a:solidFill>
                <a:latin typeface="Segoe UI" pitchFamily="34" charset="0"/>
                <a:ea typeface="Segoe UI" pitchFamily="34" charset="0"/>
                <a:cs typeface="Segoe UI" pitchFamily="34" charset="0"/>
              </a:rPr>
              <a:t>“At CSMC We Rise by Lifting Others” </a:t>
            </a:r>
            <a:endParaRPr lang="en-US" sz="1200" b="1" i="1" u="none" strike="noStrike" dirty="0" err="1">
              <a:solidFill>
                <a:srgbClr val="C00000"/>
              </a:solidFill>
              <a:latin typeface="Segoe UI" pitchFamily="34" charset="0"/>
              <a:ea typeface="Segoe UI" pitchFamily="34" charset="0"/>
            </a:endParaRPr>
          </a:p>
        </p:txBody>
      </p:sp>
      <p:sp>
        <p:nvSpPr>
          <p:cNvPr id="11" name="Rectangle 10"/>
          <p:cNvSpPr/>
          <p:nvPr/>
        </p:nvSpPr>
        <p:spPr bwMode="auto">
          <a:xfrm>
            <a:off x="0" y="7955279"/>
            <a:ext cx="12801600" cy="365759"/>
          </a:xfrm>
          <a:prstGeom prst="rect">
            <a:avLst/>
          </a:prstGeom>
          <a:noFill/>
        </p:spPr>
      </p:sp>
      <p:graphicFrame>
        <p:nvGraphicFramePr>
          <p:cNvPr id="12" name="Table 11"/>
          <p:cNvGraphicFramePr>
            <a:graphicFrameLocks noGrp="1"/>
          </p:cNvGraphicFramePr>
          <p:nvPr/>
        </p:nvGraphicFramePr>
        <p:xfrm>
          <a:off x="1280160" y="7955279"/>
          <a:ext cx="10524239" cy="304199"/>
        </p:xfrm>
        <a:graphic>
          <a:graphicData uri="http://schemas.openxmlformats.org/drawingml/2006/table">
            <a:tbl>
              <a:tblPr/>
              <a:tblGrid>
                <a:gridCol w="10524239">
                  <a:extLst>
                    <a:ext uri="{9D8B030D-6E8A-4147-A177-3AD203B41FA5}">
                      <a16:colId xmlns:a16="http://schemas.microsoft.com/office/drawing/2014/main" val="20000"/>
                    </a:ext>
                  </a:extLst>
                </a:gridCol>
              </a:tblGrid>
              <a:tr h="304199">
                <a:tc>
                  <a:txBody>
                    <a:bodyPr/>
                    <a:lstStyle/>
                    <a:p>
                      <a:pPr rtl="0"/>
                      <a:endParaRPr lang="en-US" sz="900" dirty="0"/>
                    </a:p>
                  </a:txBody>
                  <a:tcPr marL="20000" marR="20000" marT="0" marB="0">
                    <a:lnL/>
                    <a:lnR/>
                    <a:lnT/>
                    <a:lnB/>
                    <a:no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nvGraphicFramePr>
        <p:xfrm>
          <a:off x="3391559" y="7955279"/>
          <a:ext cx="8412479" cy="304199"/>
        </p:xfrm>
        <a:graphic>
          <a:graphicData uri="http://schemas.openxmlformats.org/drawingml/2006/table">
            <a:tbl>
              <a:tblPr/>
              <a:tblGrid>
                <a:gridCol w="8412479">
                  <a:extLst>
                    <a:ext uri="{9D8B030D-6E8A-4147-A177-3AD203B41FA5}">
                      <a16:colId xmlns:a16="http://schemas.microsoft.com/office/drawing/2014/main" val="20000"/>
                    </a:ext>
                  </a:extLst>
                </a:gridCol>
              </a:tblGrid>
              <a:tr h="304199">
                <a:tc>
                  <a:txBody>
                    <a:bodyPr/>
                    <a:lstStyle/>
                    <a:p>
                      <a:pPr algn="r" rtl="0">
                        <a:lnSpc>
                          <a:spcPct val="95000"/>
                        </a:lnSpc>
                      </a:pPr>
                      <a:r>
                        <a:rPr sz="1800" b="0" i="0" u="none" strike="noStrike" dirty="0">
                          <a:solidFill>
                            <a:srgbClr val="2D3748"/>
                          </a:solidFill>
                          <a:latin typeface="Segoe UI" pitchFamily="34" charset="0"/>
                          <a:ea typeface="Segoe UI" pitchFamily="34" charset="0"/>
                          <a:cs typeface="Segoe UI" pitchFamily="34" charset="0"/>
                        </a:rPr>
                        <a:t>Prepared by School's CSMC SBM -Susan Lefkowitz</a:t>
                      </a:r>
                      <a:endParaRPr lang="en-US" sz="1800" b="0" i="0" u="none" strike="noStrike" dirty="0" err="1">
                        <a:solidFill>
                          <a:srgbClr val="2D3748"/>
                        </a:solidFill>
                        <a:latin typeface="Segoe UI" pitchFamily="34" charset="0"/>
                        <a:ea typeface="Segoe UI" pitchFamily="34" charset="0"/>
                      </a:endParaRPr>
                    </a:p>
                  </a:txBody>
                  <a:tcPr marL="25559" marR="25559" marT="0" marB="0" anchor="ctr">
                    <a:lnL/>
                    <a:lnR/>
                    <a:lnT/>
                    <a:lnB/>
                    <a:noFill/>
                  </a:tcPr>
                </a:tc>
                <a:extLst>
                  <a:ext uri="{0D108BD9-81ED-4DB2-BD59-A6C34878D82A}">
                    <a16:rowId xmlns:a16="http://schemas.microsoft.com/office/drawing/2014/main" val="10000"/>
                  </a:ext>
                </a:extLst>
              </a:tr>
            </a:tbl>
          </a:graphicData>
        </a:graphic>
      </p:graphicFrame>
      <p:sp>
        <p:nvSpPr>
          <p:cNvPr id="14" name="Rectangle 13"/>
          <p:cNvSpPr/>
          <p:nvPr/>
        </p:nvSpPr>
        <p:spPr bwMode="auto">
          <a:xfrm>
            <a:off x="0" y="457199"/>
            <a:ext cx="12801600" cy="1097279"/>
          </a:xfrm>
          <a:prstGeom prst="rect">
            <a:avLst/>
          </a:prstGeom>
          <a:noFill/>
        </p:spPr>
      </p:sp>
      <p:sp>
        <p:nvSpPr>
          <p:cNvPr id="15" name="Rectangle 14"/>
          <p:cNvSpPr/>
          <p:nvPr/>
        </p:nvSpPr>
        <p:spPr bwMode="auto">
          <a:xfrm>
            <a:off x="1188720" y="457199"/>
            <a:ext cx="1371599" cy="1097279"/>
          </a:xfrm>
          <a:prstGeom prst="rect">
            <a:avLst/>
          </a:prstGeom>
          <a:blipFill>
            <a:blip r:embed="rId2"/>
            <a:stretch>
              <a:fillRect t="10000" b="10000"/>
            </a:stretch>
          </a:blipFill>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1005840"/>
            <a:ext cx="11887200" cy="4754880"/>
          </a:xfrm>
          <a:prstGeom prst="rect">
            <a:avLst/>
          </a:prstGeom>
          <a:noFill/>
        </p:spPr>
      </p:sp>
      <p:sp>
        <p:nvSpPr>
          <p:cNvPr id="4" name="Rectangle 3"/>
          <p:cNvSpPr/>
          <p:nvPr/>
        </p:nvSpPr>
        <p:spPr bwMode="auto">
          <a:xfrm>
            <a:off x="457199" y="1005840"/>
            <a:ext cx="11887200" cy="4754880"/>
          </a:xfrm>
          <a:prstGeom prst="rect">
            <a:avLst/>
          </a:prstGeom>
          <a:noFill/>
        </p:spPr>
      </p:sp>
      <p:sp>
        <p:nvSpPr>
          <p:cNvPr id="5" name="Rectangle 4"/>
          <p:cNvSpPr/>
          <p:nvPr/>
        </p:nvSpPr>
        <p:spPr bwMode="auto">
          <a:xfrm>
            <a:off x="457199" y="1005840"/>
            <a:ext cx="11887200" cy="4754880"/>
          </a:xfrm>
          <a:prstGeom prst="rect">
            <a:avLst/>
          </a:prstGeom>
          <a:noFill/>
        </p:spPr>
      </p:sp>
      <p:graphicFrame>
        <p:nvGraphicFramePr>
          <p:cNvPr id="6" name="Table 5"/>
          <p:cNvGraphicFramePr>
            <a:graphicFrameLocks noGrp="1"/>
          </p:cNvGraphicFramePr>
          <p:nvPr>
            <p:extLst>
              <p:ext uri="{D42A27DB-BD31-4B8C-83A1-F6EECF244321}">
                <p14:modId xmlns:p14="http://schemas.microsoft.com/office/powerpoint/2010/main" val="3682700365"/>
              </p:ext>
            </p:extLst>
          </p:nvPr>
        </p:nvGraphicFramePr>
        <p:xfrm>
          <a:off x="457199" y="1090799"/>
          <a:ext cx="11881799" cy="2831903"/>
        </p:xfrm>
        <a:graphic>
          <a:graphicData uri="http://schemas.openxmlformats.org/drawingml/2006/table">
            <a:tbl>
              <a:tblPr/>
              <a:tblGrid>
                <a:gridCol w="11881799">
                  <a:extLst>
                    <a:ext uri="{9D8B030D-6E8A-4147-A177-3AD203B41FA5}">
                      <a16:colId xmlns:a16="http://schemas.microsoft.com/office/drawing/2014/main" val="20000"/>
                    </a:ext>
                  </a:extLst>
                </a:gridCol>
              </a:tblGrid>
              <a:tr h="330839">
                <a:tc>
                  <a:txBody>
                    <a:bodyPr/>
                    <a:lstStyle/>
                    <a:p>
                      <a:pPr algn="l" rtl="0">
                        <a:lnSpc>
                          <a:spcPct val="95000"/>
                        </a:lnSpc>
                      </a:pPr>
                      <a:r>
                        <a:rPr sz="1800" b="1" i="0" u="none" strike="noStrike" dirty="0">
                          <a:solidFill>
                            <a:srgbClr val="FFFFFF"/>
                          </a:solidFill>
                          <a:latin typeface="Segoe UI" pitchFamily="34" charset="0"/>
                          <a:ea typeface="Segoe UI" pitchFamily="34" charset="0"/>
                          <a:cs typeface="Segoe UI" pitchFamily="34" charset="0"/>
                        </a:rPr>
                        <a:t>Actual to Budget:</a:t>
                      </a:r>
                      <a:endParaRPr lang="en-US" sz="1800" b="1" i="0" u="none" strike="noStrike" dirty="0" err="1">
                        <a:solidFill>
                          <a:srgbClr val="FFFFFF"/>
                        </a:solidFill>
                        <a:latin typeface="Segoe UI" pitchFamily="34" charset="0"/>
                        <a:ea typeface="Segoe UI" pitchFamily="34" charset="0"/>
                      </a:endParaRPr>
                    </a:p>
                  </a:txBody>
                  <a:tcPr marL="101520" marR="25560" marT="0" marB="0" anchor="ctr">
                    <a:lnL/>
                    <a:lnR/>
                    <a:lnT/>
                    <a:lnB/>
                    <a:solidFill>
                      <a:srgbClr val="0F243E"/>
                    </a:solidFill>
                  </a:tcPr>
                </a:tc>
                <a:extLst>
                  <a:ext uri="{0D108BD9-81ED-4DB2-BD59-A6C34878D82A}">
                    <a16:rowId xmlns:a16="http://schemas.microsoft.com/office/drawing/2014/main" val="10000"/>
                  </a:ext>
                </a:extLst>
              </a:tr>
              <a:tr h="597240">
                <a:tc>
                  <a:txBody>
                    <a:bodyPr/>
                    <a:lstStyle/>
                    <a:p>
                      <a:pPr algn="l">
                        <a:lnSpc>
                          <a:spcPct val="95000"/>
                        </a:lnSpc>
                        <a:spcBef>
                          <a:spcPts val="221"/>
                        </a:spcBef>
                      </a:pPr>
                      <a:r>
                        <a:rPr sz="1600" b="0" i="0" u="none" strike="noStrike" dirty="0">
                          <a:solidFill>
                            <a:srgbClr val="000000"/>
                          </a:solidFill>
                          <a:latin typeface="segoe ui" pitchFamily="34" charset="0"/>
                          <a:ea typeface="segoe ui" pitchFamily="34" charset="0"/>
                          <a:cs typeface="segoe ui" pitchFamily="34" charset="0"/>
                        </a:rPr>
                        <a:t>This report is as of </a:t>
                      </a:r>
                      <a:r>
                        <a:rPr lang="en-US" sz="1600" b="1" i="0" u="none" strike="noStrike" dirty="0">
                          <a:solidFill>
                            <a:srgbClr val="000000"/>
                          </a:solidFill>
                          <a:latin typeface="segoe ui" pitchFamily="34" charset="0"/>
                          <a:ea typeface="segoe ui" pitchFamily="34" charset="0"/>
                          <a:cs typeface="segoe ui" pitchFamily="34" charset="0"/>
                        </a:rPr>
                        <a:t>Apr 30, 2021</a:t>
                      </a:r>
                      <a:r>
                        <a:rPr sz="1600" b="0" i="0" u="none" strike="noStrike" dirty="0">
                          <a:solidFill>
                            <a:srgbClr val="000000"/>
                          </a:solidFill>
                          <a:latin typeface="segoe ui" pitchFamily="34" charset="0"/>
                          <a:ea typeface="segoe ui" pitchFamily="34" charset="0"/>
                          <a:cs typeface="segoe ui" pitchFamily="34" charset="0"/>
                        </a:rPr>
                        <a:t> compared against our board-approved </a:t>
                      </a:r>
                      <a:r>
                        <a:rPr lang="en-US" sz="1600" b="0" i="0" u="none" strike="noStrike" dirty="0">
                          <a:solidFill>
                            <a:srgbClr val="000000"/>
                          </a:solidFill>
                          <a:latin typeface="segoe ui" pitchFamily="34" charset="0"/>
                          <a:ea typeface="segoe ui" pitchFamily="34" charset="0"/>
                          <a:cs typeface="segoe ui" pitchFamily="34" charset="0"/>
                        </a:rPr>
                        <a:t>2</a:t>
                      </a:r>
                      <a:r>
                        <a:rPr lang="en-US" sz="1600" b="0" i="0" u="none" strike="noStrike" baseline="30000" dirty="0">
                          <a:solidFill>
                            <a:srgbClr val="000000"/>
                          </a:solidFill>
                          <a:latin typeface="segoe ui" pitchFamily="34" charset="0"/>
                          <a:ea typeface="segoe ui" pitchFamily="34" charset="0"/>
                          <a:cs typeface="segoe ui" pitchFamily="34" charset="0"/>
                        </a:rPr>
                        <a:t>nd</a:t>
                      </a:r>
                      <a:r>
                        <a:rPr lang="en-US" sz="1600" b="0" i="0" u="none" strike="noStrike" dirty="0">
                          <a:solidFill>
                            <a:srgbClr val="000000"/>
                          </a:solidFill>
                          <a:latin typeface="segoe ui" pitchFamily="34" charset="0"/>
                          <a:ea typeface="segoe ui" pitchFamily="34" charset="0"/>
                          <a:cs typeface="segoe ui" pitchFamily="34" charset="0"/>
                        </a:rPr>
                        <a:t> interim </a:t>
                      </a:r>
                      <a:r>
                        <a:rPr sz="1600" b="0" i="0" u="none" strike="noStrike" dirty="0">
                          <a:solidFill>
                            <a:srgbClr val="000000"/>
                          </a:solidFill>
                          <a:latin typeface="segoe ui" pitchFamily="34" charset="0"/>
                          <a:ea typeface="segoe ui" pitchFamily="34" charset="0"/>
                          <a:cs typeface="segoe ui" pitchFamily="34" charset="0"/>
                        </a:rPr>
                        <a:t>budget</a:t>
                      </a:r>
                      <a:r>
                        <a:rPr lang="en-US" sz="1600" b="0" i="0" u="none" strike="noStrike" dirty="0">
                          <a:solidFill>
                            <a:srgbClr val="000000"/>
                          </a:solidFill>
                          <a:latin typeface="segoe ui" pitchFamily="34" charset="0"/>
                          <a:ea typeface="segoe ui" pitchFamily="34" charset="0"/>
                          <a:cs typeface="segoe ui" pitchFamily="34" charset="0"/>
                        </a:rPr>
                        <a:t>.</a:t>
                      </a:r>
                      <a:r>
                        <a:rPr sz="1600" b="0" i="0" u="none" strike="noStrike" dirty="0">
                          <a:solidFill>
                            <a:srgbClr val="000000"/>
                          </a:solidFill>
                          <a:latin typeface="segoe ui" pitchFamily="34" charset="0"/>
                          <a:ea typeface="segoe ui" pitchFamily="34" charset="0"/>
                          <a:cs typeface="segoe ui" pitchFamily="34" charset="0"/>
                        </a:rPr>
                        <a:t> </a:t>
                      </a:r>
                      <a:br>
                        <a:rPr dirty="0"/>
                      </a:b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1"/>
                  </a:ext>
                </a:extLst>
              </a:tr>
              <a:tr h="654840">
                <a:tc>
                  <a:txBody>
                    <a:bodyPr/>
                    <a:lstStyle/>
                    <a:p>
                      <a:pPr algn="l">
                        <a:lnSpc>
                          <a:spcPct val="95000"/>
                        </a:lnSpc>
                        <a:spcBef>
                          <a:spcPts val="1513"/>
                        </a:spcBef>
                      </a:pPr>
                      <a:r>
                        <a:rPr sz="1600" b="0" i="0" u="none" strike="noStrike" dirty="0">
                          <a:solidFill>
                            <a:srgbClr val="000000"/>
                          </a:solidFill>
                          <a:latin typeface="Segoe UI" pitchFamily="34" charset="0"/>
                          <a:ea typeface="Segoe UI" pitchFamily="34" charset="0"/>
                          <a:cs typeface="Segoe UI" pitchFamily="34" charset="0"/>
                        </a:rPr>
                        <a:t>YTD Revenues Through </a:t>
                      </a:r>
                      <a:r>
                        <a:rPr lang="en-US" sz="1600" b="1" i="0" u="none" strike="noStrike" dirty="0">
                          <a:solidFill>
                            <a:srgbClr val="000000"/>
                          </a:solidFill>
                          <a:latin typeface="Segoe UI" pitchFamily="34" charset="0"/>
                          <a:ea typeface="Segoe UI" pitchFamily="34" charset="0"/>
                          <a:cs typeface="Segoe UI" pitchFamily="34" charset="0"/>
                        </a:rPr>
                        <a:t>Apr 30, 2021</a:t>
                      </a:r>
                      <a:r>
                        <a:rPr sz="1600" b="0" i="0" u="none" strike="noStrike" dirty="0">
                          <a:solidFill>
                            <a:srgbClr val="000000"/>
                          </a:solidFill>
                          <a:latin typeface="Segoe UI" pitchFamily="34" charset="0"/>
                          <a:ea typeface="Segoe UI" pitchFamily="34" charset="0"/>
                          <a:cs typeface="Segoe UI" pitchFamily="34" charset="0"/>
                        </a:rPr>
                        <a:t>  are </a:t>
                      </a:r>
                      <a:r>
                        <a:rPr sz="1600" b="1" i="0" u="none" strike="noStrike" dirty="0">
                          <a:solidFill>
                            <a:srgbClr val="000000"/>
                          </a:solidFill>
                          <a:latin typeface="Segoe UI" pitchFamily="34" charset="0"/>
                          <a:ea typeface="Segoe UI" pitchFamily="34" charset="0"/>
                          <a:cs typeface="Segoe UI" pitchFamily="34" charset="0"/>
                        </a:rPr>
                        <a:t>$</a:t>
                      </a:r>
                      <a:r>
                        <a:rPr lang="en-US" sz="1600" b="1" i="0" u="none" strike="noStrike" dirty="0">
                          <a:solidFill>
                            <a:srgbClr val="000000"/>
                          </a:solidFill>
                          <a:latin typeface="Segoe UI" pitchFamily="34" charset="0"/>
                          <a:ea typeface="Segoe UI" pitchFamily="34" charset="0"/>
                          <a:cs typeface="Segoe UI" pitchFamily="34" charset="0"/>
                        </a:rPr>
                        <a:t>13,474,582</a:t>
                      </a:r>
                      <a:r>
                        <a:rPr sz="1600" b="1" i="0" u="none" strike="noStrike" dirty="0">
                          <a:solidFill>
                            <a:srgbClr val="000000"/>
                          </a:solidFill>
                          <a:latin typeface="Segoe UI" pitchFamily="34" charset="0"/>
                          <a:ea typeface="Segoe UI" pitchFamily="34" charset="0"/>
                          <a:cs typeface="Segoe UI" pitchFamily="34" charset="0"/>
                        </a:rPr>
                        <a:t> </a:t>
                      </a:r>
                      <a:r>
                        <a:rPr sz="1600" b="0" i="0" u="none" strike="noStrike" dirty="0">
                          <a:solidFill>
                            <a:srgbClr val="000000"/>
                          </a:solidFill>
                          <a:latin typeface="Segoe UI" pitchFamily="34" charset="0"/>
                          <a:ea typeface="Segoe UI" pitchFamily="34" charset="0"/>
                          <a:cs typeface="Segoe UI" pitchFamily="34" charset="0"/>
                        </a:rPr>
                        <a:t>or </a:t>
                      </a:r>
                      <a:r>
                        <a:rPr lang="en-US" sz="1600" b="1" i="0" u="none" strike="noStrike" dirty="0">
                          <a:solidFill>
                            <a:srgbClr val="000000"/>
                          </a:solidFill>
                          <a:latin typeface="Segoe UI" pitchFamily="34" charset="0"/>
                          <a:ea typeface="Segoe UI" pitchFamily="34" charset="0"/>
                          <a:cs typeface="Segoe UI" pitchFamily="34" charset="0"/>
                        </a:rPr>
                        <a:t>62.5</a:t>
                      </a:r>
                      <a:r>
                        <a:rPr sz="1600" b="1" i="0" u="none" strike="noStrike" dirty="0">
                          <a:solidFill>
                            <a:srgbClr val="000000"/>
                          </a:solidFill>
                          <a:latin typeface="Segoe UI" pitchFamily="34" charset="0"/>
                          <a:ea typeface="Segoe UI" pitchFamily="34" charset="0"/>
                          <a:cs typeface="Segoe UI" pitchFamily="34" charset="0"/>
                        </a:rPr>
                        <a:t>% </a:t>
                      </a:r>
                      <a:r>
                        <a:rPr sz="1600" b="0" i="0" u="none" strike="noStrike" dirty="0">
                          <a:solidFill>
                            <a:srgbClr val="000000"/>
                          </a:solidFill>
                          <a:latin typeface="Segoe UI" pitchFamily="34" charset="0"/>
                          <a:ea typeface="Segoe UI" pitchFamily="34" charset="0"/>
                          <a:cs typeface="Segoe UI" pitchFamily="34" charset="0"/>
                        </a:rPr>
                        <a:t> </a:t>
                      </a:r>
                      <a:r>
                        <a:rPr lang="en-US" sz="1600" b="0" i="0" u="none" strike="noStrike" dirty="0">
                          <a:solidFill>
                            <a:srgbClr val="000000"/>
                          </a:solidFill>
                          <a:latin typeface="Segoe UI" pitchFamily="34" charset="0"/>
                          <a:ea typeface="Segoe UI" pitchFamily="34" charset="0"/>
                          <a:cs typeface="Segoe UI" pitchFamily="34" charset="0"/>
                        </a:rPr>
                        <a:t>of the budgeted revenue. There are two areas of impact with revenues.  First, deferrals are in effect for the rest of the fiscal year.  Secondly, all federal funding is based on reimbursement; CARES and Federal Cash Management reports have recently been completed and we expect those revenues next month.</a:t>
                      </a: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2"/>
                  </a:ext>
                </a:extLst>
              </a:tr>
              <a:tr h="554040">
                <a:tc>
                  <a:txBody>
                    <a:bodyPr/>
                    <a:lstStyle/>
                    <a:p>
                      <a:pPr algn="l">
                        <a:lnSpc>
                          <a:spcPct val="95000"/>
                        </a:lnSpc>
                        <a:spcBef>
                          <a:spcPts val="1116"/>
                        </a:spcBef>
                      </a:pPr>
                      <a:r>
                        <a:rPr sz="1600" b="0" i="0" u="none" strike="noStrike" dirty="0">
                          <a:solidFill>
                            <a:srgbClr val="000000"/>
                          </a:solidFill>
                          <a:latin typeface="Segoe UI" pitchFamily="34" charset="0"/>
                          <a:ea typeface="Segoe UI" pitchFamily="34" charset="0"/>
                          <a:cs typeface="Segoe UI" pitchFamily="34" charset="0"/>
                        </a:rPr>
                        <a:t>YTD Expenses Through </a:t>
                      </a:r>
                      <a:r>
                        <a:rPr lang="en-US" sz="1600" b="1" i="0" u="none" strike="noStrike" dirty="0">
                          <a:solidFill>
                            <a:srgbClr val="000000"/>
                          </a:solidFill>
                          <a:latin typeface="Segoe UI" pitchFamily="34" charset="0"/>
                          <a:ea typeface="Segoe UI" pitchFamily="34" charset="0"/>
                          <a:cs typeface="Segoe UI" pitchFamily="34" charset="0"/>
                        </a:rPr>
                        <a:t>Apr 30, 2021</a:t>
                      </a:r>
                      <a:r>
                        <a:rPr sz="1600" b="0" i="0" u="none" strike="noStrike" dirty="0">
                          <a:solidFill>
                            <a:srgbClr val="000000"/>
                          </a:solidFill>
                          <a:latin typeface="Segoe UI" pitchFamily="34" charset="0"/>
                          <a:ea typeface="Segoe UI" pitchFamily="34" charset="0"/>
                          <a:cs typeface="Segoe UI" pitchFamily="34" charset="0"/>
                        </a:rPr>
                        <a:t> are </a:t>
                      </a:r>
                      <a:r>
                        <a:rPr sz="1600" b="1" i="0" u="none" strike="noStrike">
                          <a:solidFill>
                            <a:srgbClr val="000000"/>
                          </a:solidFill>
                          <a:latin typeface="Segoe UI" pitchFamily="34" charset="0"/>
                          <a:ea typeface="Segoe UI" pitchFamily="34" charset="0"/>
                          <a:cs typeface="Segoe UI" pitchFamily="34" charset="0"/>
                        </a:rPr>
                        <a:t>$</a:t>
                      </a:r>
                      <a:r>
                        <a:rPr lang="en-US" sz="1600" b="1" i="0" u="none" strike="noStrike">
                          <a:solidFill>
                            <a:srgbClr val="000000"/>
                          </a:solidFill>
                          <a:latin typeface="Segoe UI" pitchFamily="34" charset="0"/>
                          <a:ea typeface="Segoe UI" pitchFamily="34" charset="0"/>
                          <a:cs typeface="Segoe UI" pitchFamily="34" charset="0"/>
                        </a:rPr>
                        <a:t>15,530,169</a:t>
                      </a:r>
                      <a:r>
                        <a:rPr sz="1600" b="0" i="0" u="none" strike="noStrike">
                          <a:solidFill>
                            <a:srgbClr val="000000"/>
                          </a:solidFill>
                          <a:latin typeface="Segoe UI" pitchFamily="34" charset="0"/>
                          <a:ea typeface="Segoe UI" pitchFamily="34" charset="0"/>
                          <a:cs typeface="Segoe UI" pitchFamily="34" charset="0"/>
                        </a:rPr>
                        <a:t> </a:t>
                      </a:r>
                      <a:r>
                        <a:rPr sz="1600" b="0" i="0" u="none" strike="noStrike" dirty="0">
                          <a:solidFill>
                            <a:srgbClr val="000000"/>
                          </a:solidFill>
                          <a:latin typeface="Segoe UI" pitchFamily="34" charset="0"/>
                          <a:ea typeface="Segoe UI" pitchFamily="34" charset="0"/>
                          <a:cs typeface="Segoe UI" pitchFamily="34" charset="0"/>
                        </a:rPr>
                        <a:t>or </a:t>
                      </a:r>
                      <a:r>
                        <a:rPr lang="en-US" sz="1600" b="1" i="0" u="none" strike="noStrike" dirty="0">
                          <a:solidFill>
                            <a:srgbClr val="000000"/>
                          </a:solidFill>
                          <a:latin typeface="Segoe UI" pitchFamily="34" charset="0"/>
                          <a:ea typeface="Segoe UI" pitchFamily="34" charset="0"/>
                          <a:cs typeface="Segoe UI" pitchFamily="34" charset="0"/>
                        </a:rPr>
                        <a:t>79.9</a:t>
                      </a:r>
                      <a:r>
                        <a:rPr sz="1600" b="1" i="0" u="none" strike="noStrike" dirty="0">
                          <a:solidFill>
                            <a:srgbClr val="000000"/>
                          </a:solidFill>
                          <a:latin typeface="Segoe UI" pitchFamily="34" charset="0"/>
                          <a:ea typeface="Segoe UI" pitchFamily="34" charset="0"/>
                          <a:cs typeface="Segoe UI" pitchFamily="34" charset="0"/>
                        </a:rPr>
                        <a:t>% </a:t>
                      </a:r>
                      <a:r>
                        <a:rPr lang="en-US" sz="1600" b="0" i="0" u="none" strike="noStrike" dirty="0">
                          <a:solidFill>
                            <a:srgbClr val="000000"/>
                          </a:solidFill>
                          <a:latin typeface="Segoe UI" pitchFamily="34" charset="0"/>
                          <a:ea typeface="Segoe UI" pitchFamily="34" charset="0"/>
                          <a:cs typeface="Segoe UI" pitchFamily="34" charset="0"/>
                        </a:rPr>
                        <a:t>of the budgeted expenses.</a:t>
                      </a: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3"/>
                  </a:ext>
                </a:extLst>
              </a:tr>
              <a:tr h="654840">
                <a:tc>
                  <a:txBody>
                    <a:bodyPr/>
                    <a:lstStyle/>
                    <a:p>
                      <a:pPr algn="l">
                        <a:lnSpc>
                          <a:spcPct val="95000"/>
                        </a:lnSpc>
                        <a:spcBef>
                          <a:spcPts val="1513"/>
                        </a:spcBef>
                      </a:pPr>
                      <a:r>
                        <a:rPr sz="1600" b="0" i="0" u="none" strike="noStrike" dirty="0">
                          <a:solidFill>
                            <a:srgbClr val="000000"/>
                          </a:solidFill>
                          <a:latin typeface="Segoe UI" pitchFamily="34" charset="0"/>
                          <a:ea typeface="Segoe UI" pitchFamily="34" charset="0"/>
                          <a:cs typeface="Segoe UI" pitchFamily="34" charset="0"/>
                        </a:rPr>
                        <a:t>Therefore, net income</a:t>
                      </a:r>
                      <a:r>
                        <a:rPr lang="en-US" sz="1600" b="0" i="0" u="none" strike="noStrike" dirty="0">
                          <a:solidFill>
                            <a:srgbClr val="000000"/>
                          </a:solidFill>
                          <a:latin typeface="Segoe UI" pitchFamily="34" charset="0"/>
                          <a:ea typeface="Segoe UI" pitchFamily="34" charset="0"/>
                          <a:cs typeface="Segoe UI" pitchFamily="34" charset="0"/>
                        </a:rPr>
                        <a:t> YTD</a:t>
                      </a:r>
                      <a:r>
                        <a:rPr sz="1600" b="0" i="0" u="none" strike="noStrike" dirty="0">
                          <a:solidFill>
                            <a:srgbClr val="000000"/>
                          </a:solidFill>
                          <a:latin typeface="Segoe UI" pitchFamily="34" charset="0"/>
                          <a:ea typeface="Segoe UI" pitchFamily="34" charset="0"/>
                          <a:cs typeface="Segoe UI" pitchFamily="34" charset="0"/>
                        </a:rPr>
                        <a:t> is </a:t>
                      </a:r>
                      <a:r>
                        <a:rPr sz="1600" b="1" i="0" u="none" strike="noStrike" dirty="0">
                          <a:solidFill>
                            <a:srgbClr val="000000"/>
                          </a:solidFill>
                          <a:latin typeface="Segoe UI" pitchFamily="34" charset="0"/>
                          <a:ea typeface="Segoe UI" pitchFamily="34" charset="0"/>
                          <a:cs typeface="Segoe UI" pitchFamily="34" charset="0"/>
                        </a:rPr>
                        <a:t>($</a:t>
                      </a:r>
                      <a:r>
                        <a:rPr lang="en-US" sz="1600" b="1" i="0" u="none" strike="noStrike" dirty="0">
                          <a:solidFill>
                            <a:srgbClr val="000000"/>
                          </a:solidFill>
                          <a:latin typeface="Segoe UI" pitchFamily="34" charset="0"/>
                          <a:ea typeface="Segoe UI" pitchFamily="34" charset="0"/>
                          <a:cs typeface="Segoe UI" pitchFamily="34" charset="0"/>
                        </a:rPr>
                        <a:t>2,055,587</a:t>
                      </a:r>
                      <a:r>
                        <a:rPr sz="1600" b="1" i="0" u="none" strike="noStrike" dirty="0">
                          <a:solidFill>
                            <a:srgbClr val="000000"/>
                          </a:solidFill>
                          <a:latin typeface="Segoe UI" pitchFamily="34" charset="0"/>
                          <a:ea typeface="Segoe UI" pitchFamily="34" charset="0"/>
                          <a:cs typeface="Segoe UI" pitchFamily="34" charset="0"/>
                        </a:rPr>
                        <a:t>)</a:t>
                      </a:r>
                      <a:r>
                        <a:rPr lang="en-US" sz="1600" b="0" i="0" u="none" strike="noStrike" dirty="0">
                          <a:solidFill>
                            <a:srgbClr val="000000"/>
                          </a:solidFill>
                          <a:latin typeface="Segoe UI" pitchFamily="34" charset="0"/>
                          <a:ea typeface="Segoe UI" pitchFamily="34" charset="0"/>
                          <a:cs typeface="Segoe UI" pitchFamily="34" charset="0"/>
                        </a:rPr>
                        <a:t>. 2</a:t>
                      </a:r>
                      <a:r>
                        <a:rPr lang="en-US" sz="1600" b="0" i="0" u="none" strike="noStrike" baseline="30000" dirty="0">
                          <a:solidFill>
                            <a:srgbClr val="000000"/>
                          </a:solidFill>
                          <a:latin typeface="Segoe UI" pitchFamily="34" charset="0"/>
                          <a:ea typeface="Segoe UI" pitchFamily="34" charset="0"/>
                          <a:cs typeface="Segoe UI" pitchFamily="34" charset="0"/>
                        </a:rPr>
                        <a:t>nd</a:t>
                      </a:r>
                      <a:r>
                        <a:rPr lang="en-US" sz="1600" b="0" i="0" u="none" strike="noStrike" dirty="0">
                          <a:solidFill>
                            <a:srgbClr val="000000"/>
                          </a:solidFill>
                          <a:latin typeface="Segoe UI" pitchFamily="34" charset="0"/>
                          <a:ea typeface="Segoe UI" pitchFamily="34" charset="0"/>
                          <a:cs typeface="Segoe UI" pitchFamily="34" charset="0"/>
                        </a:rPr>
                        <a:t> interim projected a net income of </a:t>
                      </a:r>
                      <a:r>
                        <a:rPr lang="en-US" sz="1600" b="1" i="0" u="none" strike="noStrike" dirty="0">
                          <a:solidFill>
                            <a:srgbClr val="000000"/>
                          </a:solidFill>
                          <a:latin typeface="Segoe UI" pitchFamily="34" charset="0"/>
                          <a:ea typeface="Segoe UI" pitchFamily="34" charset="0"/>
                          <a:cs typeface="Segoe UI" pitchFamily="34" charset="0"/>
                        </a:rPr>
                        <a:t>$1,813,876. </a:t>
                      </a:r>
                      <a:endParaRPr lang="en-US" sz="1600" b="1"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30299819"/>
              </p:ext>
            </p:extLst>
          </p:nvPr>
        </p:nvGraphicFramePr>
        <p:xfrm>
          <a:off x="457199" y="4023360"/>
          <a:ext cx="11853360" cy="1656358"/>
        </p:xfrm>
        <a:graphic>
          <a:graphicData uri="http://schemas.openxmlformats.org/drawingml/2006/table">
            <a:tbl>
              <a:tblPr/>
              <a:tblGrid>
                <a:gridCol w="11853360">
                  <a:extLst>
                    <a:ext uri="{9D8B030D-6E8A-4147-A177-3AD203B41FA5}">
                      <a16:colId xmlns:a16="http://schemas.microsoft.com/office/drawing/2014/main" val="20000"/>
                    </a:ext>
                  </a:extLst>
                </a:gridCol>
              </a:tblGrid>
              <a:tr h="304199">
                <a:tc>
                  <a:txBody>
                    <a:bodyPr/>
                    <a:lstStyle/>
                    <a:p>
                      <a:pPr algn="l" rtl="0">
                        <a:lnSpc>
                          <a:spcPct val="95000"/>
                        </a:lnSpc>
                      </a:pPr>
                      <a:r>
                        <a:rPr sz="1800" b="1" i="0" u="none" strike="noStrike" dirty="0">
                          <a:solidFill>
                            <a:srgbClr val="FFFFFF"/>
                          </a:solidFill>
                          <a:latin typeface="Segoe UI" pitchFamily="34" charset="0"/>
                          <a:ea typeface="Segoe UI" pitchFamily="34" charset="0"/>
                          <a:cs typeface="Segoe UI" pitchFamily="34" charset="0"/>
                        </a:rPr>
                        <a:t>Balance Sheet:</a:t>
                      </a:r>
                      <a:endParaRPr lang="en-US" sz="1800" b="1" i="0" u="none" strike="noStrike" dirty="0" err="1">
                        <a:solidFill>
                          <a:srgbClr val="FFFFFF"/>
                        </a:solidFill>
                        <a:latin typeface="Segoe UI" pitchFamily="34" charset="0"/>
                        <a:ea typeface="Segoe UI" pitchFamily="34" charset="0"/>
                      </a:endParaRPr>
                    </a:p>
                  </a:txBody>
                  <a:tcPr marL="101520" marR="25560" marT="0" marB="0" anchor="ctr">
                    <a:lnL/>
                    <a:lnR/>
                    <a:lnT/>
                    <a:lnB/>
                    <a:solidFill>
                      <a:srgbClr val="0F243E"/>
                    </a:solidFill>
                  </a:tcPr>
                </a:tc>
                <a:extLst>
                  <a:ext uri="{0D108BD9-81ED-4DB2-BD59-A6C34878D82A}">
                    <a16:rowId xmlns:a16="http://schemas.microsoft.com/office/drawing/2014/main" val="10000"/>
                  </a:ext>
                </a:extLst>
              </a:tr>
              <a:tr h="682919">
                <a:tc>
                  <a:txBody>
                    <a:bodyPr/>
                    <a:lstStyle/>
                    <a:p>
                      <a:pPr algn="l">
                        <a:lnSpc>
                          <a:spcPct val="95000"/>
                        </a:lnSpc>
                        <a:spcBef>
                          <a:spcPts val="558"/>
                        </a:spcBef>
                      </a:pPr>
                      <a:r>
                        <a:rPr sz="1600" b="0" i="0" u="none" strike="noStrike" dirty="0">
                          <a:solidFill>
                            <a:srgbClr val="000000"/>
                          </a:solidFill>
                          <a:latin typeface="segoe ui" pitchFamily="34" charset="0"/>
                          <a:ea typeface="segoe ui" pitchFamily="34" charset="0"/>
                          <a:cs typeface="segoe ui" pitchFamily="34" charset="0"/>
                        </a:rPr>
                        <a:t>As of </a:t>
                      </a:r>
                      <a:r>
                        <a:rPr lang="en-US" sz="1600" b="1" i="0" u="none" strike="noStrike" dirty="0">
                          <a:solidFill>
                            <a:srgbClr val="000000"/>
                          </a:solidFill>
                          <a:latin typeface="segoe ui" pitchFamily="34" charset="0"/>
                          <a:ea typeface="segoe ui" pitchFamily="34" charset="0"/>
                          <a:cs typeface="segoe ui" pitchFamily="34" charset="0"/>
                        </a:rPr>
                        <a:t>Apr 30, 2021</a:t>
                      </a:r>
                      <a:r>
                        <a:rPr sz="1600" b="1" i="0" u="none" strike="noStrike" dirty="0">
                          <a:solidFill>
                            <a:srgbClr val="000000"/>
                          </a:solidFill>
                          <a:latin typeface="segoe ui" pitchFamily="34" charset="0"/>
                          <a:ea typeface="segoe ui" pitchFamily="34" charset="0"/>
                          <a:cs typeface="segoe ui" pitchFamily="34" charset="0"/>
                        </a:rPr>
                        <a:t>, </a:t>
                      </a:r>
                      <a:r>
                        <a:rPr sz="1600" b="0" i="0" u="none" strike="noStrike" dirty="0">
                          <a:solidFill>
                            <a:srgbClr val="000000"/>
                          </a:solidFill>
                          <a:latin typeface="segoe ui" pitchFamily="34" charset="0"/>
                          <a:ea typeface="segoe ui" pitchFamily="34" charset="0"/>
                          <a:cs typeface="segoe ui" pitchFamily="34" charset="0"/>
                        </a:rPr>
                        <a:t>we had total cash of </a:t>
                      </a:r>
                      <a:r>
                        <a:rPr sz="1600" b="1" i="0" u="none" strike="noStrike" dirty="0">
                          <a:solidFill>
                            <a:srgbClr val="000000"/>
                          </a:solidFill>
                          <a:latin typeface="segoe ui" pitchFamily="34" charset="0"/>
                          <a:ea typeface="segoe ui" pitchFamily="34" charset="0"/>
                          <a:cs typeface="segoe ui" pitchFamily="34" charset="0"/>
                        </a:rPr>
                        <a:t>$5,</a:t>
                      </a:r>
                      <a:r>
                        <a:rPr lang="en-US" sz="1600" b="1" i="0" u="none" strike="noStrike" dirty="0">
                          <a:solidFill>
                            <a:srgbClr val="000000"/>
                          </a:solidFill>
                          <a:latin typeface="segoe ui" pitchFamily="34" charset="0"/>
                          <a:ea typeface="segoe ui" pitchFamily="34" charset="0"/>
                          <a:cs typeface="segoe ui" pitchFamily="34" charset="0"/>
                        </a:rPr>
                        <a:t>296,877</a:t>
                      </a:r>
                      <a:r>
                        <a:rPr sz="1600" b="1" i="0" u="none" strike="noStrike" dirty="0">
                          <a:solidFill>
                            <a:srgbClr val="000000"/>
                          </a:solidFill>
                          <a:latin typeface="segoe ui" pitchFamily="34" charset="0"/>
                          <a:ea typeface="segoe ui" pitchFamily="34" charset="0"/>
                          <a:cs typeface="segoe ui" pitchFamily="34" charset="0"/>
                        </a:rPr>
                        <a:t>, </a:t>
                      </a:r>
                      <a:r>
                        <a:rPr sz="1600" b="0" i="0" u="none" strike="noStrike" dirty="0">
                          <a:solidFill>
                            <a:srgbClr val="000000"/>
                          </a:solidFill>
                          <a:latin typeface="segoe ui" pitchFamily="34" charset="0"/>
                          <a:ea typeface="segoe ui" pitchFamily="34" charset="0"/>
                          <a:cs typeface="segoe ui" pitchFamily="34" charset="0"/>
                        </a:rPr>
                        <a:t>short-term liabilities of </a:t>
                      </a:r>
                      <a:r>
                        <a:rPr sz="1600" b="1" i="0" u="none" strike="noStrike" dirty="0">
                          <a:solidFill>
                            <a:srgbClr val="000000"/>
                          </a:solidFill>
                          <a:latin typeface="segoe ui" pitchFamily="34" charset="0"/>
                          <a:ea typeface="segoe ui" pitchFamily="34" charset="0"/>
                          <a:cs typeface="segoe ui" pitchFamily="34" charset="0"/>
                        </a:rPr>
                        <a:t>$</a:t>
                      </a:r>
                      <a:r>
                        <a:rPr lang="en-US" sz="1600" b="1" i="0" u="none" strike="noStrike" dirty="0">
                          <a:solidFill>
                            <a:srgbClr val="000000"/>
                          </a:solidFill>
                          <a:latin typeface="segoe ui" pitchFamily="34" charset="0"/>
                          <a:ea typeface="segoe ui" pitchFamily="34" charset="0"/>
                          <a:cs typeface="segoe ui" pitchFamily="34" charset="0"/>
                        </a:rPr>
                        <a:t>635,912</a:t>
                      </a:r>
                      <a:r>
                        <a:rPr sz="1600" b="1" i="0" u="none" strike="noStrike" dirty="0">
                          <a:solidFill>
                            <a:srgbClr val="000000"/>
                          </a:solidFill>
                          <a:latin typeface="segoe ui" pitchFamily="34" charset="0"/>
                          <a:ea typeface="segoe ui" pitchFamily="34" charset="0"/>
                          <a:cs typeface="segoe ui" pitchFamily="34" charset="0"/>
                        </a:rPr>
                        <a:t>,</a:t>
                      </a:r>
                      <a:r>
                        <a:rPr sz="1600" b="0" i="0" u="none" strike="noStrike" dirty="0">
                          <a:solidFill>
                            <a:srgbClr val="000000"/>
                          </a:solidFill>
                          <a:latin typeface="segoe ui" pitchFamily="34" charset="0"/>
                          <a:ea typeface="segoe ui" pitchFamily="34" charset="0"/>
                          <a:cs typeface="segoe ui" pitchFamily="34" charset="0"/>
                        </a:rPr>
                        <a:t> and long-term liabilities of </a:t>
                      </a:r>
                      <a:r>
                        <a:rPr sz="1600" b="1" i="0" u="none" strike="noStrike" dirty="0">
                          <a:solidFill>
                            <a:srgbClr val="000000"/>
                          </a:solidFill>
                          <a:latin typeface="segoe ui" pitchFamily="34" charset="0"/>
                          <a:ea typeface="segoe ui" pitchFamily="34" charset="0"/>
                          <a:cs typeface="segoe ui" pitchFamily="34" charset="0"/>
                        </a:rPr>
                        <a:t>$</a:t>
                      </a:r>
                      <a:r>
                        <a:rPr lang="en-US" sz="1600" b="1" i="0" u="none" strike="noStrike" dirty="0">
                          <a:solidFill>
                            <a:srgbClr val="000000"/>
                          </a:solidFill>
                          <a:latin typeface="segoe ui" pitchFamily="34" charset="0"/>
                          <a:ea typeface="segoe ui" pitchFamily="34" charset="0"/>
                          <a:cs typeface="segoe ui" pitchFamily="34" charset="0"/>
                        </a:rPr>
                        <a:t>10,994,477</a:t>
                      </a:r>
                      <a:r>
                        <a:rPr sz="1600" b="1" i="0" u="none" strike="noStrike" dirty="0">
                          <a:solidFill>
                            <a:srgbClr val="000000"/>
                          </a:solidFill>
                          <a:latin typeface="segoe ui" pitchFamily="34" charset="0"/>
                          <a:ea typeface="segoe ui" pitchFamily="34" charset="0"/>
                          <a:cs typeface="segoe ui" pitchFamily="34" charset="0"/>
                        </a:rPr>
                        <a:t>. </a:t>
                      </a:r>
                      <a:br>
                        <a:rPr dirty="0"/>
                      </a:br>
                      <a:r>
                        <a:rPr sz="1600" b="0" i="0" u="none" strike="noStrike" dirty="0">
                          <a:solidFill>
                            <a:srgbClr val="000000"/>
                          </a:solidFill>
                          <a:latin typeface="segoe ui" pitchFamily="34" charset="0"/>
                          <a:ea typeface="segoe ui" pitchFamily="34" charset="0"/>
                          <a:cs typeface="segoe ui" pitchFamily="34" charset="0"/>
                        </a:rPr>
                        <a:t>The</a:t>
                      </a:r>
                      <a:r>
                        <a:rPr sz="1600" b="1" i="0" u="none" strike="noStrike" dirty="0">
                          <a:solidFill>
                            <a:srgbClr val="000000"/>
                          </a:solidFill>
                          <a:latin typeface="segoe ui" pitchFamily="34" charset="0"/>
                          <a:ea typeface="segoe ui" pitchFamily="34" charset="0"/>
                          <a:cs typeface="segoe ui" pitchFamily="34" charset="0"/>
                        </a:rPr>
                        <a:t> </a:t>
                      </a:r>
                      <a:r>
                        <a:rPr sz="1600" b="0" i="0" u="none" strike="noStrike" dirty="0">
                          <a:solidFill>
                            <a:srgbClr val="000000"/>
                          </a:solidFill>
                          <a:latin typeface="segoe ui" pitchFamily="34" charset="0"/>
                          <a:ea typeface="segoe ui" pitchFamily="34" charset="0"/>
                          <a:cs typeface="segoe ui" pitchFamily="34" charset="0"/>
                        </a:rPr>
                        <a:t>ending fund balance is </a:t>
                      </a:r>
                      <a:r>
                        <a:rPr sz="1600" b="1" i="0" u="none" strike="noStrike" dirty="0">
                          <a:solidFill>
                            <a:srgbClr val="000000"/>
                          </a:solidFill>
                          <a:latin typeface="segoe ui" pitchFamily="34" charset="0"/>
                          <a:ea typeface="segoe ui" pitchFamily="34" charset="0"/>
                          <a:cs typeface="segoe ui" pitchFamily="34" charset="0"/>
                        </a:rPr>
                        <a:t>$2,</a:t>
                      </a:r>
                      <a:r>
                        <a:rPr lang="en-US" sz="1600" b="1" i="0" u="none" strike="noStrike" dirty="0">
                          <a:solidFill>
                            <a:srgbClr val="000000"/>
                          </a:solidFill>
                          <a:latin typeface="segoe ui" pitchFamily="34" charset="0"/>
                          <a:ea typeface="segoe ui" pitchFamily="34" charset="0"/>
                          <a:cs typeface="segoe ui" pitchFamily="34" charset="0"/>
                        </a:rPr>
                        <a:t>369,451</a:t>
                      </a:r>
                      <a:r>
                        <a:rPr sz="1600" b="1" i="0" u="none" strike="noStrike" dirty="0">
                          <a:solidFill>
                            <a:srgbClr val="000000"/>
                          </a:solidFill>
                          <a:latin typeface="segoe ui" pitchFamily="34" charset="0"/>
                          <a:ea typeface="segoe ui" pitchFamily="34" charset="0"/>
                          <a:cs typeface="segoe ui" pitchFamily="34" charset="0"/>
                        </a:rPr>
                        <a:t>. </a:t>
                      </a:r>
                      <a:endParaRPr lang="en-US" sz="1600" b="0" i="0" u="none" strike="noStrike" dirty="0">
                        <a:solidFill>
                          <a:srgbClr val="000000"/>
                        </a:solidFill>
                        <a:latin typeface="segoe ui" pitchFamily="34" charset="0"/>
                        <a:ea typeface="segoe ui" pitchFamily="34" charset="0"/>
                      </a:endParaRPr>
                    </a:p>
                  </a:txBody>
                  <a:tcPr marL="25560" marR="25560" marT="0" marB="0" anchor="ctr">
                    <a:lnL/>
                    <a:lnR/>
                    <a:lnT/>
                    <a:lnB/>
                    <a:noFill/>
                  </a:tcPr>
                </a:tc>
                <a:extLst>
                  <a:ext uri="{0D108BD9-81ED-4DB2-BD59-A6C34878D82A}">
                    <a16:rowId xmlns:a16="http://schemas.microsoft.com/office/drawing/2014/main" val="10001"/>
                  </a:ext>
                </a:extLst>
              </a:tr>
              <a:tr h="669240">
                <a:tc>
                  <a:txBody>
                    <a:bodyPr/>
                    <a:lstStyle/>
                    <a:p>
                      <a:pPr algn="l" rtl="0">
                        <a:lnSpc>
                          <a:spcPct val="95000"/>
                        </a:lnSpc>
                      </a:pPr>
                      <a:r>
                        <a:rPr lang="en-US" sz="1600" b="1" i="0" u="none" strike="noStrike" dirty="0">
                          <a:solidFill>
                            <a:srgbClr val="000000"/>
                          </a:solidFill>
                          <a:latin typeface="Segoe UI" pitchFamily="34" charset="0"/>
                          <a:ea typeface="Segoe UI" pitchFamily="34" charset="0"/>
                          <a:cs typeface="Segoe UI" pitchFamily="34" charset="0"/>
                        </a:rPr>
                        <a:t>*Please note that April is not completely closed at time of this report, slight variances should be anticipated.</a:t>
                      </a:r>
                      <a:r>
                        <a:rPr sz="1600" b="1" i="0" u="none" strike="noStrike" dirty="0">
                          <a:solidFill>
                            <a:srgbClr val="000000"/>
                          </a:solidFill>
                          <a:latin typeface="Segoe UI" pitchFamily="34" charset="0"/>
                          <a:ea typeface="Segoe UI" pitchFamily="34" charset="0"/>
                          <a:cs typeface="Segoe UI" pitchFamily="34" charset="0"/>
                        </a:rPr>
                        <a:t>
</a:t>
                      </a:r>
                      <a:endParaRPr lang="en-US" sz="1600" b="1" i="0" u="none" strike="noStrike" dirty="0">
                        <a:solidFill>
                          <a:srgbClr val="000000"/>
                        </a:solidFill>
                        <a:latin typeface="Segoe UI" pitchFamily="34" charset="0"/>
                        <a:ea typeface="Segoe UI" pitchFamily="34" charset="0"/>
                      </a:endParaRPr>
                    </a:p>
                  </a:txBody>
                  <a:tcPr marL="25560" marR="25560" marT="0" marB="0" anchor="ctr">
                    <a:lnL/>
                    <a:lnR/>
                    <a:lnT/>
                    <a:lnB/>
                    <a:noFill/>
                  </a:tcPr>
                </a:tc>
                <a:extLst>
                  <a:ext uri="{0D108BD9-81ED-4DB2-BD59-A6C34878D82A}">
                    <a16:rowId xmlns:a16="http://schemas.microsoft.com/office/drawing/2014/main" val="10002"/>
                  </a:ext>
                </a:extLst>
              </a:tr>
            </a:tbl>
          </a:graphicData>
        </a:graphic>
      </p:graphicFrame>
      <p:sp>
        <p:nvSpPr>
          <p:cNvPr id="8" name="Rectangle 7"/>
          <p:cNvSpPr/>
          <p:nvPr/>
        </p:nvSpPr>
        <p:spPr bwMode="auto">
          <a:xfrm>
            <a:off x="457199" y="457199"/>
            <a:ext cx="11887200" cy="548639"/>
          </a:xfrm>
          <a:prstGeom prst="rect">
            <a:avLst/>
          </a:prstGeom>
          <a:noFill/>
        </p:spPr>
      </p:sp>
      <p:sp>
        <p:nvSpPr>
          <p:cNvPr id="9" name="Rectangle 8"/>
          <p:cNvSpPr/>
          <p:nvPr/>
        </p:nvSpPr>
        <p:spPr bwMode="auto">
          <a:xfrm>
            <a:off x="457199" y="457199"/>
            <a:ext cx="7589520" cy="548639"/>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Financial Summary</a:t>
            </a:r>
            <a:endParaRPr lang="en-US" sz="3200" b="1" i="0" u="none" strike="noStrike" dirty="0" err="1">
              <a:solidFill>
                <a:srgbClr val="0F243E"/>
              </a:solidFill>
              <a:latin typeface="Segoe UI" pitchFamily="34" charset="0"/>
              <a:ea typeface="Segoe UI" pitchFamily="34" charset="0"/>
            </a:endParaRPr>
          </a:p>
        </p:txBody>
      </p:sp>
      <p:sp>
        <p:nvSpPr>
          <p:cNvPr id="10" name="Rectangle 9"/>
          <p:cNvSpPr/>
          <p:nvPr/>
        </p:nvSpPr>
        <p:spPr bwMode="auto">
          <a:xfrm>
            <a:off x="457199" y="7909560"/>
            <a:ext cx="11887200" cy="1005840"/>
          </a:xfrm>
          <a:prstGeom prst="rect">
            <a:avLst/>
          </a:prstGeom>
          <a:noFill/>
        </p:spPr>
      </p:sp>
      <p:sp>
        <p:nvSpPr>
          <p:cNvPr id="11" name="Rectangle 10"/>
          <p:cNvSpPr/>
          <p:nvPr/>
        </p:nvSpPr>
        <p:spPr bwMode="auto">
          <a:xfrm>
            <a:off x="457199" y="8549640"/>
            <a:ext cx="11887200" cy="365759"/>
          </a:xfrm>
          <a:prstGeom prst="rect">
            <a:avLst/>
          </a:prstGeom>
          <a:solidFill>
            <a:srgbClr val="0F243E"/>
          </a:solidFill>
        </p:spPr>
      </p:sp>
      <p:sp>
        <p:nvSpPr>
          <p:cNvPr id="12" name="Rectangle 11"/>
          <p:cNvSpPr/>
          <p:nvPr/>
        </p:nvSpPr>
        <p:spPr bwMode="auto">
          <a:xfrm>
            <a:off x="4937760" y="8641079"/>
            <a:ext cx="7315199" cy="182879"/>
          </a:xfrm>
          <a:prstGeom prst="rect">
            <a:avLst/>
          </a:prstGeom>
          <a:noFill/>
        </p:spPr>
        <p:txBody>
          <a:bodyPr horzOverflow="overflow" wrap="square" lIns="25559" tIns="0" rIns="25559" bIns="0" rtlCol="0" anchor="ctr">
            <a:noAutofit/>
          </a:bodyPr>
          <a:lstStyle/>
          <a:p>
            <a:pPr algn="r" rtl="0">
              <a:lnSpc>
                <a:spcPct val="95000"/>
              </a:lnSpc>
            </a:pPr>
            <a:r>
              <a:rPr sz="1000" b="0" i="0" u="none" strike="noStrike" dirty="0">
                <a:solidFill>
                  <a:srgbClr val="F2DCDB"/>
                </a:solidFill>
                <a:latin typeface="Arial" pitchFamily="34" charset="0"/>
                <a:ea typeface="Arial" pitchFamily="34" charset="0"/>
                <a:cs typeface="Arial" pitchFamily="34" charset="0"/>
              </a:rPr>
              <a:t>Report created on 4/29/2021 8:10:07 AM for American Indian Model Schools</a:t>
            </a:r>
            <a:endParaRPr lang="en-US" sz="1000" b="0" i="0" u="none" strike="noStrike" dirty="0" err="1">
              <a:solidFill>
                <a:srgbClr val="F2DCDB"/>
              </a:solidFill>
              <a:latin typeface="Arial" pitchFamily="34" charset="0"/>
              <a:ea typeface="Arial" pitchFamily="34" charset="0"/>
            </a:endParaRPr>
          </a:p>
        </p:txBody>
      </p:sp>
      <p:sp>
        <p:nvSpPr>
          <p:cNvPr id="13" name="Rectangle 12"/>
          <p:cNvSpPr/>
          <p:nvPr/>
        </p:nvSpPr>
        <p:spPr bwMode="auto">
          <a:xfrm>
            <a:off x="548639" y="8641079"/>
            <a:ext cx="1920240"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Arial" pitchFamily="34" charset="0"/>
                <a:ea typeface="Arial" pitchFamily="34" charset="0"/>
                <a:cs typeface="Arial" pitchFamily="34" charset="0"/>
              </a:rPr>
              <a:t>www.csmci.com</a:t>
            </a:r>
            <a:endParaRPr lang="en-US" sz="1000" b="0" i="0" u="none" strike="noStrike" dirty="0" err="1">
              <a:solidFill>
                <a:srgbClr val="F2DCDB"/>
              </a:solidFill>
              <a:latin typeface="Arial" pitchFamily="34" charset="0"/>
              <a:ea typeface="Arial" pitchFamily="34" charset="0"/>
            </a:endParaRPr>
          </a:p>
        </p:txBody>
      </p:sp>
      <p:sp>
        <p:nvSpPr>
          <p:cNvPr id="14" name="Rectangle 13"/>
          <p:cNvSpPr/>
          <p:nvPr/>
        </p:nvSpPr>
        <p:spPr bwMode="auto">
          <a:xfrm>
            <a:off x="11430000" y="7909560"/>
            <a:ext cx="914399" cy="640080"/>
          </a:xfrm>
          <a:prstGeom prst="rect">
            <a:avLst/>
          </a:prstGeom>
          <a:blipFill>
            <a:blip r:embed="rId2"/>
            <a:srcRect l="1000" r="1000"/>
            <a:stretch>
              <a:fillRect b="4000"/>
            </a:stretch>
          </a:blipFill>
        </p:spPr>
      </p:sp>
    </p:spTree>
    <p:extLst>
      <p:ext uri="{BB962C8B-B14F-4D97-AF65-F5344CB8AC3E}">
        <p14:creationId xmlns:p14="http://schemas.microsoft.com/office/powerpoint/2010/main" val="72557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457199"/>
            <a:ext cx="11887200" cy="6776279"/>
          </a:xfrm>
          <a:prstGeom prst="rect">
            <a:avLst/>
          </a:prstGeom>
          <a:noFill/>
        </p:spPr>
      </p:sp>
      <p:sp>
        <p:nvSpPr>
          <p:cNvPr id="4" name="Rectangle 3"/>
          <p:cNvSpPr/>
          <p:nvPr/>
        </p:nvSpPr>
        <p:spPr bwMode="auto">
          <a:xfrm>
            <a:off x="457199" y="457199"/>
            <a:ext cx="11887200" cy="6776279"/>
          </a:xfrm>
          <a:prstGeom prst="rect">
            <a:avLst/>
          </a:prstGeom>
          <a:noFill/>
        </p:spPr>
      </p:sp>
      <p:sp>
        <p:nvSpPr>
          <p:cNvPr id="5" name="Rectangle 4"/>
          <p:cNvSpPr/>
          <p:nvPr/>
        </p:nvSpPr>
        <p:spPr bwMode="auto">
          <a:xfrm>
            <a:off x="457199" y="457199"/>
            <a:ext cx="11887200" cy="6776279"/>
          </a:xfrm>
          <a:prstGeom prst="rect">
            <a:avLst/>
          </a:prstGeom>
          <a:noFill/>
        </p:spPr>
      </p:sp>
      <p:sp>
        <p:nvSpPr>
          <p:cNvPr id="6" name="Rectangle 5"/>
          <p:cNvSpPr/>
          <p:nvPr/>
        </p:nvSpPr>
        <p:spPr bwMode="auto">
          <a:xfrm>
            <a:off x="1554480" y="1393559"/>
            <a:ext cx="9509760" cy="3017519"/>
          </a:xfrm>
          <a:prstGeom prst="rect">
            <a:avLst/>
          </a:prstGeom>
          <a:blipFill>
            <a:blip r:embed="rId2"/>
            <a:stretch>
              <a:fillRect/>
            </a:stretch>
          </a:blipFill>
        </p:spPr>
      </p:sp>
      <p:graphicFrame>
        <p:nvGraphicFramePr>
          <p:cNvPr id="7" name="Table 6"/>
          <p:cNvGraphicFramePr>
            <a:graphicFrameLocks noGrp="1"/>
          </p:cNvGraphicFramePr>
          <p:nvPr/>
        </p:nvGraphicFramePr>
        <p:xfrm>
          <a:off x="1554480" y="4593960"/>
          <a:ext cx="4298397" cy="2639507"/>
        </p:xfrm>
        <a:graphic>
          <a:graphicData uri="http://schemas.openxmlformats.org/drawingml/2006/table">
            <a:tbl>
              <a:tblPr/>
              <a:tblGrid>
                <a:gridCol w="1432799">
                  <a:extLst>
                    <a:ext uri="{9D8B030D-6E8A-4147-A177-3AD203B41FA5}">
                      <a16:colId xmlns:a16="http://schemas.microsoft.com/office/drawing/2014/main" val="20000"/>
                    </a:ext>
                  </a:extLst>
                </a:gridCol>
                <a:gridCol w="1432799">
                  <a:extLst>
                    <a:ext uri="{9D8B030D-6E8A-4147-A177-3AD203B41FA5}">
                      <a16:colId xmlns:a16="http://schemas.microsoft.com/office/drawing/2014/main" val="20001"/>
                    </a:ext>
                  </a:extLst>
                </a:gridCol>
                <a:gridCol w="1432799">
                  <a:extLst>
                    <a:ext uri="{9D8B030D-6E8A-4147-A177-3AD203B41FA5}">
                      <a16:colId xmlns:a16="http://schemas.microsoft.com/office/drawing/2014/main" val="20002"/>
                    </a:ext>
                  </a:extLst>
                </a:gridCol>
              </a:tblGrid>
              <a:tr h="203039">
                <a:tc>
                  <a:txBody>
                    <a:bodyPr/>
                    <a:lstStyle/>
                    <a:p>
                      <a:pPr algn="l" rtl="0">
                        <a:lnSpc>
                          <a:spcPct val="95000"/>
                        </a:lnSpc>
                      </a:pP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a:lnR w="9524">
                      <a:solidFill>
                        <a:srgbClr val="D3D3D3"/>
                      </a:solidFill>
                      <a:prstDash val="solid"/>
                    </a:lnR>
                    <a:lnT/>
                    <a:lnB w="9524">
                      <a:solidFill>
                        <a:srgbClr val="D3D3D3"/>
                      </a:solidFill>
                      <a:prstDash val="solid"/>
                    </a:lnB>
                    <a:solidFill>
                      <a:srgbClr val="FFFFFF"/>
                    </a:solidFill>
                  </a:tcPr>
                </a:tc>
                <a:tc>
                  <a:txBody>
                    <a:bodyPr/>
                    <a:lstStyle/>
                    <a:p>
                      <a:pPr algn="ctr" rtl="0">
                        <a:lnSpc>
                          <a:spcPct val="95000"/>
                        </a:lnSpc>
                      </a:pPr>
                      <a:r>
                        <a:rPr sz="900" b="1" i="0" u="none" strike="noStrike" dirty="0">
                          <a:solidFill>
                            <a:srgbClr val="FFFFFF"/>
                          </a:solidFill>
                          <a:latin typeface="Segoe UI" pitchFamily="34" charset="0"/>
                          <a:ea typeface="Segoe UI" pitchFamily="34" charset="0"/>
                          <a:cs typeface="Segoe UI" pitchFamily="34" charset="0"/>
                        </a:rPr>
                        <a:t>Cash Amount</a:t>
                      </a:r>
                      <a:endParaRPr lang="en-US" sz="900" b="1" i="0" u="none" strike="noStrike" dirty="0" err="1">
                        <a:solidFill>
                          <a:srgbClr val="FFFFFF"/>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254061"/>
                    </a:solidFill>
                  </a:tcPr>
                </a:tc>
                <a:tc>
                  <a:txBody>
                    <a:bodyPr/>
                    <a:lstStyle/>
                    <a:p>
                      <a:pPr algn="ctr" rtl="0">
                        <a:lnSpc>
                          <a:spcPct val="95000"/>
                        </a:lnSpc>
                      </a:pPr>
                      <a:r>
                        <a:rPr sz="900" b="1" i="0" u="none" strike="noStrike" dirty="0">
                          <a:solidFill>
                            <a:srgbClr val="FFFFFF"/>
                          </a:solidFill>
                          <a:latin typeface="Segoe UI" pitchFamily="34" charset="0"/>
                          <a:ea typeface="Segoe UI" pitchFamily="34" charset="0"/>
                          <a:cs typeface="Segoe UI" pitchFamily="34" charset="0"/>
                        </a:rPr>
                        <a:t>Actual or Projected</a:t>
                      </a:r>
                      <a:endParaRPr lang="en-US" sz="900" b="1" i="0" u="none" strike="noStrike" dirty="0" err="1">
                        <a:solidFill>
                          <a:srgbClr val="FFFFFF"/>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solidFill>
                      <a:srgbClr val="254061"/>
                    </a:solidFill>
                  </a:tcPr>
                </a:tc>
                <a:extLst>
                  <a:ext uri="{0D108BD9-81ED-4DB2-BD59-A6C34878D82A}">
                    <a16:rowId xmlns:a16="http://schemas.microsoft.com/office/drawing/2014/main" val="10000"/>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July 2019</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$4,173,368.54</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1"/>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August 2019</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$2,511,447.91</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2"/>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September 2019</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$5,800,970.63</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3"/>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October 2019</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$5,314,050.73</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4"/>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November 2019</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$5,528,084.83</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5"/>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December 2019</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$5,096,225.21</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6"/>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January 2020</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$5,101,310.34</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7"/>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February 2020</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$4,352,230.06</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8"/>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March 2020</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$3,832,530.19</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9"/>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April 2020</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$6,161,498.15</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10"/>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May 2020</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$5,647,967.89</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11"/>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June 2020</a:t>
                      </a:r>
                      <a:endParaRPr lang="en-US" sz="900" b="0" i="0" u="none" strike="noStrike" dirty="0" err="1">
                        <a:solidFill>
                          <a:srgbClr val="254061"/>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cmpd="sng">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$3,569,586.85</a:t>
                      </a:r>
                      <a:endParaRPr lang="en-US" sz="900" b="0" i="0" u="none" strike="noStrike" dirty="0" err="1">
                        <a:solidFill>
                          <a:srgbClr val="000000"/>
                        </a:solidFill>
                        <a:latin typeface="Segoe UI" pitchFamily="34" charset="0"/>
                        <a:ea typeface="Segoe UI" pitchFamily="34" charset="0"/>
                      </a:endParaRPr>
                    </a:p>
                  </a:txBody>
                  <a:tcPr marL="25559"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cmpd="sng">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59" marR="25560"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cmpd="sng">
                      <a:solidFill>
                        <a:srgbClr val="D3D3D3"/>
                      </a:solidFill>
                      <a:prstDash val="solid"/>
                    </a:lnB>
                    <a:noFill/>
                  </a:tcPr>
                </a:tc>
                <a:extLst>
                  <a:ext uri="{0D108BD9-81ED-4DB2-BD59-A6C34878D82A}">
                    <a16:rowId xmlns:a16="http://schemas.microsoft.com/office/drawing/2014/main" val="10012"/>
                  </a:ext>
                </a:extLst>
              </a:tr>
            </a:tbl>
          </a:graphicData>
        </a:graphic>
      </p:graphicFrame>
      <p:graphicFrame>
        <p:nvGraphicFramePr>
          <p:cNvPr id="8" name="Table 7"/>
          <p:cNvGraphicFramePr>
            <a:graphicFrameLocks noGrp="1"/>
          </p:cNvGraphicFramePr>
          <p:nvPr/>
        </p:nvGraphicFramePr>
        <p:xfrm>
          <a:off x="6766199" y="4593960"/>
          <a:ext cx="4298397" cy="2639507"/>
        </p:xfrm>
        <a:graphic>
          <a:graphicData uri="http://schemas.openxmlformats.org/drawingml/2006/table">
            <a:tbl>
              <a:tblPr/>
              <a:tblGrid>
                <a:gridCol w="1432799">
                  <a:extLst>
                    <a:ext uri="{9D8B030D-6E8A-4147-A177-3AD203B41FA5}">
                      <a16:colId xmlns:a16="http://schemas.microsoft.com/office/drawing/2014/main" val="20000"/>
                    </a:ext>
                  </a:extLst>
                </a:gridCol>
                <a:gridCol w="1432799">
                  <a:extLst>
                    <a:ext uri="{9D8B030D-6E8A-4147-A177-3AD203B41FA5}">
                      <a16:colId xmlns:a16="http://schemas.microsoft.com/office/drawing/2014/main" val="20001"/>
                    </a:ext>
                  </a:extLst>
                </a:gridCol>
                <a:gridCol w="1432799">
                  <a:extLst>
                    <a:ext uri="{9D8B030D-6E8A-4147-A177-3AD203B41FA5}">
                      <a16:colId xmlns:a16="http://schemas.microsoft.com/office/drawing/2014/main" val="20002"/>
                    </a:ext>
                  </a:extLst>
                </a:gridCol>
              </a:tblGrid>
              <a:tr h="203039">
                <a:tc>
                  <a:txBody>
                    <a:bodyPr/>
                    <a:lstStyle/>
                    <a:p>
                      <a:pPr algn="l" rtl="0">
                        <a:lnSpc>
                          <a:spcPct val="95000"/>
                        </a:lnSpc>
                      </a:pP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a:lnR w="9524">
                      <a:solidFill>
                        <a:srgbClr val="D3D3D3"/>
                      </a:solidFill>
                      <a:prstDash val="solid"/>
                    </a:lnR>
                    <a:lnT/>
                    <a:lnB w="9524">
                      <a:solidFill>
                        <a:srgbClr val="D3D3D3"/>
                      </a:solidFill>
                      <a:prstDash val="solid"/>
                    </a:lnB>
                    <a:solidFill>
                      <a:srgbClr val="FFFFFF"/>
                    </a:solidFill>
                  </a:tcPr>
                </a:tc>
                <a:tc>
                  <a:txBody>
                    <a:bodyPr/>
                    <a:lstStyle/>
                    <a:p>
                      <a:pPr algn="ctr" rtl="0">
                        <a:lnSpc>
                          <a:spcPct val="95000"/>
                        </a:lnSpc>
                      </a:pPr>
                      <a:r>
                        <a:rPr sz="900" b="1" i="0" u="none" strike="noStrike" dirty="0">
                          <a:solidFill>
                            <a:srgbClr val="FFFFFF"/>
                          </a:solidFill>
                          <a:latin typeface="Segoe UI" pitchFamily="34" charset="0"/>
                          <a:ea typeface="Segoe UI" pitchFamily="34" charset="0"/>
                          <a:cs typeface="Segoe UI" pitchFamily="34" charset="0"/>
                        </a:rPr>
                        <a:t>Cash Amount</a:t>
                      </a:r>
                      <a:endParaRPr lang="en-US" sz="900" b="1" i="0" u="none" strike="noStrike" dirty="0" err="1">
                        <a:solidFill>
                          <a:srgbClr val="FFFFFF"/>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254061"/>
                    </a:solidFill>
                  </a:tcPr>
                </a:tc>
                <a:tc>
                  <a:txBody>
                    <a:bodyPr/>
                    <a:lstStyle/>
                    <a:p>
                      <a:pPr algn="ctr" rtl="0">
                        <a:lnSpc>
                          <a:spcPct val="95000"/>
                        </a:lnSpc>
                      </a:pPr>
                      <a:r>
                        <a:rPr sz="900" b="1" i="0" u="none" strike="noStrike" dirty="0">
                          <a:solidFill>
                            <a:srgbClr val="FFFFFF"/>
                          </a:solidFill>
                          <a:latin typeface="Segoe UI" pitchFamily="34" charset="0"/>
                          <a:ea typeface="Segoe UI" pitchFamily="34" charset="0"/>
                          <a:cs typeface="Segoe UI" pitchFamily="34" charset="0"/>
                        </a:rPr>
                        <a:t>Actual or Projected</a:t>
                      </a:r>
                      <a:endParaRPr lang="en-US" sz="900" b="1" i="0" u="none" strike="noStrike" dirty="0" err="1">
                        <a:solidFill>
                          <a:srgbClr val="FFFFFF"/>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solidFill>
                      <a:srgbClr val="254061"/>
                    </a:solidFill>
                  </a:tcPr>
                </a:tc>
                <a:extLst>
                  <a:ext uri="{0D108BD9-81ED-4DB2-BD59-A6C34878D82A}">
                    <a16:rowId xmlns:a16="http://schemas.microsoft.com/office/drawing/2014/main" val="10000"/>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July 2020</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$6,090,850.71</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1"/>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August 2020</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$5,505,149.44</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2"/>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September 2020</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$6,397,987.93</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3"/>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October 2020</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$6,559,896.69</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4"/>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November 2020</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$6,142,824.93</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5"/>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December 2020</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$4,945,976.47</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6"/>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January 2021</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$6,292,170.85</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7"/>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February 2021</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$5,998,714.37</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8"/>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March 2021</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$5,137,674.07</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Actual</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09"/>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April 2021</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$6,000,000.00</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Projected</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10"/>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May 2021</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$6,000,000.00</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Projected</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a:solidFill>
                        <a:srgbClr val="D3D3D3"/>
                      </a:solidFill>
                      <a:prstDash val="solid"/>
                    </a:lnB>
                    <a:noFill/>
                  </a:tcPr>
                </a:tc>
                <a:extLst>
                  <a:ext uri="{0D108BD9-81ED-4DB2-BD59-A6C34878D82A}">
                    <a16:rowId xmlns:a16="http://schemas.microsoft.com/office/drawing/2014/main" val="10011"/>
                  </a:ext>
                </a:extLst>
              </a:tr>
              <a:tr h="203039">
                <a:tc>
                  <a:txBody>
                    <a:bodyPr/>
                    <a:lstStyle/>
                    <a:p>
                      <a:pPr algn="r" rtl="0">
                        <a:lnSpc>
                          <a:spcPct val="95000"/>
                        </a:lnSpc>
                      </a:pPr>
                      <a:r>
                        <a:rPr sz="900" b="0" i="0" u="none" strike="noStrike" dirty="0">
                          <a:solidFill>
                            <a:srgbClr val="254061"/>
                          </a:solidFill>
                          <a:latin typeface="Segoe UI" pitchFamily="34" charset="0"/>
                          <a:ea typeface="Segoe UI" pitchFamily="34" charset="0"/>
                          <a:cs typeface="Segoe UI" pitchFamily="34" charset="0"/>
                        </a:rPr>
                        <a:t>June 2021</a:t>
                      </a:r>
                      <a:endParaRPr lang="en-US" sz="900" b="0" i="0" u="none" strike="noStrike" dirty="0" err="1">
                        <a:solidFill>
                          <a:srgbClr val="254061"/>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cmpd="sng">
                      <a:solidFill>
                        <a:srgbClr val="D3D3D3"/>
                      </a:solidFill>
                      <a:prstDash val="solid"/>
                    </a:lnB>
                    <a:solidFill>
                      <a:srgbClr val="DCE6F2"/>
                    </a:solidFill>
                  </a:tcPr>
                </a:tc>
                <a:tc>
                  <a:txBody>
                    <a:bodyPr/>
                    <a:lstStyle/>
                    <a:p>
                      <a:pPr algn="r" rtl="0">
                        <a:lnSpc>
                          <a:spcPct val="95000"/>
                        </a:lnSpc>
                      </a:pPr>
                      <a:r>
                        <a:rPr sz="900" b="0" i="0" u="none" strike="noStrike" dirty="0">
                          <a:solidFill>
                            <a:srgbClr val="000000"/>
                          </a:solidFill>
                          <a:latin typeface="Segoe UI" pitchFamily="34" charset="0"/>
                          <a:ea typeface="Segoe UI" pitchFamily="34" charset="0"/>
                          <a:cs typeface="Segoe UI" pitchFamily="34" charset="0"/>
                        </a:rPr>
                        <a:t>$6,000,000.00</a:t>
                      </a:r>
                      <a:endParaRPr lang="en-US" sz="900" b="0" i="0" u="none" strike="noStrike" dirty="0" err="1">
                        <a:solidFill>
                          <a:srgbClr val="000000"/>
                        </a:solidFill>
                        <a:latin typeface="Segoe UI" pitchFamily="34" charset="0"/>
                        <a:ea typeface="Segoe UI" pitchFamily="34" charset="0"/>
                      </a:endParaRPr>
                    </a:p>
                  </a:txBody>
                  <a:tcPr marL="25560" marR="25559" marT="25560" marB="25559" anchor="ctr">
                    <a:lnL w="9524" cmpd="sng">
                      <a:solidFill>
                        <a:srgbClr val="D3D3D3"/>
                      </a:solidFill>
                      <a:prstDash val="solid"/>
                    </a:lnL>
                    <a:lnR w="9524">
                      <a:solidFill>
                        <a:srgbClr val="D3D3D3"/>
                      </a:solidFill>
                      <a:prstDash val="solid"/>
                    </a:lnR>
                    <a:lnT w="9524" cmpd="sng">
                      <a:solidFill>
                        <a:srgbClr val="D3D3D3"/>
                      </a:solidFill>
                      <a:prstDash val="solid"/>
                    </a:lnT>
                    <a:lnB w="9524" cmpd="sng">
                      <a:solidFill>
                        <a:srgbClr val="D3D3D3"/>
                      </a:solidFill>
                      <a:prstDash val="solid"/>
                    </a:lnB>
                    <a:noFill/>
                  </a:tcPr>
                </a:tc>
                <a:tc>
                  <a:txBody>
                    <a:bodyPr/>
                    <a:lstStyle/>
                    <a:p>
                      <a:pPr algn="ctr" rtl="0">
                        <a:lnSpc>
                          <a:spcPct val="95000"/>
                        </a:lnSpc>
                      </a:pPr>
                      <a:r>
                        <a:rPr sz="900" b="0" i="0" u="none" strike="noStrike" dirty="0">
                          <a:solidFill>
                            <a:srgbClr val="000000"/>
                          </a:solidFill>
                          <a:latin typeface="Segoe UI" pitchFamily="34" charset="0"/>
                          <a:ea typeface="Segoe UI" pitchFamily="34" charset="0"/>
                          <a:cs typeface="Segoe UI" pitchFamily="34" charset="0"/>
                        </a:rPr>
                        <a:t>Projected</a:t>
                      </a:r>
                      <a:endParaRPr lang="en-US" sz="900" b="0" i="0" u="none" strike="noStrike" dirty="0" err="1">
                        <a:solidFill>
                          <a:srgbClr val="000000"/>
                        </a:solidFill>
                        <a:latin typeface="Segoe UI" pitchFamily="34" charset="0"/>
                        <a:ea typeface="Segoe UI" pitchFamily="34" charset="0"/>
                      </a:endParaRPr>
                    </a:p>
                  </a:txBody>
                  <a:tcPr marL="25560" marR="25558" marT="25560" marB="25559" anchor="ctr">
                    <a:lnL w="9524" cmpd="sng">
                      <a:solidFill>
                        <a:srgbClr val="D3D3D3"/>
                      </a:solidFill>
                      <a:prstDash val="solid"/>
                    </a:lnL>
                    <a:lnR w="9524" cmpd="sng">
                      <a:solidFill>
                        <a:srgbClr val="D3D3D3"/>
                      </a:solidFill>
                      <a:prstDash val="solid"/>
                    </a:lnR>
                    <a:lnT w="9524" cmpd="sng">
                      <a:solidFill>
                        <a:srgbClr val="D3D3D3"/>
                      </a:solidFill>
                      <a:prstDash val="solid"/>
                    </a:lnT>
                    <a:lnB w="9524" cmpd="sng">
                      <a:solidFill>
                        <a:srgbClr val="D3D3D3"/>
                      </a:solidFill>
                      <a:prstDash val="solid"/>
                    </a:lnB>
                    <a:noFill/>
                  </a:tcPr>
                </a:tc>
                <a:extLst>
                  <a:ext uri="{0D108BD9-81ED-4DB2-BD59-A6C34878D82A}">
                    <a16:rowId xmlns:a16="http://schemas.microsoft.com/office/drawing/2014/main" val="10012"/>
                  </a:ext>
                </a:extLst>
              </a:tr>
            </a:tbl>
          </a:graphicData>
        </a:graphic>
      </p:graphicFrame>
      <p:sp>
        <p:nvSpPr>
          <p:cNvPr id="9" name="Rectangle 8"/>
          <p:cNvSpPr/>
          <p:nvPr/>
        </p:nvSpPr>
        <p:spPr bwMode="auto">
          <a:xfrm>
            <a:off x="457199" y="457199"/>
            <a:ext cx="6858000" cy="540720"/>
          </a:xfrm>
          <a:prstGeom prst="rect">
            <a:avLst/>
          </a:prstGeom>
          <a:solidFill>
            <a:srgbClr val="FFFFFF"/>
          </a:solidFill>
        </p:spPr>
        <p:txBody>
          <a:bodyPr horzOverflow="overflow" wrap="square" lIns="203040" tIns="0" rIns="254159"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Monthly Cash Balance Over Time</a:t>
            </a:r>
            <a:endParaRPr lang="en-US" sz="3200" b="1" i="0" u="none" strike="noStrike" dirty="0" err="1">
              <a:solidFill>
                <a:srgbClr val="0F243E"/>
              </a:solidFill>
              <a:latin typeface="Segoe UI" pitchFamily="34" charset="0"/>
              <a:ea typeface="Segoe UI" pitchFamily="34" charset="0"/>
            </a:endParaRPr>
          </a:p>
        </p:txBody>
      </p:sp>
      <p:sp>
        <p:nvSpPr>
          <p:cNvPr id="10" name="Rectangle 9"/>
          <p:cNvSpPr/>
          <p:nvPr/>
        </p:nvSpPr>
        <p:spPr bwMode="auto">
          <a:xfrm>
            <a:off x="640080" y="997919"/>
            <a:ext cx="6858000" cy="304199"/>
          </a:xfrm>
          <a:prstGeom prst="rect">
            <a:avLst/>
          </a:prstGeom>
          <a:noFill/>
        </p:spPr>
        <p:txBody>
          <a:bodyPr horzOverflow="overflow" wrap="square" lIns="25559" tIns="0" rIns="25559" bIns="0" rtlCol="0" anchor="ctr">
            <a:noAutofit/>
          </a:bodyPr>
          <a:lstStyle/>
          <a:p>
            <a:pPr algn="l" rtl="0">
              <a:lnSpc>
                <a:spcPct val="95000"/>
              </a:lnSpc>
            </a:pPr>
            <a:r>
              <a:rPr sz="1800" b="0" i="0" u="none" strike="noStrike" dirty="0">
                <a:solidFill>
                  <a:srgbClr val="2D3748"/>
                </a:solidFill>
                <a:latin typeface="Segoe UI" pitchFamily="34" charset="0"/>
                <a:ea typeface="Segoe UI" pitchFamily="34" charset="0"/>
                <a:cs typeface="Segoe UI" pitchFamily="34" charset="0"/>
              </a:rPr>
              <a:t>Current fiscal year and prior year</a:t>
            </a:r>
            <a:endParaRPr lang="en-US" sz="1800" b="0" i="0" u="none" strike="noStrike" dirty="0" err="1">
              <a:solidFill>
                <a:srgbClr val="2D3748"/>
              </a:solidFill>
              <a:latin typeface="Segoe UI" pitchFamily="34" charset="0"/>
              <a:ea typeface="Segoe UI" pitchFamily="34" charset="0"/>
            </a:endParaRPr>
          </a:p>
        </p:txBody>
      </p:sp>
      <p:sp>
        <p:nvSpPr>
          <p:cNvPr id="11" name="Rectangle 10"/>
          <p:cNvSpPr/>
          <p:nvPr/>
        </p:nvSpPr>
        <p:spPr bwMode="auto">
          <a:xfrm>
            <a:off x="457199" y="7680960"/>
            <a:ext cx="11887200" cy="1005840"/>
          </a:xfrm>
          <a:prstGeom prst="rect">
            <a:avLst/>
          </a:prstGeom>
          <a:noFill/>
        </p:spPr>
      </p:sp>
      <p:sp>
        <p:nvSpPr>
          <p:cNvPr id="12" name="Rectangle 11"/>
          <p:cNvSpPr/>
          <p:nvPr/>
        </p:nvSpPr>
        <p:spPr bwMode="auto">
          <a:xfrm>
            <a:off x="457199" y="8321039"/>
            <a:ext cx="11887200" cy="365759"/>
          </a:xfrm>
          <a:prstGeom prst="rect">
            <a:avLst/>
          </a:prstGeom>
          <a:solidFill>
            <a:srgbClr val="0F243E"/>
          </a:solidFill>
        </p:spPr>
      </p:sp>
      <p:sp>
        <p:nvSpPr>
          <p:cNvPr id="13" name="Rectangle 12"/>
          <p:cNvSpPr/>
          <p:nvPr/>
        </p:nvSpPr>
        <p:spPr bwMode="auto">
          <a:xfrm>
            <a:off x="2377440" y="8412479"/>
            <a:ext cx="9875520" cy="182879"/>
          </a:xfrm>
          <a:prstGeom prst="rect">
            <a:avLst/>
          </a:prstGeom>
          <a:noFill/>
        </p:spPr>
        <p:txBody>
          <a:bodyPr horzOverflow="overflow" wrap="square" lIns="25559" tIns="0" rIns="25560" bIns="0" rtlCol="0" anchor="ctr">
            <a:noAutofit/>
          </a:bodyPr>
          <a:lstStyle/>
          <a:p>
            <a:pPr algn="r" rtl="0">
              <a:lnSpc>
                <a:spcPct val="95000"/>
              </a:lnSpc>
            </a:pPr>
            <a:r>
              <a:rPr sz="1000" b="0" i="0" u="none" strike="noStrike" dirty="0">
                <a:solidFill>
                  <a:srgbClr val="F2DCDB"/>
                </a:solidFill>
                <a:latin typeface="Verdana" pitchFamily="34" charset="0"/>
                <a:ea typeface="Verdana" pitchFamily="34" charset="0"/>
                <a:cs typeface="Verdana" pitchFamily="34" charset="0"/>
              </a:rPr>
              <a:t>Report created on 4/29/2021 8:10:07 AM for American Indian Model Schools</a:t>
            </a:r>
            <a:endParaRPr lang="en-US" sz="1000" b="0" i="0" u="none" strike="noStrike" dirty="0" err="1">
              <a:solidFill>
                <a:srgbClr val="F2DCDB"/>
              </a:solidFill>
              <a:latin typeface="Verdana" pitchFamily="34" charset="0"/>
              <a:ea typeface="Verdana" pitchFamily="34" charset="0"/>
            </a:endParaRPr>
          </a:p>
        </p:txBody>
      </p:sp>
      <p:sp>
        <p:nvSpPr>
          <p:cNvPr id="14" name="Rectangle 13"/>
          <p:cNvSpPr/>
          <p:nvPr/>
        </p:nvSpPr>
        <p:spPr bwMode="auto">
          <a:xfrm>
            <a:off x="548639" y="8412479"/>
            <a:ext cx="1280160"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Verdana" pitchFamily="34" charset="0"/>
                <a:ea typeface="Verdana" pitchFamily="34" charset="0"/>
                <a:cs typeface="Verdana" pitchFamily="34" charset="0"/>
              </a:rPr>
              <a:t>www.csmci.com</a:t>
            </a:r>
            <a:endParaRPr lang="en-US" sz="1000" b="0" i="0" u="none" strike="noStrike" dirty="0" err="1">
              <a:solidFill>
                <a:srgbClr val="F2DCDB"/>
              </a:solidFill>
              <a:latin typeface="Verdana" pitchFamily="34" charset="0"/>
              <a:ea typeface="Verdana" pitchFamily="34" charset="0"/>
            </a:endParaRPr>
          </a:p>
        </p:txBody>
      </p:sp>
      <p:sp>
        <p:nvSpPr>
          <p:cNvPr id="15" name="Rectangle 14"/>
          <p:cNvSpPr/>
          <p:nvPr/>
        </p:nvSpPr>
        <p:spPr bwMode="auto">
          <a:xfrm>
            <a:off x="11430000" y="7680960"/>
            <a:ext cx="914399" cy="640080"/>
          </a:xfrm>
          <a:prstGeom prst="rect">
            <a:avLst/>
          </a:prstGeom>
          <a:blipFill>
            <a:blip r:embed="rId3"/>
            <a:srcRect l="1000" r="1000"/>
            <a:stretch>
              <a:fillRect b="4000"/>
            </a:stretch>
          </a:blipFill>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457199"/>
            <a:ext cx="11887200" cy="7126920"/>
          </a:xfrm>
          <a:prstGeom prst="rect">
            <a:avLst/>
          </a:prstGeom>
          <a:noFill/>
        </p:spPr>
      </p:sp>
      <p:sp>
        <p:nvSpPr>
          <p:cNvPr id="4" name="Rectangle 3"/>
          <p:cNvSpPr/>
          <p:nvPr/>
        </p:nvSpPr>
        <p:spPr bwMode="auto">
          <a:xfrm>
            <a:off x="457199" y="457199"/>
            <a:ext cx="11887200" cy="7126920"/>
          </a:xfrm>
          <a:prstGeom prst="rect">
            <a:avLst/>
          </a:prstGeom>
          <a:noFill/>
        </p:spPr>
      </p:sp>
      <p:sp>
        <p:nvSpPr>
          <p:cNvPr id="5" name="Rectangle 4"/>
          <p:cNvSpPr/>
          <p:nvPr/>
        </p:nvSpPr>
        <p:spPr bwMode="auto">
          <a:xfrm>
            <a:off x="457199" y="457199"/>
            <a:ext cx="11887200" cy="7126920"/>
          </a:xfrm>
          <a:prstGeom prst="rect">
            <a:avLst/>
          </a:prstGeom>
          <a:noFill/>
        </p:spPr>
      </p:sp>
      <p:sp>
        <p:nvSpPr>
          <p:cNvPr id="6" name="Rectangle 5"/>
          <p:cNvSpPr/>
          <p:nvPr/>
        </p:nvSpPr>
        <p:spPr bwMode="auto">
          <a:xfrm>
            <a:off x="457199" y="465480"/>
            <a:ext cx="9158760" cy="540720"/>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CSMC Charter School Support Team</a:t>
            </a:r>
            <a:endParaRPr lang="en-US" sz="3200" b="1" i="0" u="none" strike="noStrike" dirty="0" err="1">
              <a:solidFill>
                <a:srgbClr val="0F243E"/>
              </a:solidFill>
              <a:latin typeface="Segoe UI" pitchFamily="34" charset="0"/>
              <a:ea typeface="Segoe UI" pitchFamily="34" charset="0"/>
            </a:endParaRPr>
          </a:p>
        </p:txBody>
      </p:sp>
      <p:graphicFrame>
        <p:nvGraphicFramePr>
          <p:cNvPr id="7" name="Table 6"/>
          <p:cNvGraphicFramePr>
            <a:graphicFrameLocks noGrp="1"/>
          </p:cNvGraphicFramePr>
          <p:nvPr/>
        </p:nvGraphicFramePr>
        <p:xfrm>
          <a:off x="457199" y="2159279"/>
          <a:ext cx="11775600" cy="809279"/>
        </p:xfrm>
        <a:graphic>
          <a:graphicData uri="http://schemas.openxmlformats.org/drawingml/2006/table">
            <a:tbl>
              <a:tblPr/>
              <a:tblGrid>
                <a:gridCol w="927360">
                  <a:extLst>
                    <a:ext uri="{9D8B030D-6E8A-4147-A177-3AD203B41FA5}">
                      <a16:colId xmlns:a16="http://schemas.microsoft.com/office/drawing/2014/main" val="20000"/>
                    </a:ext>
                  </a:extLst>
                </a:gridCol>
                <a:gridCol w="3231360">
                  <a:extLst>
                    <a:ext uri="{9D8B030D-6E8A-4147-A177-3AD203B41FA5}">
                      <a16:colId xmlns:a16="http://schemas.microsoft.com/office/drawing/2014/main" val="20001"/>
                    </a:ext>
                  </a:extLst>
                </a:gridCol>
                <a:gridCol w="588960">
                  <a:extLst>
                    <a:ext uri="{9D8B030D-6E8A-4147-A177-3AD203B41FA5}">
                      <a16:colId xmlns:a16="http://schemas.microsoft.com/office/drawing/2014/main" val="20002"/>
                    </a:ext>
                  </a:extLst>
                </a:gridCol>
                <a:gridCol w="7027920">
                  <a:extLst>
                    <a:ext uri="{9D8B030D-6E8A-4147-A177-3AD203B41FA5}">
                      <a16:colId xmlns:a16="http://schemas.microsoft.com/office/drawing/2014/main" val="20003"/>
                    </a:ext>
                  </a:extLst>
                </a:gridCol>
              </a:tblGrid>
              <a:tr h="809279">
                <a:tc>
                  <a:txBody>
                    <a:bodyPr/>
                    <a:lstStyle/>
                    <a:p>
                      <a:pPr rtl="0"/>
                      <a:endParaRPr lang="en-US" sz="900" dirty="0"/>
                    </a:p>
                  </a:txBody>
                  <a:tcPr marL="20000" marR="20000" marT="0" marB="0">
                    <a:lnL/>
                    <a:lnR/>
                    <a:lnT/>
                    <a:lnB w="12700" cmpd="sng">
                      <a:solidFill>
                        <a:srgbClr val="F2F2F2"/>
                      </a:solidFill>
                      <a:prstDash val="solid"/>
                    </a:lnB>
                    <a:blipFill>
                      <a:blip r:embed="rId2"/>
                      <a:stretch>
                        <a:fillRect l="21000" t="9000" r="21000" b="9000"/>
                      </a:stretch>
                    </a:blipFill>
                  </a:tcPr>
                </a:tc>
                <a:tc>
                  <a:txBody>
                    <a:bodyPr/>
                    <a:lstStyle/>
                    <a:p>
                      <a:pPr algn="l">
                        <a:lnSpc>
                          <a:spcPct val="95000"/>
                        </a:lnSpc>
                        <a:spcBef>
                          <a:spcPts val="1323"/>
                        </a:spcBef>
                      </a:pPr>
                      <a:r>
                        <a:rPr sz="1400" b="1" i="0" u="none" strike="noStrike" dirty="0">
                          <a:solidFill>
                            <a:srgbClr val="2D3748"/>
                          </a:solidFill>
                          <a:latin typeface="Segoe UI" pitchFamily="34" charset="0"/>
                          <a:ea typeface="Segoe UI" pitchFamily="34" charset="0"/>
                          <a:cs typeface="Segoe UI" pitchFamily="34" charset="0"/>
                        </a:rPr>
                        <a:t>Regional SBM Director</a:t>
                      </a:r>
                      <a:br/>
                      <a:r>
                        <a:rPr sz="1400" b="0" i="0" u="none" strike="noStrike" dirty="0">
                          <a:solidFill>
                            <a:srgbClr val="2D3748"/>
                          </a:solidFill>
                          <a:latin typeface="Segoe UI" pitchFamily="34" charset="0"/>
                          <a:ea typeface="Segoe UI" pitchFamily="34" charset="0"/>
                          <a:cs typeface="Segoe UI" pitchFamily="34" charset="0"/>
                        </a:rPr>
                        <a:t>Susan Lefkowitz</a:t>
                      </a:r>
                      <a:endParaRPr lang="en-US" sz="1400" b="0" i="0" u="none" strike="noStrike" dirty="0" err="1">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tc>
                  <a:txBody>
                    <a:bodyPr/>
                    <a:lstStyle/>
                    <a:p>
                      <a:pPr rtl="0"/>
                      <a:endParaRPr lang="en-US" sz="900" dirty="0"/>
                    </a:p>
                  </a:txBody>
                  <a:tcPr marL="20000" marR="20000" marT="0" marB="0">
                    <a:lnL/>
                    <a:lnR/>
                    <a:lnT/>
                    <a:lnB w="12700" cmpd="sng">
                      <a:solidFill>
                        <a:srgbClr val="F2F2F2"/>
                      </a:solidFill>
                      <a:prstDash val="solid"/>
                    </a:lnB>
                    <a:blipFill>
                      <a:blip r:embed="rId3"/>
                      <a:stretch>
                        <a:fillRect t="13000" b="13000"/>
                      </a:stretch>
                    </a:blipFill>
                  </a:tcPr>
                </a:tc>
                <a:tc>
                  <a:txBody>
                    <a:bodyPr/>
                    <a:lstStyle/>
                    <a:p>
                      <a:pPr algn="l" rtl="0">
                        <a:lnSpc>
                          <a:spcPct val="95000"/>
                        </a:lnSpc>
                      </a:pPr>
                      <a:r>
                        <a:rPr sz="1400" b="1" i="0" u="none" strike="noStrike" dirty="0">
                          <a:solidFill>
                            <a:srgbClr val="2D3748"/>
                          </a:solidFill>
                          <a:latin typeface="Segoe UI" pitchFamily="34" charset="0"/>
                          <a:ea typeface="Segoe UI" pitchFamily="34" charset="0"/>
                          <a:cs typeface="Segoe UI" pitchFamily="34" charset="0"/>
                        </a:rPr>
                        <a:t>slefkowitz@csmci.com</a:t>
                      </a:r>
                      <a:endParaRPr lang="en-US" sz="1400" b="1" i="0" u="none" strike="noStrike" dirty="0" err="1">
                        <a:solidFill>
                          <a:srgbClr val="2D3748"/>
                        </a:solidFill>
                        <a:latin typeface="Segoe UI" pitchFamily="34" charset="0"/>
                        <a:ea typeface="Segoe UI" pitchFamily="34" charset="0"/>
                      </a:endParaRPr>
                    </a:p>
                  </a:txBody>
                  <a:tcPr marL="25559" marR="25559" marT="0" marB="0" anchor="ctr">
                    <a:lnL/>
                    <a:lnR/>
                    <a:lnT/>
                    <a:lnB w="12700" cmpd="sng">
                      <a:solidFill>
                        <a:srgbClr val="F2F2F2"/>
                      </a:solidFill>
                      <a:prstDash val="solid"/>
                    </a:lnB>
                    <a:no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457199" y="1287000"/>
          <a:ext cx="11775600" cy="809279"/>
        </p:xfrm>
        <a:graphic>
          <a:graphicData uri="http://schemas.openxmlformats.org/drawingml/2006/table">
            <a:tbl>
              <a:tblPr/>
              <a:tblGrid>
                <a:gridCol w="927360">
                  <a:extLst>
                    <a:ext uri="{9D8B030D-6E8A-4147-A177-3AD203B41FA5}">
                      <a16:colId xmlns:a16="http://schemas.microsoft.com/office/drawing/2014/main" val="20000"/>
                    </a:ext>
                  </a:extLst>
                </a:gridCol>
                <a:gridCol w="3231360">
                  <a:extLst>
                    <a:ext uri="{9D8B030D-6E8A-4147-A177-3AD203B41FA5}">
                      <a16:colId xmlns:a16="http://schemas.microsoft.com/office/drawing/2014/main" val="20001"/>
                    </a:ext>
                  </a:extLst>
                </a:gridCol>
                <a:gridCol w="588960">
                  <a:extLst>
                    <a:ext uri="{9D8B030D-6E8A-4147-A177-3AD203B41FA5}">
                      <a16:colId xmlns:a16="http://schemas.microsoft.com/office/drawing/2014/main" val="20002"/>
                    </a:ext>
                  </a:extLst>
                </a:gridCol>
                <a:gridCol w="7027920">
                  <a:extLst>
                    <a:ext uri="{9D8B030D-6E8A-4147-A177-3AD203B41FA5}">
                      <a16:colId xmlns:a16="http://schemas.microsoft.com/office/drawing/2014/main" val="20003"/>
                    </a:ext>
                  </a:extLst>
                </a:gridCol>
              </a:tblGrid>
              <a:tr h="809279">
                <a:tc>
                  <a:txBody>
                    <a:bodyPr/>
                    <a:lstStyle/>
                    <a:p>
                      <a:pPr rtl="0"/>
                      <a:endParaRPr lang="en-US" sz="900" dirty="0"/>
                    </a:p>
                  </a:txBody>
                  <a:tcPr marL="20000" marR="20000" marT="0" marB="0">
                    <a:lnL/>
                    <a:lnR/>
                    <a:lnT/>
                    <a:lnB w="12700" cmpd="sng">
                      <a:solidFill>
                        <a:srgbClr val="F2F2F2"/>
                      </a:solidFill>
                      <a:prstDash val="solid"/>
                    </a:lnB>
                    <a:blipFill>
                      <a:blip r:embed="rId4"/>
                      <a:stretch>
                        <a:fillRect l="14000" t="9000" r="14000" b="9000"/>
                      </a:stretch>
                    </a:blipFill>
                  </a:tcPr>
                </a:tc>
                <a:tc>
                  <a:txBody>
                    <a:bodyPr/>
                    <a:lstStyle/>
                    <a:p>
                      <a:pPr algn="l">
                        <a:lnSpc>
                          <a:spcPct val="95000"/>
                        </a:lnSpc>
                        <a:spcBef>
                          <a:spcPts val="1323"/>
                        </a:spcBef>
                      </a:pPr>
                      <a:r>
                        <a:rPr sz="1400" b="1" i="0" u="none" strike="noStrike" dirty="0">
                          <a:solidFill>
                            <a:srgbClr val="2D3748"/>
                          </a:solidFill>
                          <a:latin typeface="Segoe UI" pitchFamily="34" charset="0"/>
                          <a:ea typeface="Segoe UI" pitchFamily="34" charset="0"/>
                          <a:cs typeface="Segoe UI" pitchFamily="34" charset="0"/>
                        </a:rPr>
                        <a:t>Executive VP of Client Services</a:t>
                      </a:r>
                      <a:br/>
                      <a:r>
                        <a:rPr sz="1400" b="0" i="0" u="none" strike="noStrike" dirty="0">
                          <a:solidFill>
                            <a:srgbClr val="2D3748"/>
                          </a:solidFill>
                          <a:latin typeface="Segoe UI" pitchFamily="34" charset="0"/>
                          <a:ea typeface="Segoe UI" pitchFamily="34" charset="0"/>
                          <a:cs typeface="Segoe UI" pitchFamily="34" charset="0"/>
                        </a:rPr>
                        <a:t>Tom Nichols</a:t>
                      </a:r>
                      <a:endParaRPr lang="en-US" sz="1400" b="0" i="0" u="none" strike="noStrike" dirty="0" err="1">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tc>
                  <a:txBody>
                    <a:bodyPr/>
                    <a:lstStyle/>
                    <a:p>
                      <a:pPr rtl="0"/>
                      <a:endParaRPr lang="en-US" sz="900" dirty="0"/>
                    </a:p>
                  </a:txBody>
                  <a:tcPr marL="20000" marR="20000" marT="0" marB="0">
                    <a:lnL/>
                    <a:lnR/>
                    <a:lnT/>
                    <a:lnB w="12700" cmpd="sng">
                      <a:solidFill>
                        <a:srgbClr val="F2F2F2"/>
                      </a:solidFill>
                      <a:prstDash val="solid"/>
                    </a:lnB>
                    <a:blipFill>
                      <a:blip r:embed="rId3"/>
                      <a:stretch>
                        <a:fillRect t="13000" b="13000"/>
                      </a:stretch>
                    </a:blipFill>
                  </a:tcPr>
                </a:tc>
                <a:tc>
                  <a:txBody>
                    <a:bodyPr/>
                    <a:lstStyle/>
                    <a:p>
                      <a:pPr algn="l" rtl="0">
                        <a:lnSpc>
                          <a:spcPct val="95000"/>
                        </a:lnSpc>
                      </a:pPr>
                      <a:r>
                        <a:rPr sz="1400" b="1" i="0" u="none" strike="noStrike" dirty="0">
                          <a:solidFill>
                            <a:srgbClr val="2D3748"/>
                          </a:solidFill>
                          <a:latin typeface="Segoe UI" pitchFamily="34" charset="0"/>
                          <a:ea typeface="Segoe UI" pitchFamily="34" charset="0"/>
                          <a:cs typeface="Segoe UI" pitchFamily="34" charset="0"/>
                        </a:rPr>
                        <a:t>tnichols@csmci.com</a:t>
                      </a:r>
                      <a:endParaRPr lang="en-US" sz="1400" b="1" i="0" u="none" strike="noStrike" dirty="0" err="1">
                        <a:solidFill>
                          <a:srgbClr val="2D3748"/>
                        </a:solidFill>
                        <a:latin typeface="Segoe UI" pitchFamily="34" charset="0"/>
                        <a:ea typeface="Segoe UI" pitchFamily="34" charset="0"/>
                      </a:endParaRPr>
                    </a:p>
                  </a:txBody>
                  <a:tcPr marL="25559" marR="25559" marT="0" marB="0" anchor="ctr">
                    <a:lnL/>
                    <a:lnR/>
                    <a:lnT/>
                    <a:lnB w="12700" cmpd="sng">
                      <a:solidFill>
                        <a:srgbClr val="F2F2F2"/>
                      </a:solidFill>
                      <a:prstDash val="solid"/>
                    </a:lnB>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32582951"/>
              </p:ext>
            </p:extLst>
          </p:nvPr>
        </p:nvGraphicFramePr>
        <p:xfrm>
          <a:off x="520198" y="2968558"/>
          <a:ext cx="11809440" cy="809279"/>
        </p:xfrm>
        <a:graphic>
          <a:graphicData uri="http://schemas.openxmlformats.org/drawingml/2006/table">
            <a:tbl>
              <a:tblPr/>
              <a:tblGrid>
                <a:gridCol w="927360">
                  <a:extLst>
                    <a:ext uri="{9D8B030D-6E8A-4147-A177-3AD203B41FA5}">
                      <a16:colId xmlns:a16="http://schemas.microsoft.com/office/drawing/2014/main" val="20000"/>
                    </a:ext>
                  </a:extLst>
                </a:gridCol>
                <a:gridCol w="3231360">
                  <a:extLst>
                    <a:ext uri="{9D8B030D-6E8A-4147-A177-3AD203B41FA5}">
                      <a16:colId xmlns:a16="http://schemas.microsoft.com/office/drawing/2014/main" val="20001"/>
                    </a:ext>
                  </a:extLst>
                </a:gridCol>
                <a:gridCol w="588960">
                  <a:extLst>
                    <a:ext uri="{9D8B030D-6E8A-4147-A177-3AD203B41FA5}">
                      <a16:colId xmlns:a16="http://schemas.microsoft.com/office/drawing/2014/main" val="20002"/>
                    </a:ext>
                  </a:extLst>
                </a:gridCol>
                <a:gridCol w="7061760">
                  <a:extLst>
                    <a:ext uri="{9D8B030D-6E8A-4147-A177-3AD203B41FA5}">
                      <a16:colId xmlns:a16="http://schemas.microsoft.com/office/drawing/2014/main" val="20003"/>
                    </a:ext>
                  </a:extLst>
                </a:gridCol>
              </a:tblGrid>
              <a:tr h="809279">
                <a:tc>
                  <a:txBody>
                    <a:bodyPr/>
                    <a:lstStyle/>
                    <a:p>
                      <a:pPr rtl="0"/>
                      <a:endParaRPr lang="en-US" sz="900" dirty="0"/>
                    </a:p>
                  </a:txBody>
                  <a:tcPr marL="20000" marR="20000" marT="0" marB="0">
                    <a:lnL/>
                    <a:lnR/>
                    <a:lnT/>
                    <a:lnB w="12700" cmpd="sng">
                      <a:solidFill>
                        <a:srgbClr val="F2F2F2"/>
                      </a:solidFill>
                      <a:prstDash val="solid"/>
                    </a:lnB>
                    <a:blipFill>
                      <a:blip r:embed="rId5"/>
                      <a:stretch>
                        <a:fillRect l="14000" t="9000" r="14000" b="9000"/>
                      </a:stretch>
                    </a:blipFill>
                  </a:tcPr>
                </a:tc>
                <a:tc>
                  <a:txBody>
                    <a:bodyPr/>
                    <a:lstStyle/>
                    <a:p>
                      <a:pPr algn="l">
                        <a:lnSpc>
                          <a:spcPct val="95000"/>
                        </a:lnSpc>
                        <a:spcBef>
                          <a:spcPts val="1323"/>
                        </a:spcBef>
                      </a:pPr>
                      <a:r>
                        <a:rPr sz="1400" b="1" i="0" u="none" strike="noStrike" dirty="0">
                          <a:solidFill>
                            <a:srgbClr val="2D3748"/>
                          </a:solidFill>
                          <a:latin typeface="Segoe UI" pitchFamily="34" charset="0"/>
                          <a:ea typeface="Segoe UI" pitchFamily="34" charset="0"/>
                          <a:cs typeface="Segoe UI" pitchFamily="34" charset="0"/>
                        </a:rPr>
                        <a:t>Associate SBM</a:t>
                      </a:r>
                      <a:br/>
                      <a:r>
                        <a:rPr sz="1400" b="0" i="0" u="none" strike="noStrike" dirty="0">
                          <a:solidFill>
                            <a:srgbClr val="2D3748"/>
                          </a:solidFill>
                          <a:latin typeface="Segoe UI" pitchFamily="34" charset="0"/>
                          <a:ea typeface="Segoe UI" pitchFamily="34" charset="0"/>
                          <a:cs typeface="Segoe UI" pitchFamily="34" charset="0"/>
                        </a:rPr>
                        <a:t>Karen Peters</a:t>
                      </a:r>
                      <a:endParaRPr lang="en-US" sz="1400" b="0" i="0" u="none" strike="noStrike" dirty="0" err="1">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tc>
                  <a:txBody>
                    <a:bodyPr/>
                    <a:lstStyle/>
                    <a:p>
                      <a:pPr rtl="0"/>
                      <a:endParaRPr lang="en-US" sz="900" dirty="0"/>
                    </a:p>
                  </a:txBody>
                  <a:tcPr marL="20000" marR="20000" marT="0" marB="0">
                    <a:lnL/>
                    <a:lnR/>
                    <a:lnT/>
                    <a:lnB w="12700" cmpd="sng">
                      <a:solidFill>
                        <a:srgbClr val="F2F2F2"/>
                      </a:solidFill>
                      <a:prstDash val="solid"/>
                    </a:lnB>
                    <a:blipFill>
                      <a:blip r:embed="rId3"/>
                      <a:stretch>
                        <a:fillRect t="13000" b="13000"/>
                      </a:stretch>
                    </a:blipFill>
                  </a:tcPr>
                </a:tc>
                <a:tc>
                  <a:txBody>
                    <a:bodyPr/>
                    <a:lstStyle/>
                    <a:p>
                      <a:pPr algn="l" rtl="0">
                        <a:lnSpc>
                          <a:spcPct val="95000"/>
                        </a:lnSpc>
                      </a:pPr>
                      <a:r>
                        <a:rPr sz="1400" b="1" i="0" u="none" strike="noStrike" dirty="0">
                          <a:solidFill>
                            <a:srgbClr val="2D3748"/>
                          </a:solidFill>
                          <a:latin typeface="Segoe UI" pitchFamily="34" charset="0"/>
                          <a:ea typeface="Segoe UI" pitchFamily="34" charset="0"/>
                          <a:cs typeface="Segoe UI" pitchFamily="34" charset="0"/>
                        </a:rPr>
                        <a:t>kpeters@csmci.com</a:t>
                      </a:r>
                      <a:endParaRPr lang="en-US" sz="1400" b="1" i="0" u="none" strike="noStrike" dirty="0" err="1">
                        <a:solidFill>
                          <a:srgbClr val="2D3748"/>
                        </a:solidFill>
                        <a:latin typeface="Segoe UI" pitchFamily="34" charset="0"/>
                        <a:ea typeface="Segoe UI" pitchFamily="34" charset="0"/>
                      </a:endParaRPr>
                    </a:p>
                  </a:txBody>
                  <a:tcPr marL="25559" marR="25559" marT="0" marB="0" anchor="ctr">
                    <a:lnL/>
                    <a:lnR/>
                    <a:lnT/>
                    <a:lnB w="12700" cmpd="sng">
                      <a:solidFill>
                        <a:srgbClr val="F2F2F2"/>
                      </a:solidFill>
                      <a:prstDash val="solid"/>
                    </a:lnB>
                    <a:no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68599127"/>
              </p:ext>
            </p:extLst>
          </p:nvPr>
        </p:nvGraphicFramePr>
        <p:xfrm>
          <a:off x="520198" y="3820678"/>
          <a:ext cx="11805119" cy="809279"/>
        </p:xfrm>
        <a:graphic>
          <a:graphicData uri="http://schemas.openxmlformats.org/drawingml/2006/table">
            <a:tbl>
              <a:tblPr/>
              <a:tblGrid>
                <a:gridCol w="927360">
                  <a:extLst>
                    <a:ext uri="{9D8B030D-6E8A-4147-A177-3AD203B41FA5}">
                      <a16:colId xmlns:a16="http://schemas.microsoft.com/office/drawing/2014/main" val="20000"/>
                    </a:ext>
                  </a:extLst>
                </a:gridCol>
                <a:gridCol w="3231360">
                  <a:extLst>
                    <a:ext uri="{9D8B030D-6E8A-4147-A177-3AD203B41FA5}">
                      <a16:colId xmlns:a16="http://schemas.microsoft.com/office/drawing/2014/main" val="20001"/>
                    </a:ext>
                  </a:extLst>
                </a:gridCol>
                <a:gridCol w="588960">
                  <a:extLst>
                    <a:ext uri="{9D8B030D-6E8A-4147-A177-3AD203B41FA5}">
                      <a16:colId xmlns:a16="http://schemas.microsoft.com/office/drawing/2014/main" val="20002"/>
                    </a:ext>
                  </a:extLst>
                </a:gridCol>
                <a:gridCol w="7057439">
                  <a:extLst>
                    <a:ext uri="{9D8B030D-6E8A-4147-A177-3AD203B41FA5}">
                      <a16:colId xmlns:a16="http://schemas.microsoft.com/office/drawing/2014/main" val="20003"/>
                    </a:ext>
                  </a:extLst>
                </a:gridCol>
              </a:tblGrid>
              <a:tr h="809279">
                <a:tc>
                  <a:txBody>
                    <a:bodyPr/>
                    <a:lstStyle/>
                    <a:p>
                      <a:pPr rtl="0"/>
                      <a:endParaRPr lang="en-US" sz="900" dirty="0"/>
                    </a:p>
                  </a:txBody>
                  <a:tcPr marL="20000" marR="20000" marT="0" marB="0">
                    <a:lnL/>
                    <a:lnR/>
                    <a:lnT/>
                    <a:lnB w="12700" cmpd="sng">
                      <a:solidFill>
                        <a:srgbClr val="F2F2F2"/>
                      </a:solidFill>
                      <a:prstDash val="solid"/>
                    </a:lnB>
                    <a:blipFill>
                      <a:blip r:embed="rId6"/>
                      <a:stretch>
                        <a:fillRect l="13000" t="9000" r="13000" b="9000"/>
                      </a:stretch>
                    </a:blipFill>
                  </a:tcPr>
                </a:tc>
                <a:tc>
                  <a:txBody>
                    <a:bodyPr/>
                    <a:lstStyle/>
                    <a:p>
                      <a:pPr algn="l">
                        <a:lnSpc>
                          <a:spcPct val="95000"/>
                        </a:lnSpc>
                        <a:spcBef>
                          <a:spcPts val="1323"/>
                        </a:spcBef>
                      </a:pPr>
                      <a:r>
                        <a:rPr sz="1400" b="1" i="0" u="none" strike="noStrike" dirty="0">
                          <a:solidFill>
                            <a:srgbClr val="2D3748"/>
                          </a:solidFill>
                          <a:latin typeface="Segoe UI" pitchFamily="34" charset="0"/>
                          <a:ea typeface="Segoe UI" pitchFamily="34" charset="0"/>
                          <a:cs typeface="Segoe UI" pitchFamily="34" charset="0"/>
                        </a:rPr>
                        <a:t>Regional AM Director</a:t>
                      </a:r>
                      <a:br>
                        <a:rPr dirty="0"/>
                      </a:br>
                      <a:r>
                        <a:rPr sz="1400" b="0" i="0" u="none" strike="noStrike" dirty="0">
                          <a:solidFill>
                            <a:srgbClr val="2D3748"/>
                          </a:solidFill>
                          <a:latin typeface="Segoe UI" pitchFamily="34" charset="0"/>
                          <a:ea typeface="Segoe UI" pitchFamily="34" charset="0"/>
                          <a:cs typeface="Segoe UI" pitchFamily="34" charset="0"/>
                        </a:rPr>
                        <a:t>Brenda Olson</a:t>
                      </a:r>
                      <a:endParaRPr lang="en-US" sz="1400" b="0" i="0" u="none" strike="noStrike" dirty="0">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tc>
                  <a:txBody>
                    <a:bodyPr/>
                    <a:lstStyle/>
                    <a:p>
                      <a:pPr rtl="0"/>
                      <a:endParaRPr lang="en-US" sz="900" dirty="0"/>
                    </a:p>
                  </a:txBody>
                  <a:tcPr marL="20000" marR="20000" marT="0" marB="0">
                    <a:lnL/>
                    <a:lnR/>
                    <a:lnT/>
                    <a:lnB w="12700" cmpd="sng">
                      <a:solidFill>
                        <a:srgbClr val="F2F2F2"/>
                      </a:solidFill>
                      <a:prstDash val="solid"/>
                    </a:lnB>
                    <a:blipFill>
                      <a:blip r:embed="rId3"/>
                      <a:stretch>
                        <a:fillRect t="13000" b="13000"/>
                      </a:stretch>
                    </a:blipFill>
                  </a:tcPr>
                </a:tc>
                <a:tc>
                  <a:txBody>
                    <a:bodyPr/>
                    <a:lstStyle/>
                    <a:p>
                      <a:pPr algn="l" rtl="0">
                        <a:lnSpc>
                          <a:spcPct val="95000"/>
                        </a:lnSpc>
                      </a:pPr>
                      <a:r>
                        <a:rPr sz="1400" b="1" i="0" u="none" strike="noStrike" dirty="0">
                          <a:solidFill>
                            <a:srgbClr val="2D3748"/>
                          </a:solidFill>
                          <a:latin typeface="Segoe UI" pitchFamily="34" charset="0"/>
                          <a:ea typeface="Segoe UI" pitchFamily="34" charset="0"/>
                          <a:cs typeface="Segoe UI" pitchFamily="34" charset="0"/>
                        </a:rPr>
                        <a:t>bolson@csmci.com</a:t>
                      </a:r>
                      <a:endParaRPr lang="en-US" sz="1400" b="1" i="0" u="none" strike="noStrike" dirty="0" err="1">
                        <a:solidFill>
                          <a:srgbClr val="2D3748"/>
                        </a:solidFill>
                        <a:latin typeface="Segoe UI" pitchFamily="34" charset="0"/>
                        <a:ea typeface="Segoe UI" pitchFamily="34" charset="0"/>
                      </a:endParaRPr>
                    </a:p>
                  </a:txBody>
                  <a:tcPr marL="25559" marR="25560" marT="0" marB="0" anchor="ctr">
                    <a:lnL/>
                    <a:lnR/>
                    <a:lnT/>
                    <a:lnB w="12700" cmpd="sng">
                      <a:solidFill>
                        <a:srgbClr val="F2F2F2"/>
                      </a:solidFill>
                      <a:prstDash val="solid"/>
                    </a:lnB>
                    <a:noFill/>
                  </a:tcPr>
                </a:tc>
                <a:extLst>
                  <a:ext uri="{0D108BD9-81ED-4DB2-BD59-A6C34878D82A}">
                    <a16:rowId xmlns:a16="http://schemas.microsoft.com/office/drawing/2014/main" val="10000"/>
                  </a:ext>
                </a:extLst>
              </a:tr>
            </a:tbl>
          </a:graphicData>
        </a:graphic>
      </p:graphicFrame>
      <p:sp>
        <p:nvSpPr>
          <p:cNvPr id="13" name="Rectangle 12"/>
          <p:cNvSpPr/>
          <p:nvPr/>
        </p:nvSpPr>
        <p:spPr bwMode="auto">
          <a:xfrm>
            <a:off x="457199" y="7878600"/>
            <a:ext cx="11887200" cy="1036799"/>
          </a:xfrm>
          <a:prstGeom prst="rect">
            <a:avLst/>
          </a:prstGeom>
          <a:noFill/>
        </p:spPr>
      </p:sp>
      <p:sp>
        <p:nvSpPr>
          <p:cNvPr id="14" name="Rectangle 13"/>
          <p:cNvSpPr/>
          <p:nvPr/>
        </p:nvSpPr>
        <p:spPr bwMode="auto">
          <a:xfrm>
            <a:off x="457199" y="8549640"/>
            <a:ext cx="11887200" cy="365759"/>
          </a:xfrm>
          <a:prstGeom prst="rect">
            <a:avLst/>
          </a:prstGeom>
          <a:solidFill>
            <a:srgbClr val="0F243E"/>
          </a:solidFill>
        </p:spPr>
      </p:sp>
      <p:sp>
        <p:nvSpPr>
          <p:cNvPr id="15" name="Rectangle 14"/>
          <p:cNvSpPr/>
          <p:nvPr/>
        </p:nvSpPr>
        <p:spPr bwMode="auto">
          <a:xfrm>
            <a:off x="3840480" y="8641079"/>
            <a:ext cx="841247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Segoe UI" pitchFamily="34" charset="0"/>
                <a:ea typeface="Segoe UI" pitchFamily="34" charset="0"/>
                <a:cs typeface="Segoe UI" pitchFamily="34" charset="0"/>
              </a:rPr>
              <a:t>Report created on 4/29/2021 8:10:07 AM for American Indian Model Schools</a:t>
            </a:r>
            <a:endParaRPr lang="en-US" sz="1000" b="0" i="0" u="none" strike="noStrike" dirty="0" err="1">
              <a:solidFill>
                <a:srgbClr val="F2DCDB"/>
              </a:solidFill>
              <a:latin typeface="Segoe UI" pitchFamily="34" charset="0"/>
              <a:ea typeface="Segoe UI" pitchFamily="34" charset="0"/>
            </a:endParaRPr>
          </a:p>
        </p:txBody>
      </p:sp>
      <p:sp>
        <p:nvSpPr>
          <p:cNvPr id="16" name="Rectangle 15"/>
          <p:cNvSpPr/>
          <p:nvPr/>
        </p:nvSpPr>
        <p:spPr bwMode="auto">
          <a:xfrm>
            <a:off x="548639" y="8641079"/>
            <a:ext cx="1297440"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Segoe UI" pitchFamily="34" charset="0"/>
                <a:ea typeface="Segoe UI" pitchFamily="34" charset="0"/>
                <a:cs typeface="Segoe UI" pitchFamily="34" charset="0"/>
              </a:rPr>
              <a:t>www.csmci.com</a:t>
            </a:r>
            <a:endParaRPr lang="en-US" sz="1000" b="0" i="0" u="none" strike="noStrike" dirty="0" err="1">
              <a:solidFill>
                <a:srgbClr val="F2DCDB"/>
              </a:solidFill>
              <a:latin typeface="Segoe UI" pitchFamily="34" charset="0"/>
              <a:ea typeface="Segoe UI" pitchFamily="34" charset="0"/>
            </a:endParaRPr>
          </a:p>
        </p:txBody>
      </p:sp>
      <p:sp>
        <p:nvSpPr>
          <p:cNvPr id="17" name="Rectangle 16"/>
          <p:cNvSpPr/>
          <p:nvPr/>
        </p:nvSpPr>
        <p:spPr bwMode="auto">
          <a:xfrm>
            <a:off x="11415239" y="7878600"/>
            <a:ext cx="914399" cy="640080"/>
          </a:xfrm>
          <a:prstGeom prst="rect">
            <a:avLst/>
          </a:prstGeom>
          <a:blipFill>
            <a:blip r:embed="rId7"/>
            <a:srcRect l="1000" r="1000"/>
            <a:stretch>
              <a:fillRect b="4000"/>
            </a:stretch>
          </a:blipFill>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1005840"/>
            <a:ext cx="11887200" cy="4937760"/>
          </a:xfrm>
          <a:prstGeom prst="rect">
            <a:avLst/>
          </a:prstGeom>
          <a:noFill/>
        </p:spPr>
      </p:sp>
      <p:sp>
        <p:nvSpPr>
          <p:cNvPr id="4" name="Rectangle 3"/>
          <p:cNvSpPr/>
          <p:nvPr/>
        </p:nvSpPr>
        <p:spPr bwMode="auto">
          <a:xfrm>
            <a:off x="457199" y="1005840"/>
            <a:ext cx="11887200" cy="4937760"/>
          </a:xfrm>
          <a:prstGeom prst="rect">
            <a:avLst/>
          </a:prstGeom>
          <a:noFill/>
        </p:spPr>
      </p:sp>
      <p:sp>
        <p:nvSpPr>
          <p:cNvPr id="5" name="Rectangle 4"/>
          <p:cNvSpPr/>
          <p:nvPr/>
        </p:nvSpPr>
        <p:spPr bwMode="auto">
          <a:xfrm>
            <a:off x="457199" y="1005840"/>
            <a:ext cx="11887200" cy="4937760"/>
          </a:xfrm>
          <a:prstGeom prst="rect">
            <a:avLst/>
          </a:prstGeom>
          <a:noFill/>
        </p:spPr>
      </p:sp>
      <p:graphicFrame>
        <p:nvGraphicFramePr>
          <p:cNvPr id="6" name="Table 5"/>
          <p:cNvGraphicFramePr>
            <a:graphicFrameLocks noGrp="1"/>
          </p:cNvGraphicFramePr>
          <p:nvPr/>
        </p:nvGraphicFramePr>
        <p:xfrm>
          <a:off x="457199" y="1188720"/>
          <a:ext cx="11445480" cy="182879"/>
        </p:xfrm>
        <a:graphic>
          <a:graphicData uri="http://schemas.openxmlformats.org/drawingml/2006/table">
            <a:tbl>
              <a:tblPr/>
              <a:tblGrid>
                <a:gridCol w="1684440">
                  <a:extLst>
                    <a:ext uri="{9D8B030D-6E8A-4147-A177-3AD203B41FA5}">
                      <a16:colId xmlns:a16="http://schemas.microsoft.com/office/drawing/2014/main" val="20000"/>
                    </a:ext>
                  </a:extLst>
                </a:gridCol>
                <a:gridCol w="9761040">
                  <a:extLst>
                    <a:ext uri="{9D8B030D-6E8A-4147-A177-3AD203B41FA5}">
                      <a16:colId xmlns:a16="http://schemas.microsoft.com/office/drawing/2014/main" val="20001"/>
                    </a:ext>
                  </a:extLst>
                </a:gridCol>
              </a:tblGrid>
              <a:tr h="182879">
                <a:tc>
                  <a:txBody>
                    <a:bodyPr/>
                    <a:lstStyle/>
                    <a:p>
                      <a:pPr algn="ctr" rtl="0">
                        <a:lnSpc>
                          <a:spcPct val="95000"/>
                        </a:lnSpc>
                      </a:pPr>
                      <a:endParaRPr lang="en-US" sz="1000" b="0" i="0" u="none" strike="noStrike" dirty="0" err="1">
                        <a:solidFill>
                          <a:srgbClr val="000000"/>
                        </a:solidFill>
                        <a:latin typeface="Segoe UI" pitchFamily="34" charset="0"/>
                        <a:ea typeface="Segoe UI" pitchFamily="34" charset="0"/>
                      </a:endParaRPr>
                    </a:p>
                  </a:txBody>
                  <a:tcPr marL="25560" marR="25560" marT="0" marB="0" anchor="ctr">
                    <a:lnL/>
                    <a:lnR/>
                    <a:lnT/>
                    <a:lnB/>
                    <a:noFill/>
                  </a:tcPr>
                </a:tc>
                <a:tc>
                  <a:txBody>
                    <a:bodyPr/>
                    <a:lstStyle/>
                    <a:p>
                      <a:pPr algn="l" rtl="0">
                        <a:lnSpc>
                          <a:spcPct val="95000"/>
                        </a:lnSpc>
                      </a:pPr>
                      <a:endParaRPr lang="en-US" sz="1000" b="0" i="0" u="none" strike="noStrike" dirty="0" err="1">
                        <a:solidFill>
                          <a:srgbClr val="000000"/>
                        </a:solidFill>
                        <a:latin typeface="Segoe UI" pitchFamily="34" charset="0"/>
                        <a:ea typeface="Segoe UI" pitchFamily="34" charset="0"/>
                      </a:endParaRPr>
                    </a:p>
                  </a:txBody>
                  <a:tcPr marL="25559" marR="25560" marT="0" marB="0" anchor="ctr">
                    <a:lnL/>
                    <a:lnR/>
                    <a:lnT/>
                    <a:lnB/>
                    <a:noFill/>
                  </a:tcPr>
                </a:tc>
                <a:extLst>
                  <a:ext uri="{0D108BD9-81ED-4DB2-BD59-A6C34878D82A}">
                    <a16:rowId xmlns:a16="http://schemas.microsoft.com/office/drawing/2014/main" val="10000"/>
                  </a:ext>
                </a:extLst>
              </a:tr>
            </a:tbl>
          </a:graphicData>
        </a:graphic>
      </p:graphicFrame>
      <p:sp>
        <p:nvSpPr>
          <p:cNvPr id="7" name="Rectangle 6"/>
          <p:cNvSpPr/>
          <p:nvPr/>
        </p:nvSpPr>
        <p:spPr bwMode="auto">
          <a:xfrm>
            <a:off x="457199" y="457199"/>
            <a:ext cx="11887200" cy="548639"/>
          </a:xfrm>
          <a:prstGeom prst="rect">
            <a:avLst/>
          </a:prstGeom>
          <a:noFill/>
        </p:spPr>
      </p:sp>
      <p:sp>
        <p:nvSpPr>
          <p:cNvPr id="8" name="Rectangle 7"/>
          <p:cNvSpPr/>
          <p:nvPr/>
        </p:nvSpPr>
        <p:spPr bwMode="auto">
          <a:xfrm>
            <a:off x="457199" y="457199"/>
            <a:ext cx="7589520" cy="548639"/>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Looking Ahead</a:t>
            </a:r>
            <a:endParaRPr lang="en-US" sz="3200" b="1" i="0" u="none" strike="noStrike" dirty="0" err="1">
              <a:solidFill>
                <a:srgbClr val="0F243E"/>
              </a:solidFill>
              <a:latin typeface="Segoe UI" pitchFamily="34" charset="0"/>
              <a:ea typeface="Segoe UI" pitchFamily="34" charset="0"/>
            </a:endParaRPr>
          </a:p>
        </p:txBody>
      </p:sp>
      <p:sp>
        <p:nvSpPr>
          <p:cNvPr id="9" name="Rectangle 8"/>
          <p:cNvSpPr/>
          <p:nvPr/>
        </p:nvSpPr>
        <p:spPr bwMode="auto">
          <a:xfrm>
            <a:off x="457199" y="7909560"/>
            <a:ext cx="11887200" cy="1005840"/>
          </a:xfrm>
          <a:prstGeom prst="rect">
            <a:avLst/>
          </a:prstGeom>
          <a:noFill/>
        </p:spPr>
      </p:sp>
      <p:sp>
        <p:nvSpPr>
          <p:cNvPr id="10" name="Rectangle 9"/>
          <p:cNvSpPr/>
          <p:nvPr/>
        </p:nvSpPr>
        <p:spPr bwMode="auto">
          <a:xfrm>
            <a:off x="457199" y="8549640"/>
            <a:ext cx="11887200" cy="365759"/>
          </a:xfrm>
          <a:prstGeom prst="rect">
            <a:avLst/>
          </a:prstGeom>
          <a:solidFill>
            <a:srgbClr val="0F243E"/>
          </a:solidFill>
        </p:spPr>
      </p:sp>
      <p:sp>
        <p:nvSpPr>
          <p:cNvPr id="11" name="Rectangle 10"/>
          <p:cNvSpPr/>
          <p:nvPr/>
        </p:nvSpPr>
        <p:spPr bwMode="auto">
          <a:xfrm>
            <a:off x="2560320" y="8641079"/>
            <a:ext cx="969263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Arial" pitchFamily="34" charset="0"/>
                <a:ea typeface="Arial" pitchFamily="34" charset="0"/>
                <a:cs typeface="Arial" pitchFamily="34" charset="0"/>
              </a:rPr>
              <a:t>Report created on 4/29/2021 8:10:08 AM for American Indian Model Schools</a:t>
            </a:r>
            <a:endParaRPr lang="en-US" sz="1000" b="0" i="0" u="none" strike="noStrike" dirty="0" err="1">
              <a:solidFill>
                <a:srgbClr val="F2DCDB"/>
              </a:solidFill>
              <a:latin typeface="Arial" pitchFamily="34" charset="0"/>
              <a:ea typeface="Arial" pitchFamily="34" charset="0"/>
            </a:endParaRPr>
          </a:p>
        </p:txBody>
      </p:sp>
      <p:sp>
        <p:nvSpPr>
          <p:cNvPr id="12" name="Rectangle 11"/>
          <p:cNvSpPr/>
          <p:nvPr/>
        </p:nvSpPr>
        <p:spPr bwMode="auto">
          <a:xfrm>
            <a:off x="548639" y="8641079"/>
            <a:ext cx="1737359"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Arial" pitchFamily="34" charset="0"/>
                <a:ea typeface="Arial" pitchFamily="34" charset="0"/>
                <a:cs typeface="Arial" pitchFamily="34" charset="0"/>
              </a:rPr>
              <a:t>www.csmci.com</a:t>
            </a:r>
            <a:endParaRPr lang="en-US" sz="1000" b="0" i="0" u="none" strike="noStrike" dirty="0" err="1">
              <a:solidFill>
                <a:srgbClr val="F2DCDB"/>
              </a:solidFill>
              <a:latin typeface="Arial" pitchFamily="34" charset="0"/>
              <a:ea typeface="Arial" pitchFamily="34" charset="0"/>
            </a:endParaRPr>
          </a:p>
        </p:txBody>
      </p:sp>
      <p:sp>
        <p:nvSpPr>
          <p:cNvPr id="13" name="Rectangle 12"/>
          <p:cNvSpPr/>
          <p:nvPr/>
        </p:nvSpPr>
        <p:spPr bwMode="auto">
          <a:xfrm>
            <a:off x="11430000" y="7909560"/>
            <a:ext cx="914399" cy="640080"/>
          </a:xfrm>
          <a:prstGeom prst="rect">
            <a:avLst/>
          </a:prstGeom>
          <a:blipFill>
            <a:blip r:embed="rId2"/>
            <a:srcRect l="1000" r="1000"/>
            <a:stretch>
              <a:fillRect b="4000"/>
            </a:stretch>
          </a:blipFill>
        </p:spPr>
      </p:sp>
      <p:graphicFrame>
        <p:nvGraphicFramePr>
          <p:cNvPr id="16" name="Table 15">
            <a:extLst>
              <a:ext uri="{FF2B5EF4-FFF2-40B4-BE49-F238E27FC236}">
                <a16:creationId xmlns:a16="http://schemas.microsoft.com/office/drawing/2014/main" id="{E8382429-0E37-4975-9F46-1FF4149C3604}"/>
              </a:ext>
            </a:extLst>
          </p:cNvPr>
          <p:cNvGraphicFramePr>
            <a:graphicFrameLocks noGrp="1"/>
          </p:cNvGraphicFramePr>
          <p:nvPr>
            <p:extLst>
              <p:ext uri="{D42A27DB-BD31-4B8C-83A1-F6EECF244321}">
                <p14:modId xmlns:p14="http://schemas.microsoft.com/office/powerpoint/2010/main" val="4223568500"/>
              </p:ext>
            </p:extLst>
          </p:nvPr>
        </p:nvGraphicFramePr>
        <p:xfrm>
          <a:off x="472742" y="1474249"/>
          <a:ext cx="11881799" cy="5333491"/>
        </p:xfrm>
        <a:graphic>
          <a:graphicData uri="http://schemas.openxmlformats.org/drawingml/2006/table">
            <a:tbl>
              <a:tblPr/>
              <a:tblGrid>
                <a:gridCol w="11881799">
                  <a:extLst>
                    <a:ext uri="{9D8B030D-6E8A-4147-A177-3AD203B41FA5}">
                      <a16:colId xmlns:a16="http://schemas.microsoft.com/office/drawing/2014/main" val="20000"/>
                    </a:ext>
                  </a:extLst>
                </a:gridCol>
              </a:tblGrid>
              <a:tr h="330839">
                <a:tc>
                  <a:txBody>
                    <a:bodyPr/>
                    <a:lstStyle/>
                    <a:p>
                      <a:pPr algn="l" rtl="0">
                        <a:lnSpc>
                          <a:spcPct val="95000"/>
                        </a:lnSpc>
                      </a:pPr>
                      <a:r>
                        <a:rPr lang="en-US" sz="1800" b="1" i="0" u="none" strike="noStrike" dirty="0">
                          <a:solidFill>
                            <a:srgbClr val="FFFFFF"/>
                          </a:solidFill>
                          <a:latin typeface="Segoe UI" pitchFamily="34" charset="0"/>
                          <a:ea typeface="Segoe UI" pitchFamily="34" charset="0"/>
                          <a:cs typeface="Segoe UI" pitchFamily="34" charset="0"/>
                        </a:rPr>
                        <a:t>Upcoming Deadlines</a:t>
                      </a:r>
                      <a:endParaRPr lang="en-US" sz="1800" b="1" i="0" u="none" strike="noStrike" dirty="0">
                        <a:solidFill>
                          <a:srgbClr val="FFFFFF"/>
                        </a:solidFill>
                        <a:latin typeface="Segoe UI" pitchFamily="34" charset="0"/>
                        <a:ea typeface="Segoe UI" pitchFamily="34" charset="0"/>
                      </a:endParaRPr>
                    </a:p>
                  </a:txBody>
                  <a:tcPr marL="101520" marR="25560" marT="0" marB="0" anchor="ctr">
                    <a:lnL/>
                    <a:lnR/>
                    <a:lnT/>
                    <a:lnB/>
                    <a:solidFill>
                      <a:srgbClr val="0F243E"/>
                    </a:solidFill>
                  </a:tcPr>
                </a:tc>
                <a:extLst>
                  <a:ext uri="{0D108BD9-81ED-4DB2-BD59-A6C34878D82A}">
                    <a16:rowId xmlns:a16="http://schemas.microsoft.com/office/drawing/2014/main" val="10000"/>
                  </a:ext>
                </a:extLst>
              </a:tr>
              <a:tr h="597240">
                <a:tc>
                  <a:txBody>
                    <a:bodyPr/>
                    <a:lstStyle/>
                    <a:p>
                      <a:pPr marL="0" marR="0" lvl="5" indent="731520">
                        <a:spcBef>
                          <a:spcPts val="1200"/>
                        </a:spcBef>
                        <a:spcAft>
                          <a:spcPts val="0"/>
                        </a:spcAft>
                      </a:pPr>
                      <a:endParaRPr lang="en-US" sz="1600" b="1" dirty="0">
                        <a:effectLst/>
                        <a:latin typeface="Segoe UI" panose="020B0502040204020203" pitchFamily="34" charset="0"/>
                        <a:ea typeface="Calibri" panose="020F0502020204030204" pitchFamily="34" charset="0"/>
                        <a:cs typeface="Segoe UI" panose="020B0502040204020203" pitchFamily="34" charset="0"/>
                      </a:endParaRPr>
                    </a:p>
                    <a:p>
                      <a:pPr marL="0" marR="0" lvl="5" indent="73152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June 1 </a:t>
                      </a:r>
                      <a:r>
                        <a:rPr lang="en-US" sz="1600" dirty="0">
                          <a:effectLst/>
                          <a:latin typeface="Segoe UI" panose="020B0502040204020203" pitchFamily="34" charset="0"/>
                          <a:ea typeface="Calibri" panose="020F0502020204030204" pitchFamily="34" charset="0"/>
                          <a:cs typeface="Segoe UI" panose="020B0502040204020203" pitchFamily="34" charset="0"/>
                        </a:rPr>
                        <a:t>                                          IPI certification due</a:t>
                      </a:r>
                    </a:p>
                    <a:p>
                      <a:pPr marL="0" marR="0" lvl="5" indent="73152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June 1 </a:t>
                      </a:r>
                      <a:r>
                        <a:rPr lang="en-US" sz="1600" dirty="0">
                          <a:effectLst/>
                          <a:latin typeface="Segoe UI" panose="020B0502040204020203" pitchFamily="34" charset="0"/>
                          <a:ea typeface="Calibri" panose="020F0502020204030204" pitchFamily="34" charset="0"/>
                          <a:cs typeface="Segoe UI" panose="020B0502040204020203" pitchFamily="34" charset="0"/>
                        </a:rPr>
                        <a:t>                                          ELO expenditure plan due</a:t>
                      </a:r>
                    </a:p>
                    <a:p>
                      <a:pPr marL="0" marR="0" lvl="5" indent="73152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June 15</a:t>
                      </a:r>
                      <a:r>
                        <a:rPr lang="en-US" sz="1600" dirty="0">
                          <a:effectLst/>
                          <a:latin typeface="Segoe UI" panose="020B0502040204020203" pitchFamily="34" charset="0"/>
                          <a:ea typeface="Calibri" panose="020F0502020204030204" pitchFamily="34" charset="0"/>
                          <a:cs typeface="Segoe UI" panose="020B0502040204020203" pitchFamily="34" charset="0"/>
                        </a:rPr>
                        <a:t>                                         Charter school information survey due to CDE</a:t>
                      </a:r>
                    </a:p>
                    <a:p>
                      <a:pPr marL="0" marR="0" lvl="5" indent="73152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June 30</a:t>
                      </a:r>
                      <a:r>
                        <a:rPr lang="en-US" sz="1600" dirty="0">
                          <a:effectLst/>
                          <a:latin typeface="Segoe UI" panose="020B0502040204020203" pitchFamily="34" charset="0"/>
                          <a:ea typeface="Calibri" panose="020F0502020204030204" pitchFamily="34" charset="0"/>
                          <a:cs typeface="Segoe UI" panose="020B0502040204020203" pitchFamily="34" charset="0"/>
                        </a:rPr>
                        <a:t>                                         LCAP / federal addendum due</a:t>
                      </a:r>
                    </a:p>
                    <a:p>
                      <a:pPr marL="0" marR="0" lvl="5" indent="73152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June 30</a:t>
                      </a:r>
                      <a:r>
                        <a:rPr lang="en-US" sz="1600" dirty="0">
                          <a:effectLst/>
                          <a:latin typeface="Segoe UI" panose="020B0502040204020203" pitchFamily="34" charset="0"/>
                          <a:ea typeface="Calibri" panose="020F0502020204030204" pitchFamily="34" charset="0"/>
                          <a:cs typeface="Segoe UI" panose="020B0502040204020203" pitchFamily="34" charset="0"/>
                        </a:rPr>
                        <a:t>                                         Budgets due</a:t>
                      </a:r>
                    </a:p>
                    <a:p>
                      <a:pPr marL="0" marR="0" lvl="5" indent="73152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June 30</a:t>
                      </a:r>
                      <a:r>
                        <a:rPr lang="en-US" sz="1600" dirty="0">
                          <a:effectLst/>
                          <a:latin typeface="Segoe UI" panose="020B0502040204020203" pitchFamily="34" charset="0"/>
                          <a:ea typeface="Calibri" panose="020F0502020204030204" pitchFamily="34" charset="0"/>
                          <a:cs typeface="Segoe UI" panose="020B0502040204020203" pitchFamily="34" charset="0"/>
                        </a:rPr>
                        <a:t>                                         </a:t>
                      </a:r>
                      <a:r>
                        <a:rPr lang="en-US" sz="1600" dirty="0" err="1">
                          <a:effectLst/>
                          <a:latin typeface="Segoe UI" panose="020B0502040204020203" pitchFamily="34" charset="0"/>
                          <a:ea typeface="Calibri" panose="020F0502020204030204" pitchFamily="34" charset="0"/>
                          <a:cs typeface="Segoe UI" panose="020B0502040204020203" pitchFamily="34" charset="0"/>
                        </a:rPr>
                        <a:t>ConApp</a:t>
                      </a:r>
                      <a:r>
                        <a:rPr lang="en-US" sz="1600" dirty="0">
                          <a:effectLst/>
                          <a:latin typeface="Segoe UI" panose="020B0502040204020203" pitchFamily="34" charset="0"/>
                          <a:ea typeface="Calibri" panose="020F0502020204030204" pitchFamily="34" charset="0"/>
                          <a:cs typeface="Segoe UI" panose="020B0502040204020203" pitchFamily="34" charset="0"/>
                        </a:rPr>
                        <a:t> due – has been delayed, expected deadline July 15.</a:t>
                      </a:r>
                    </a:p>
                    <a:p>
                      <a:pPr algn="l">
                        <a:lnSpc>
                          <a:spcPct val="95000"/>
                        </a:lnSpc>
                        <a:spcBef>
                          <a:spcPts val="221"/>
                        </a:spcBef>
                      </a:pPr>
                      <a:br>
                        <a:rPr dirty="0"/>
                      </a:b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1"/>
                  </a:ext>
                </a:extLst>
              </a:tr>
              <a:tr h="654840">
                <a:tc>
                  <a:txBody>
                    <a:bodyPr/>
                    <a:lstStyle/>
                    <a:p>
                      <a:pPr algn="l">
                        <a:lnSpc>
                          <a:spcPct val="95000"/>
                        </a:lnSpc>
                        <a:spcBef>
                          <a:spcPts val="1513"/>
                        </a:spcBef>
                      </a:pP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2"/>
                  </a:ext>
                </a:extLst>
              </a:tr>
              <a:tr h="554040">
                <a:tc>
                  <a:txBody>
                    <a:bodyPr/>
                    <a:lstStyle/>
                    <a:p>
                      <a:pPr algn="l">
                        <a:lnSpc>
                          <a:spcPct val="95000"/>
                        </a:lnSpc>
                        <a:spcBef>
                          <a:spcPts val="1116"/>
                        </a:spcBef>
                      </a:pP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3"/>
                  </a:ext>
                </a:extLst>
              </a:tr>
              <a:tr h="654840">
                <a:tc>
                  <a:txBody>
                    <a:bodyPr/>
                    <a:lstStyle/>
                    <a:p>
                      <a:pPr algn="l">
                        <a:lnSpc>
                          <a:spcPct val="95000"/>
                        </a:lnSpc>
                        <a:spcBef>
                          <a:spcPts val="1513"/>
                        </a:spcBef>
                      </a:pPr>
                      <a:endParaRPr lang="en-US" sz="1600" b="1"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457199"/>
            <a:ext cx="11887200" cy="7832880"/>
          </a:xfrm>
          <a:prstGeom prst="rect">
            <a:avLst/>
          </a:prstGeom>
          <a:solidFill>
            <a:srgbClr val="FFFFFF"/>
          </a:solidFill>
        </p:spPr>
      </p:sp>
      <p:sp>
        <p:nvSpPr>
          <p:cNvPr id="4" name="Rectangle 3"/>
          <p:cNvSpPr/>
          <p:nvPr/>
        </p:nvSpPr>
        <p:spPr bwMode="auto">
          <a:xfrm>
            <a:off x="457199" y="457199"/>
            <a:ext cx="11887200" cy="7832880"/>
          </a:xfrm>
          <a:prstGeom prst="rect">
            <a:avLst/>
          </a:prstGeom>
          <a:noFill/>
        </p:spPr>
      </p:sp>
      <p:sp>
        <p:nvSpPr>
          <p:cNvPr id="5" name="Rectangle 4"/>
          <p:cNvSpPr/>
          <p:nvPr/>
        </p:nvSpPr>
        <p:spPr bwMode="auto">
          <a:xfrm>
            <a:off x="457199" y="457199"/>
            <a:ext cx="11887200" cy="7832880"/>
          </a:xfrm>
          <a:prstGeom prst="rect">
            <a:avLst/>
          </a:prstGeom>
          <a:noFill/>
        </p:spPr>
      </p:sp>
      <p:sp>
        <p:nvSpPr>
          <p:cNvPr id="6" name="Rectangle 5"/>
          <p:cNvSpPr/>
          <p:nvPr/>
        </p:nvSpPr>
        <p:spPr bwMode="auto">
          <a:xfrm>
            <a:off x="11064239" y="457199"/>
            <a:ext cx="1280160" cy="914399"/>
          </a:xfrm>
          <a:prstGeom prst="rect">
            <a:avLst/>
          </a:prstGeom>
          <a:blipFill>
            <a:blip r:embed="rId2"/>
            <a:stretch>
              <a:fillRect t="5000" b="5000"/>
            </a:stretch>
          </a:blipFill>
        </p:spPr>
      </p:sp>
      <p:sp>
        <p:nvSpPr>
          <p:cNvPr id="7" name="Rectangle 6"/>
          <p:cNvSpPr/>
          <p:nvPr/>
        </p:nvSpPr>
        <p:spPr bwMode="auto">
          <a:xfrm>
            <a:off x="548639" y="6752520"/>
            <a:ext cx="4023360" cy="1463039"/>
          </a:xfrm>
          <a:prstGeom prst="rect">
            <a:avLst/>
          </a:prstGeom>
          <a:noFill/>
        </p:spPr>
        <p:txBody>
          <a:bodyPr horzOverflow="clip" wrap="none" lIns="25560" tIns="0" rIns="25560" bIns="0" rtlCol="0" anchor="b">
            <a:noAutofit/>
          </a:bodyPr>
          <a:lstStyle/>
          <a:p>
            <a:pPr algn="l">
              <a:lnSpc>
                <a:spcPct val="95000"/>
              </a:lnSpc>
              <a:spcBef>
                <a:spcPts val="1938"/>
              </a:spcBef>
            </a:pPr>
            <a:r>
              <a:rPr sz="1800" b="1" i="0" u="sng" strike="noStrike" dirty="0">
                <a:solidFill>
                  <a:srgbClr val="000040"/>
                </a:solidFill>
                <a:latin typeface="Segoe UI" pitchFamily="34" charset="0"/>
                <a:ea typeface="Segoe UI" pitchFamily="34" charset="0"/>
                <a:cs typeface="Segoe UI" pitchFamily="34" charset="0"/>
              </a:rPr>
              <a:t>info@csmci.com</a:t>
            </a:r>
            <a:r>
              <a:rPr sz="1800" b="0" i="0" u="none" strike="noStrike" dirty="0">
                <a:solidFill>
                  <a:srgbClr val="0F243E"/>
                </a:solidFill>
                <a:latin typeface="Segoe UI" pitchFamily="34" charset="0"/>
                <a:ea typeface="Segoe UI" pitchFamily="34" charset="0"/>
                <a:cs typeface="Segoe UI" pitchFamily="34" charset="0"/>
              </a:rPr>
              <a:t> </a:t>
            </a:r>
            <a:br/>
            <a:r>
              <a:rPr sz="1800" b="1" i="0" u="none" strike="noStrike" dirty="0">
                <a:solidFill>
                  <a:srgbClr val="000040"/>
                </a:solidFill>
                <a:latin typeface="Segoe UI" pitchFamily="34" charset="0"/>
                <a:ea typeface="Segoe UI" pitchFamily="34" charset="0"/>
                <a:cs typeface="Segoe UI" pitchFamily="34" charset="0"/>
              </a:rPr>
              <a:t>Office:</a:t>
            </a:r>
            <a:r>
              <a:rPr sz="1800" b="0" i="0" u="none" strike="noStrike" dirty="0">
                <a:solidFill>
                  <a:srgbClr val="0F243E"/>
                </a:solidFill>
                <a:latin typeface="Segoe UI" pitchFamily="34" charset="0"/>
                <a:ea typeface="Segoe UI" pitchFamily="34" charset="0"/>
                <a:cs typeface="Segoe UI" pitchFamily="34" charset="0"/>
              </a:rPr>
              <a:t> 888.994.CSMC</a:t>
            </a:r>
            <a:br/>
            <a:r>
              <a:rPr sz="1800" b="0" i="0" u="none" strike="noStrike" dirty="0">
                <a:solidFill>
                  <a:srgbClr val="0F243E"/>
                </a:solidFill>
                <a:latin typeface="Segoe UI" pitchFamily="34" charset="0"/>
                <a:ea typeface="Segoe UI" pitchFamily="34" charset="0"/>
                <a:cs typeface="Segoe UI" pitchFamily="34" charset="0"/>
              </a:rPr>
              <a:t>43460 Ridge Park Dr., Ste. 100 </a:t>
            </a:r>
            <a:br/>
            <a:r>
              <a:rPr sz="1800" b="0" i="0" u="none" strike="noStrike" dirty="0">
                <a:solidFill>
                  <a:srgbClr val="0F243E"/>
                </a:solidFill>
                <a:latin typeface="Segoe UI" pitchFamily="34" charset="0"/>
                <a:ea typeface="Segoe UI" pitchFamily="34" charset="0"/>
                <a:cs typeface="Segoe UI" pitchFamily="34" charset="0"/>
              </a:rPr>
              <a:t>Temecula, Ca 92590</a:t>
            </a:r>
            <a:endParaRPr lang="en-US" sz="1800" b="0" i="0" u="none" strike="noStrike" dirty="0" err="1">
              <a:solidFill>
                <a:srgbClr val="0F243E"/>
              </a:solidFill>
              <a:latin typeface="Segoe UI" pitchFamily="34" charset="0"/>
              <a:ea typeface="Segoe UI" pitchFamily="34" charset="0"/>
            </a:endParaRPr>
          </a:p>
        </p:txBody>
      </p:sp>
      <p:sp>
        <p:nvSpPr>
          <p:cNvPr id="8" name="Rectangle 7"/>
          <p:cNvSpPr/>
          <p:nvPr/>
        </p:nvSpPr>
        <p:spPr bwMode="auto">
          <a:xfrm>
            <a:off x="11247120" y="7132319"/>
            <a:ext cx="822960" cy="853919"/>
          </a:xfrm>
          <a:prstGeom prst="rect">
            <a:avLst/>
          </a:prstGeom>
          <a:blipFill>
            <a:blip r:embed="rId3"/>
            <a:stretch>
              <a:fillRect l="6000" r="6000"/>
            </a:stretch>
          </a:blipFill>
        </p:spPr>
      </p:sp>
      <p:sp>
        <p:nvSpPr>
          <p:cNvPr id="9" name="Rectangle 8"/>
          <p:cNvSpPr/>
          <p:nvPr/>
        </p:nvSpPr>
        <p:spPr bwMode="auto">
          <a:xfrm>
            <a:off x="11064239" y="8015399"/>
            <a:ext cx="1188720" cy="274319"/>
          </a:xfrm>
          <a:prstGeom prst="rect">
            <a:avLst/>
          </a:prstGeom>
          <a:noFill/>
        </p:spPr>
        <p:txBody>
          <a:bodyPr horzOverflow="overflow" wrap="square" lIns="25559" tIns="0" rIns="25559" bIns="0" rtlCol="0" anchor="ctr">
            <a:noAutofit/>
          </a:bodyPr>
          <a:lstStyle/>
          <a:p>
            <a:pPr algn="ctr" rtl="0">
              <a:lnSpc>
                <a:spcPct val="95000"/>
              </a:lnSpc>
            </a:pPr>
            <a:r>
              <a:rPr sz="1200" b="1" i="0" u="none" strike="noStrike" dirty="0">
                <a:solidFill>
                  <a:srgbClr val="17365D"/>
                </a:solidFill>
                <a:latin typeface="Segoe UI" pitchFamily="34" charset="0"/>
                <a:ea typeface="Segoe UI" pitchFamily="34" charset="0"/>
                <a:cs typeface="Segoe UI" pitchFamily="34" charset="0"/>
              </a:rPr>
              <a:t> Charter Vision</a:t>
            </a:r>
            <a:endParaRPr lang="en-US" sz="1200" b="1" i="0" u="none" strike="noStrike" dirty="0" err="1">
              <a:solidFill>
                <a:srgbClr val="17365D"/>
              </a:solidFill>
              <a:latin typeface="Segoe UI" pitchFamily="34" charset="0"/>
              <a:ea typeface="Segoe UI" pitchFamily="34" charset="0"/>
            </a:endParaRPr>
          </a:p>
        </p:txBody>
      </p:sp>
      <p:sp>
        <p:nvSpPr>
          <p:cNvPr id="10" name="Rectangle 9"/>
          <p:cNvSpPr/>
          <p:nvPr/>
        </p:nvSpPr>
        <p:spPr bwMode="auto">
          <a:xfrm>
            <a:off x="11064239" y="7009560"/>
            <a:ext cx="1188720" cy="202680"/>
          </a:xfrm>
          <a:prstGeom prst="rect">
            <a:avLst/>
          </a:prstGeom>
          <a:noFill/>
        </p:spPr>
        <p:txBody>
          <a:bodyPr horzOverflow="overflow" wrap="square" lIns="25559" tIns="0" rIns="25559" bIns="0" rtlCol="0" anchor="t">
            <a:noAutofit/>
          </a:bodyPr>
          <a:lstStyle/>
          <a:p>
            <a:pPr algn="ctr" rtl="0">
              <a:lnSpc>
                <a:spcPct val="95000"/>
              </a:lnSpc>
            </a:pPr>
            <a:r>
              <a:rPr sz="1200" b="1" i="0" u="none" strike="noStrike" dirty="0">
                <a:solidFill>
                  <a:srgbClr val="17365D"/>
                </a:solidFill>
                <a:latin typeface="Segoe UI" pitchFamily="34" charset="0"/>
                <a:ea typeface="Segoe UI" pitchFamily="34" charset="0"/>
                <a:cs typeface="Segoe UI" pitchFamily="34" charset="0"/>
              </a:rPr>
              <a:t>POWERED BY:</a:t>
            </a:r>
            <a:endParaRPr lang="en-US" sz="1200" b="1" i="0" u="none" strike="noStrike" dirty="0" err="1">
              <a:solidFill>
                <a:srgbClr val="17365D"/>
              </a:solidFill>
              <a:latin typeface="Segoe UI" pitchFamily="34" charset="0"/>
              <a:ea typeface="Segoe UI" pitchFamily="34" charset="0"/>
            </a:endParaRPr>
          </a:p>
        </p:txBody>
      </p:sp>
      <p:sp>
        <p:nvSpPr>
          <p:cNvPr id="11" name="Rectangle 10"/>
          <p:cNvSpPr/>
          <p:nvPr/>
        </p:nvSpPr>
        <p:spPr bwMode="auto">
          <a:xfrm>
            <a:off x="457199" y="2273039"/>
            <a:ext cx="7589520" cy="1188720"/>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HELPING THE CHARTER MOVEMENT SUCCEED ONE SCHOOL AT A TIME</a:t>
            </a:r>
            <a:endParaRPr lang="en-US" sz="3200" b="1" i="0" u="none" strike="noStrike" dirty="0" err="1">
              <a:solidFill>
                <a:srgbClr val="0F243E"/>
              </a:solidFill>
              <a:latin typeface="Segoe UI" pitchFamily="34" charset="0"/>
              <a:ea typeface="Segoe UI" pitchFamily="34" charset="0"/>
            </a:endParaRPr>
          </a:p>
        </p:txBody>
      </p:sp>
      <p:sp>
        <p:nvSpPr>
          <p:cNvPr id="12" name="Rectangle 11"/>
          <p:cNvSpPr/>
          <p:nvPr/>
        </p:nvSpPr>
        <p:spPr bwMode="auto">
          <a:xfrm>
            <a:off x="457199" y="8321039"/>
            <a:ext cx="11887200" cy="365759"/>
          </a:xfrm>
          <a:prstGeom prst="rect">
            <a:avLst/>
          </a:prstGeom>
          <a:noFill/>
        </p:spPr>
      </p:sp>
      <p:sp>
        <p:nvSpPr>
          <p:cNvPr id="13" name="Rectangle 12"/>
          <p:cNvSpPr/>
          <p:nvPr/>
        </p:nvSpPr>
        <p:spPr bwMode="auto">
          <a:xfrm>
            <a:off x="457199" y="8321039"/>
            <a:ext cx="11887200" cy="365759"/>
          </a:xfrm>
          <a:prstGeom prst="rect">
            <a:avLst/>
          </a:prstGeom>
          <a:solidFill>
            <a:srgbClr val="0F243E"/>
          </a:solidFill>
        </p:spPr>
      </p:sp>
      <p:sp>
        <p:nvSpPr>
          <p:cNvPr id="14" name="Rectangle 13"/>
          <p:cNvSpPr/>
          <p:nvPr/>
        </p:nvSpPr>
        <p:spPr bwMode="auto">
          <a:xfrm>
            <a:off x="2560320" y="8412479"/>
            <a:ext cx="969263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Segoe UI" pitchFamily="34" charset="0"/>
                <a:ea typeface="Segoe UI" pitchFamily="34" charset="0"/>
                <a:cs typeface="Segoe UI" pitchFamily="34" charset="0"/>
              </a:rPr>
              <a:t>Report created on 4/29/2021 8:10:08 AM for American Indian Model Schools</a:t>
            </a:r>
            <a:endParaRPr lang="en-US" sz="1000" b="0" i="0" u="none" strike="noStrike" dirty="0" err="1">
              <a:solidFill>
                <a:srgbClr val="F2DCDB"/>
              </a:solidFill>
              <a:latin typeface="Segoe UI" pitchFamily="34" charset="0"/>
              <a:ea typeface="Segoe UI" pitchFamily="34" charset="0"/>
            </a:endParaRPr>
          </a:p>
        </p:txBody>
      </p:sp>
      <p:sp>
        <p:nvSpPr>
          <p:cNvPr id="15" name="Rectangle 14"/>
          <p:cNvSpPr/>
          <p:nvPr/>
        </p:nvSpPr>
        <p:spPr bwMode="auto">
          <a:xfrm>
            <a:off x="548639" y="8412479"/>
            <a:ext cx="1463039" cy="182879"/>
          </a:xfrm>
          <a:prstGeom prst="rect">
            <a:avLst/>
          </a:prstGeom>
          <a:noFill/>
        </p:spPr>
        <p:txBody>
          <a:bodyPr horzOverflow="overflow" wrap="square" lIns="25560" tIns="0" rIns="25559" bIns="0" rtlCol="0" anchor="ctr">
            <a:noAutofit/>
          </a:bodyPr>
          <a:lstStyle/>
          <a:p>
            <a:pPr algn="l" rtl="0">
              <a:lnSpc>
                <a:spcPct val="95000"/>
              </a:lnSpc>
            </a:pPr>
            <a:r>
              <a:rPr sz="1000" b="0" i="0" u="none" strike="noStrike" dirty="0">
                <a:solidFill>
                  <a:srgbClr val="F2DCDB"/>
                </a:solidFill>
                <a:latin typeface="Segoe UI" pitchFamily="34" charset="0"/>
                <a:ea typeface="Segoe UI" pitchFamily="34" charset="0"/>
                <a:cs typeface="Segoe UI" pitchFamily="34" charset="0"/>
              </a:rPr>
              <a:t>www.csmci.com</a:t>
            </a:r>
            <a:endParaRPr lang="en-US" sz="1000" b="0" i="0" u="none" strike="noStrike" dirty="0" err="1">
              <a:solidFill>
                <a:srgbClr val="F2DCDB"/>
              </a:solidFill>
              <a:latin typeface="Segoe UI" pitchFamily="34" charset="0"/>
              <a:ea typeface="Segoe U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 1"/>
          <p:cNvSpPr>
            <a:spLocks noGrp="1"/>
          </p:cNvSpPr>
          <p:nvPr/>
        </p:nvSpPr>
        <p:spPr/>
        <p:txBody>
          <a:bodyPr/>
          <a:lstStyle/>
          <a:p>
            <a:endParaRPr lang="en-US"/>
          </a:p>
        </p:txBody>
      </p:sp>
      <p:sp>
        <p:nvSpPr>
          <p:cNvPr id="3" name="Rectangle 2"/>
          <p:cNvSpPr/>
          <p:nvPr/>
        </p:nvSpPr>
        <p:spPr bwMode="auto">
          <a:xfrm>
            <a:off x="457199" y="1005840"/>
            <a:ext cx="11887200" cy="4937760"/>
          </a:xfrm>
          <a:prstGeom prst="rect">
            <a:avLst/>
          </a:prstGeom>
          <a:noFill/>
        </p:spPr>
      </p:sp>
      <p:sp>
        <p:nvSpPr>
          <p:cNvPr id="4" name="Rectangle 3"/>
          <p:cNvSpPr/>
          <p:nvPr/>
        </p:nvSpPr>
        <p:spPr bwMode="auto">
          <a:xfrm>
            <a:off x="457199" y="1005840"/>
            <a:ext cx="11887200" cy="4937760"/>
          </a:xfrm>
          <a:prstGeom prst="rect">
            <a:avLst/>
          </a:prstGeom>
          <a:noFill/>
        </p:spPr>
      </p:sp>
      <p:sp>
        <p:nvSpPr>
          <p:cNvPr id="5" name="Rectangle 4"/>
          <p:cNvSpPr/>
          <p:nvPr/>
        </p:nvSpPr>
        <p:spPr bwMode="auto">
          <a:xfrm>
            <a:off x="457199" y="1005840"/>
            <a:ext cx="11887200" cy="4937760"/>
          </a:xfrm>
          <a:prstGeom prst="rect">
            <a:avLst/>
          </a:prstGeom>
          <a:noFill/>
        </p:spPr>
      </p:sp>
      <p:sp>
        <p:nvSpPr>
          <p:cNvPr id="7" name="Rectangle 6"/>
          <p:cNvSpPr/>
          <p:nvPr/>
        </p:nvSpPr>
        <p:spPr bwMode="auto">
          <a:xfrm>
            <a:off x="457199" y="457199"/>
            <a:ext cx="11887200" cy="548639"/>
          </a:xfrm>
          <a:prstGeom prst="rect">
            <a:avLst/>
          </a:prstGeom>
          <a:noFill/>
        </p:spPr>
      </p:sp>
      <p:sp>
        <p:nvSpPr>
          <p:cNvPr id="8" name="Rectangle 7"/>
          <p:cNvSpPr/>
          <p:nvPr/>
        </p:nvSpPr>
        <p:spPr bwMode="auto">
          <a:xfrm>
            <a:off x="457199" y="457199"/>
            <a:ext cx="7589520" cy="548639"/>
          </a:xfrm>
          <a:prstGeom prst="rect">
            <a:avLst/>
          </a:prstGeom>
          <a:solidFill>
            <a:srgbClr val="FFFFFF"/>
          </a:solidFill>
        </p:spPr>
        <p:txBody>
          <a:bodyPr horzOverflow="overflow" wrap="square" lIns="203040" tIns="0" rIns="25560" bIns="0" rtlCol="0" anchor="ctr">
            <a:noAutofit/>
          </a:bodyPr>
          <a:lstStyle/>
          <a:p>
            <a:pPr algn="l" rtl="0">
              <a:lnSpc>
                <a:spcPct val="95000"/>
              </a:lnSpc>
            </a:pPr>
            <a:r>
              <a:rPr sz="3200" b="1" i="0" u="none" strike="noStrike" dirty="0">
                <a:solidFill>
                  <a:srgbClr val="0F243E"/>
                </a:solidFill>
                <a:latin typeface="Segoe UI" pitchFamily="34" charset="0"/>
                <a:ea typeface="Segoe UI" pitchFamily="34" charset="0"/>
                <a:cs typeface="Segoe UI" pitchFamily="34" charset="0"/>
              </a:rPr>
              <a:t>Supplemental Information</a:t>
            </a:r>
            <a:endParaRPr lang="en-US" sz="3200" b="1" i="0" u="none" strike="noStrike" dirty="0" err="1">
              <a:solidFill>
                <a:srgbClr val="0F243E"/>
              </a:solidFill>
              <a:latin typeface="Segoe UI" pitchFamily="34" charset="0"/>
              <a:ea typeface="Segoe UI" pitchFamily="34" charset="0"/>
            </a:endParaRPr>
          </a:p>
        </p:txBody>
      </p:sp>
      <p:sp>
        <p:nvSpPr>
          <p:cNvPr id="9" name="Rectangle 8"/>
          <p:cNvSpPr/>
          <p:nvPr/>
        </p:nvSpPr>
        <p:spPr bwMode="auto">
          <a:xfrm>
            <a:off x="457199" y="7909560"/>
            <a:ext cx="11887200" cy="1005840"/>
          </a:xfrm>
          <a:prstGeom prst="rect">
            <a:avLst/>
          </a:prstGeom>
          <a:noFill/>
        </p:spPr>
      </p:sp>
      <p:sp>
        <p:nvSpPr>
          <p:cNvPr id="10" name="Rectangle 9"/>
          <p:cNvSpPr/>
          <p:nvPr/>
        </p:nvSpPr>
        <p:spPr bwMode="auto">
          <a:xfrm>
            <a:off x="457199" y="8549640"/>
            <a:ext cx="11887200" cy="365759"/>
          </a:xfrm>
          <a:prstGeom prst="rect">
            <a:avLst/>
          </a:prstGeom>
          <a:solidFill>
            <a:srgbClr val="0F243E"/>
          </a:solidFill>
        </p:spPr>
      </p:sp>
      <p:sp>
        <p:nvSpPr>
          <p:cNvPr id="11" name="Rectangle 10"/>
          <p:cNvSpPr/>
          <p:nvPr/>
        </p:nvSpPr>
        <p:spPr bwMode="auto">
          <a:xfrm>
            <a:off x="2560320" y="8641079"/>
            <a:ext cx="9692639" cy="182879"/>
          </a:xfrm>
          <a:prstGeom prst="rect">
            <a:avLst/>
          </a:prstGeom>
          <a:noFill/>
        </p:spPr>
        <p:txBody>
          <a:bodyPr horzOverflow="overflow" wrap="square" lIns="25559" tIns="0" rIns="25559" bIns="0" rtlCol="0" anchor="t">
            <a:noAutofit/>
          </a:bodyPr>
          <a:lstStyle/>
          <a:p>
            <a:pPr algn="r" rtl="0">
              <a:lnSpc>
                <a:spcPct val="95000"/>
              </a:lnSpc>
            </a:pPr>
            <a:r>
              <a:rPr sz="1000" b="0" i="0" u="none" strike="noStrike" dirty="0">
                <a:solidFill>
                  <a:srgbClr val="F2DCDB"/>
                </a:solidFill>
                <a:latin typeface="Arial" pitchFamily="34" charset="0"/>
                <a:ea typeface="Arial" pitchFamily="34" charset="0"/>
                <a:cs typeface="Arial" pitchFamily="34" charset="0"/>
              </a:rPr>
              <a:t>Report created on 4/29/2021 8:10:08 AM for American Indian Model Schools</a:t>
            </a:r>
            <a:endParaRPr lang="en-US" sz="1000" b="0" i="0" u="none" strike="noStrike" dirty="0" err="1">
              <a:solidFill>
                <a:srgbClr val="F2DCDB"/>
              </a:solidFill>
              <a:latin typeface="Arial" pitchFamily="34" charset="0"/>
              <a:ea typeface="Arial" pitchFamily="34" charset="0"/>
            </a:endParaRPr>
          </a:p>
        </p:txBody>
      </p:sp>
      <p:sp>
        <p:nvSpPr>
          <p:cNvPr id="12" name="Rectangle 11"/>
          <p:cNvSpPr/>
          <p:nvPr/>
        </p:nvSpPr>
        <p:spPr bwMode="auto">
          <a:xfrm>
            <a:off x="548639" y="8641079"/>
            <a:ext cx="1737359" cy="182879"/>
          </a:xfrm>
          <a:prstGeom prst="rect">
            <a:avLst/>
          </a:prstGeom>
          <a:noFill/>
        </p:spPr>
        <p:txBody>
          <a:bodyPr horzOverflow="overflow" wrap="square" lIns="25560" tIns="0" rIns="25560" bIns="0" rtlCol="0" anchor="ctr">
            <a:noAutofit/>
          </a:bodyPr>
          <a:lstStyle/>
          <a:p>
            <a:pPr algn="l" rtl="0">
              <a:lnSpc>
                <a:spcPct val="95000"/>
              </a:lnSpc>
            </a:pPr>
            <a:r>
              <a:rPr sz="1000" b="0" i="0" u="none" strike="noStrike" dirty="0">
                <a:solidFill>
                  <a:srgbClr val="F2DCDB"/>
                </a:solidFill>
                <a:latin typeface="Arial" pitchFamily="34" charset="0"/>
                <a:ea typeface="Arial" pitchFamily="34" charset="0"/>
                <a:cs typeface="Arial" pitchFamily="34" charset="0"/>
              </a:rPr>
              <a:t>www.csmci.com</a:t>
            </a:r>
            <a:endParaRPr lang="en-US" sz="1000" b="0" i="0" u="none" strike="noStrike" dirty="0" err="1">
              <a:solidFill>
                <a:srgbClr val="F2DCDB"/>
              </a:solidFill>
              <a:latin typeface="Arial" pitchFamily="34" charset="0"/>
              <a:ea typeface="Arial" pitchFamily="34" charset="0"/>
            </a:endParaRPr>
          </a:p>
        </p:txBody>
      </p:sp>
      <p:sp>
        <p:nvSpPr>
          <p:cNvPr id="13" name="Rectangle 12"/>
          <p:cNvSpPr/>
          <p:nvPr/>
        </p:nvSpPr>
        <p:spPr bwMode="auto">
          <a:xfrm>
            <a:off x="11430000" y="7909560"/>
            <a:ext cx="914399" cy="640080"/>
          </a:xfrm>
          <a:prstGeom prst="rect">
            <a:avLst/>
          </a:prstGeom>
          <a:blipFill>
            <a:blip r:embed="rId2"/>
            <a:srcRect l="1000" r="1000"/>
            <a:stretch>
              <a:fillRect b="4000"/>
            </a:stretch>
          </a:blipFill>
        </p:spPr>
      </p:sp>
      <p:graphicFrame>
        <p:nvGraphicFramePr>
          <p:cNvPr id="16" name="Table 15">
            <a:extLst>
              <a:ext uri="{FF2B5EF4-FFF2-40B4-BE49-F238E27FC236}">
                <a16:creationId xmlns:a16="http://schemas.microsoft.com/office/drawing/2014/main" id="{A68A9D66-E437-466F-A34F-A14653701F16}"/>
              </a:ext>
            </a:extLst>
          </p:cNvPr>
          <p:cNvGraphicFramePr>
            <a:graphicFrameLocks noGrp="1"/>
          </p:cNvGraphicFramePr>
          <p:nvPr>
            <p:extLst>
              <p:ext uri="{D42A27DB-BD31-4B8C-83A1-F6EECF244321}">
                <p14:modId xmlns:p14="http://schemas.microsoft.com/office/powerpoint/2010/main" val="2436917433"/>
              </p:ext>
            </p:extLst>
          </p:nvPr>
        </p:nvGraphicFramePr>
        <p:xfrm>
          <a:off x="548639" y="1835857"/>
          <a:ext cx="11881799" cy="4267199"/>
        </p:xfrm>
        <a:graphic>
          <a:graphicData uri="http://schemas.openxmlformats.org/drawingml/2006/table">
            <a:tbl>
              <a:tblPr/>
              <a:tblGrid>
                <a:gridCol w="11881799">
                  <a:extLst>
                    <a:ext uri="{9D8B030D-6E8A-4147-A177-3AD203B41FA5}">
                      <a16:colId xmlns:a16="http://schemas.microsoft.com/office/drawing/2014/main" val="20000"/>
                    </a:ext>
                  </a:extLst>
                </a:gridCol>
              </a:tblGrid>
              <a:tr h="330839">
                <a:tc>
                  <a:txBody>
                    <a:bodyPr/>
                    <a:lstStyle/>
                    <a:p>
                      <a:pPr algn="l" rtl="0">
                        <a:lnSpc>
                          <a:spcPct val="95000"/>
                        </a:lnSpc>
                      </a:pPr>
                      <a:r>
                        <a:rPr lang="en-US" sz="1800" b="1" i="0" u="none" strike="noStrike" dirty="0">
                          <a:solidFill>
                            <a:srgbClr val="FFFFFF"/>
                          </a:solidFill>
                          <a:latin typeface="Segoe UI" pitchFamily="34" charset="0"/>
                          <a:ea typeface="Segoe UI" pitchFamily="34" charset="0"/>
                          <a:cs typeface="Segoe UI" pitchFamily="34" charset="0"/>
                        </a:rPr>
                        <a:t>Loan Covenant Calculation</a:t>
                      </a:r>
                      <a:endParaRPr lang="en-US" sz="1800" b="1" i="0" u="none" strike="noStrike" dirty="0">
                        <a:solidFill>
                          <a:srgbClr val="FFFFFF"/>
                        </a:solidFill>
                        <a:latin typeface="Segoe UI" pitchFamily="34" charset="0"/>
                        <a:ea typeface="Segoe UI" pitchFamily="34" charset="0"/>
                      </a:endParaRPr>
                    </a:p>
                  </a:txBody>
                  <a:tcPr marL="101520" marR="25560" marT="0" marB="0" anchor="ctr">
                    <a:lnL/>
                    <a:lnR/>
                    <a:lnT/>
                    <a:lnB/>
                    <a:solidFill>
                      <a:srgbClr val="0F243E"/>
                    </a:solidFill>
                  </a:tcPr>
                </a:tc>
                <a:extLst>
                  <a:ext uri="{0D108BD9-81ED-4DB2-BD59-A6C34878D82A}">
                    <a16:rowId xmlns:a16="http://schemas.microsoft.com/office/drawing/2014/main" val="10000"/>
                  </a:ext>
                </a:extLst>
              </a:tr>
              <a:tr h="597240">
                <a:tc>
                  <a:txBody>
                    <a:bodyPr/>
                    <a:lstStyle/>
                    <a:p>
                      <a:pPr marL="0" marR="0" lvl="5" indent="731520">
                        <a:spcBef>
                          <a:spcPts val="1200"/>
                        </a:spcBef>
                        <a:spcAft>
                          <a:spcPts val="0"/>
                        </a:spcAft>
                      </a:pPr>
                      <a:endParaRPr lang="en-US" sz="1600" b="1" dirty="0">
                        <a:effectLst/>
                        <a:latin typeface="Segoe UI" panose="020B0502040204020203" pitchFamily="34" charset="0"/>
                        <a:ea typeface="Calibri" panose="020F0502020204030204" pitchFamily="34" charset="0"/>
                        <a:cs typeface="Segoe UI" panose="020B0502040204020203" pitchFamily="34" charset="0"/>
                      </a:endParaRPr>
                    </a:p>
                    <a:p>
                      <a:pPr marL="0" marR="0" lvl="5" indent="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Your loan covenant reads as follows:</a:t>
                      </a:r>
                    </a:p>
                    <a:p>
                      <a:pPr marL="0" marR="0" lvl="5" indent="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Maintain a debt coverage ratio (defined as net operating income divided by current portion of long term debt plus interest expenses) of not less than 1.35 to 1 for the fiscal years ended June 30</a:t>
                      </a:r>
                      <a:r>
                        <a:rPr lang="en-US" sz="1600" b="1" baseline="30000" dirty="0">
                          <a:effectLst/>
                          <a:latin typeface="Segoe UI" panose="020B0502040204020203" pitchFamily="34" charset="0"/>
                          <a:ea typeface="Calibri" panose="020F0502020204030204" pitchFamily="34" charset="0"/>
                          <a:cs typeface="Segoe UI" panose="020B0502040204020203" pitchFamily="34" charset="0"/>
                        </a:rPr>
                        <a:t>th</a:t>
                      </a:r>
                      <a:r>
                        <a:rPr lang="en-US" sz="1600" b="1" dirty="0">
                          <a:effectLst/>
                          <a:latin typeface="Segoe UI" panose="020B0502040204020203" pitchFamily="34" charset="0"/>
                          <a:ea typeface="Calibri" panose="020F0502020204030204" pitchFamily="34" charset="0"/>
                          <a:cs typeface="Segoe UI" panose="020B0502040204020203" pitchFamily="34" charset="0"/>
                        </a:rPr>
                        <a:t>, 2020 and June 30</a:t>
                      </a:r>
                      <a:r>
                        <a:rPr lang="en-US" sz="1600" b="1" baseline="30000" dirty="0">
                          <a:effectLst/>
                          <a:latin typeface="Segoe UI" panose="020B0502040204020203" pitchFamily="34" charset="0"/>
                          <a:ea typeface="Calibri" panose="020F0502020204030204" pitchFamily="34" charset="0"/>
                          <a:cs typeface="Segoe UI" panose="020B0502040204020203" pitchFamily="34" charset="0"/>
                        </a:rPr>
                        <a:t>th</a:t>
                      </a:r>
                      <a:r>
                        <a:rPr lang="en-US" sz="1600" b="1" dirty="0">
                          <a:effectLst/>
                          <a:latin typeface="Segoe UI" panose="020B0502040204020203" pitchFamily="34" charset="0"/>
                          <a:ea typeface="Calibri" panose="020F0502020204030204" pitchFamily="34" charset="0"/>
                          <a:cs typeface="Segoe UI" panose="020B0502040204020203" pitchFamily="34" charset="0"/>
                        </a:rPr>
                        <a:t>, 2021 and 1.5 to 1 thereafter.</a:t>
                      </a:r>
                    </a:p>
                    <a:p>
                      <a:pPr marL="0" marR="0" lvl="5" indent="0">
                        <a:spcBef>
                          <a:spcPts val="1200"/>
                        </a:spcBef>
                        <a:spcAft>
                          <a:spcPts val="0"/>
                        </a:spcAft>
                      </a:pPr>
                      <a:endParaRPr lang="en-US" sz="1600" b="1" dirty="0">
                        <a:effectLst/>
                        <a:latin typeface="Segoe UI" panose="020B0502040204020203" pitchFamily="34" charset="0"/>
                        <a:ea typeface="Calibri" panose="020F0502020204030204" pitchFamily="34" charset="0"/>
                        <a:cs typeface="Segoe UI" panose="020B0502040204020203" pitchFamily="34" charset="0"/>
                      </a:endParaRPr>
                    </a:p>
                    <a:p>
                      <a:pPr marL="0" marR="0" lvl="5" indent="0">
                        <a:spcBef>
                          <a:spcPts val="1200"/>
                        </a:spcBef>
                        <a:spcAft>
                          <a:spcPts val="0"/>
                        </a:spcAft>
                      </a:pPr>
                      <a:r>
                        <a:rPr lang="en-US" sz="1600" b="1" dirty="0">
                          <a:effectLst/>
                          <a:latin typeface="Segoe UI" panose="020B0502040204020203" pitchFamily="34" charset="0"/>
                          <a:ea typeface="Calibri" panose="020F0502020204030204" pitchFamily="34" charset="0"/>
                          <a:cs typeface="Segoe UI" panose="020B0502040204020203" pitchFamily="34" charset="0"/>
                        </a:rPr>
                        <a:t>Your current calculation (based on projected actuals) is as follows:</a:t>
                      </a:r>
                    </a:p>
                  </a:txBody>
                  <a:tcPr marL="25560" marR="25559" marT="0" marB="0" anchor="ctr">
                    <a:lnL/>
                    <a:lnR/>
                    <a:lnT/>
                    <a:lnB/>
                    <a:noFill/>
                  </a:tcPr>
                </a:tc>
                <a:extLst>
                  <a:ext uri="{0D108BD9-81ED-4DB2-BD59-A6C34878D82A}">
                    <a16:rowId xmlns:a16="http://schemas.microsoft.com/office/drawing/2014/main" val="10001"/>
                  </a:ext>
                </a:extLst>
              </a:tr>
              <a:tr h="654840">
                <a:tc>
                  <a:txBody>
                    <a:bodyPr/>
                    <a:lstStyle/>
                    <a:p>
                      <a:pPr algn="l">
                        <a:lnSpc>
                          <a:spcPct val="95000"/>
                        </a:lnSpc>
                        <a:spcBef>
                          <a:spcPts val="1513"/>
                        </a:spcBef>
                      </a:pP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2"/>
                  </a:ext>
                </a:extLst>
              </a:tr>
              <a:tr h="554040">
                <a:tc>
                  <a:txBody>
                    <a:bodyPr/>
                    <a:lstStyle/>
                    <a:p>
                      <a:pPr algn="l">
                        <a:lnSpc>
                          <a:spcPct val="95000"/>
                        </a:lnSpc>
                        <a:spcBef>
                          <a:spcPts val="1116"/>
                        </a:spcBef>
                      </a:pPr>
                      <a:endParaRPr lang="en-US" sz="1600" b="0"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3"/>
                  </a:ext>
                </a:extLst>
              </a:tr>
              <a:tr h="654840">
                <a:tc>
                  <a:txBody>
                    <a:bodyPr/>
                    <a:lstStyle/>
                    <a:p>
                      <a:pPr algn="l">
                        <a:lnSpc>
                          <a:spcPct val="95000"/>
                        </a:lnSpc>
                        <a:spcBef>
                          <a:spcPts val="1513"/>
                        </a:spcBef>
                      </a:pPr>
                      <a:endParaRPr lang="en-US" sz="1600" b="1" i="0" u="none" strike="noStrike" dirty="0">
                        <a:solidFill>
                          <a:srgbClr val="000000"/>
                        </a:solidFill>
                        <a:latin typeface="Segoe UI" pitchFamily="34" charset="0"/>
                        <a:ea typeface="Segoe UI" pitchFamily="34" charset="0"/>
                      </a:endParaRPr>
                    </a:p>
                  </a:txBody>
                  <a:tcPr marL="25560" marR="25559" marT="0" marB="0" anchor="ctr">
                    <a:lnL/>
                    <a:lnR/>
                    <a:lnT/>
                    <a:lnB/>
                    <a:noFill/>
                  </a:tcPr>
                </a:tc>
                <a:extLst>
                  <a:ext uri="{0D108BD9-81ED-4DB2-BD59-A6C34878D82A}">
                    <a16:rowId xmlns:a16="http://schemas.microsoft.com/office/drawing/2014/main" val="10004"/>
                  </a:ext>
                </a:extLst>
              </a:tr>
            </a:tbl>
          </a:graphicData>
        </a:graphic>
      </p:graphicFrame>
      <p:graphicFrame>
        <p:nvGraphicFramePr>
          <p:cNvPr id="19" name="Table 19">
            <a:extLst>
              <a:ext uri="{FF2B5EF4-FFF2-40B4-BE49-F238E27FC236}">
                <a16:creationId xmlns:a16="http://schemas.microsoft.com/office/drawing/2014/main" id="{B24C4540-86C8-425F-A01D-FFB6E491904E}"/>
              </a:ext>
            </a:extLst>
          </p:cNvPr>
          <p:cNvGraphicFramePr>
            <a:graphicFrameLocks noGrp="1"/>
          </p:cNvGraphicFramePr>
          <p:nvPr>
            <p:extLst>
              <p:ext uri="{D42A27DB-BD31-4B8C-83A1-F6EECF244321}">
                <p14:modId xmlns:p14="http://schemas.microsoft.com/office/powerpoint/2010/main" val="2939349568"/>
              </p:ext>
            </p:extLst>
          </p:nvPr>
        </p:nvGraphicFramePr>
        <p:xfrm>
          <a:off x="3016423" y="4507733"/>
          <a:ext cx="6768752" cy="2225040"/>
        </p:xfrm>
        <a:graphic>
          <a:graphicData uri="http://schemas.openxmlformats.org/drawingml/2006/table">
            <a:tbl>
              <a:tblPr firstRow="1" bandRow="1">
                <a:tableStyleId>{5C22544A-7EE6-4342-B048-85BDC9FD1C3A}</a:tableStyleId>
              </a:tblPr>
              <a:tblGrid>
                <a:gridCol w="3942962">
                  <a:extLst>
                    <a:ext uri="{9D8B030D-6E8A-4147-A177-3AD203B41FA5}">
                      <a16:colId xmlns:a16="http://schemas.microsoft.com/office/drawing/2014/main" val="2784043104"/>
                    </a:ext>
                  </a:extLst>
                </a:gridCol>
                <a:gridCol w="2825790">
                  <a:extLst>
                    <a:ext uri="{9D8B030D-6E8A-4147-A177-3AD203B41FA5}">
                      <a16:colId xmlns:a16="http://schemas.microsoft.com/office/drawing/2014/main" val="420542236"/>
                    </a:ext>
                  </a:extLst>
                </a:gridCol>
              </a:tblGrid>
              <a:tr h="370840">
                <a:tc>
                  <a:txBody>
                    <a:bodyPr/>
                    <a:lstStyle/>
                    <a:p>
                      <a:r>
                        <a:rPr lang="en-US" dirty="0"/>
                        <a:t>AIMS LOAN COVENANT CALCULATION</a:t>
                      </a:r>
                    </a:p>
                  </a:txBody>
                  <a:tcPr/>
                </a:tc>
                <a:tc>
                  <a:txBody>
                    <a:bodyPr/>
                    <a:lstStyle/>
                    <a:p>
                      <a:endParaRPr lang="en-US" dirty="0"/>
                    </a:p>
                  </a:txBody>
                  <a:tcPr/>
                </a:tc>
                <a:extLst>
                  <a:ext uri="{0D108BD9-81ED-4DB2-BD59-A6C34878D82A}">
                    <a16:rowId xmlns:a16="http://schemas.microsoft.com/office/drawing/2014/main" val="674937760"/>
                  </a:ext>
                </a:extLst>
              </a:tr>
              <a:tr h="370840">
                <a:tc>
                  <a:txBody>
                    <a:bodyPr/>
                    <a:lstStyle/>
                    <a:p>
                      <a:pPr algn="l" fontAlgn="b"/>
                      <a:r>
                        <a:rPr lang="en-US" sz="2000" b="0" i="0" u="none" strike="noStrike" dirty="0">
                          <a:solidFill>
                            <a:srgbClr val="000000"/>
                          </a:solidFill>
                          <a:effectLst/>
                          <a:latin typeface="Calibri" panose="020F0502020204030204" pitchFamily="34" charset="0"/>
                        </a:rPr>
                        <a:t>Net Operating Income</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$1,786,224.00 </a:t>
                      </a:r>
                    </a:p>
                  </a:txBody>
                  <a:tcPr marL="9525" marR="9525" marT="9525" marB="0" anchor="b"/>
                </a:tc>
                <a:extLst>
                  <a:ext uri="{0D108BD9-81ED-4DB2-BD59-A6C34878D82A}">
                    <a16:rowId xmlns:a16="http://schemas.microsoft.com/office/drawing/2014/main" val="3288667311"/>
                  </a:ext>
                </a:extLst>
              </a:tr>
              <a:tr h="370840">
                <a:tc>
                  <a:txBody>
                    <a:bodyPr/>
                    <a:lstStyle/>
                    <a:p>
                      <a:pPr algn="l" fontAlgn="b"/>
                      <a:r>
                        <a:rPr lang="en-US" sz="2000" b="0" i="0" u="none" strike="noStrike" dirty="0">
                          <a:solidFill>
                            <a:srgbClr val="000000"/>
                          </a:solidFill>
                          <a:effectLst/>
                          <a:latin typeface="Calibri" panose="020F0502020204030204" pitchFamily="34" charset="0"/>
                        </a:rPr>
                        <a:t>Current Portion of Loan</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$210,504.00</a:t>
                      </a:r>
                    </a:p>
                  </a:txBody>
                  <a:tcPr marL="9525" marR="9525" marT="9525" marB="0" anchor="b"/>
                </a:tc>
                <a:extLst>
                  <a:ext uri="{0D108BD9-81ED-4DB2-BD59-A6C34878D82A}">
                    <a16:rowId xmlns:a16="http://schemas.microsoft.com/office/drawing/2014/main" val="190184858"/>
                  </a:ext>
                </a:extLst>
              </a:tr>
              <a:tr h="370840">
                <a:tc>
                  <a:txBody>
                    <a:bodyPr/>
                    <a:lstStyle/>
                    <a:p>
                      <a:pPr algn="l" fontAlgn="b"/>
                      <a:r>
                        <a:rPr lang="en-US" sz="2000" b="0" i="0" u="none" strike="noStrike">
                          <a:solidFill>
                            <a:srgbClr val="000000"/>
                          </a:solidFill>
                          <a:effectLst/>
                          <a:latin typeface="Calibri" panose="020F0502020204030204" pitchFamily="34" charset="0"/>
                        </a:rPr>
                        <a:t>Interest To be Paid next 12 months</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$300,000.00</a:t>
                      </a:r>
                    </a:p>
                  </a:txBody>
                  <a:tcPr marL="9525" marR="9525" marT="9525" marB="0" anchor="b"/>
                </a:tc>
                <a:extLst>
                  <a:ext uri="{0D108BD9-81ED-4DB2-BD59-A6C34878D82A}">
                    <a16:rowId xmlns:a16="http://schemas.microsoft.com/office/drawing/2014/main" val="2472071822"/>
                  </a:ext>
                </a:extLst>
              </a:tr>
              <a:tr h="370840">
                <a:tc>
                  <a:txBody>
                    <a:bodyPr/>
                    <a:lstStyle/>
                    <a:p>
                      <a:pPr algn="l" fontAlgn="b"/>
                      <a:r>
                        <a:rPr lang="en-US" sz="2000" b="0" i="0" u="none" strike="noStrike">
                          <a:solidFill>
                            <a:srgbClr val="000000"/>
                          </a:solidFill>
                          <a:effectLst/>
                          <a:latin typeface="Calibri" panose="020F0502020204030204" pitchFamily="34" charset="0"/>
                        </a:rPr>
                        <a:t>12 Mos Princ and Int</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$510,504.00</a:t>
                      </a:r>
                    </a:p>
                  </a:txBody>
                  <a:tcPr marL="9525" marR="9525" marT="9525" marB="0" anchor="b"/>
                </a:tc>
                <a:extLst>
                  <a:ext uri="{0D108BD9-81ED-4DB2-BD59-A6C34878D82A}">
                    <a16:rowId xmlns:a16="http://schemas.microsoft.com/office/drawing/2014/main" val="3304377939"/>
                  </a:ext>
                </a:extLst>
              </a:tr>
              <a:tr h="370840">
                <a:tc>
                  <a:txBody>
                    <a:bodyPr/>
                    <a:lstStyle/>
                    <a:p>
                      <a:pPr algn="r" fontAlgn="b"/>
                      <a:r>
                        <a:rPr lang="en-US" sz="2000" b="1" i="0" u="none" strike="noStrike">
                          <a:solidFill>
                            <a:srgbClr val="000000"/>
                          </a:solidFill>
                          <a:effectLst/>
                          <a:latin typeface="Calibri" panose="020F0502020204030204" pitchFamily="34" charset="0"/>
                        </a:rPr>
                        <a:t>Ratio</a:t>
                      </a:r>
                    </a:p>
                  </a:txBody>
                  <a:tcPr marL="9525" marR="85725" marT="9525" marB="0" anchor="b"/>
                </a:tc>
                <a:tc>
                  <a:txBody>
                    <a:bodyPr/>
                    <a:lstStyle/>
                    <a:p>
                      <a:pPr algn="r" fontAlgn="b"/>
                      <a:r>
                        <a:rPr lang="en-US" sz="2000" b="1" i="0" u="none" strike="noStrike" dirty="0">
                          <a:solidFill>
                            <a:srgbClr val="000000"/>
                          </a:solidFill>
                          <a:effectLst/>
                          <a:latin typeface="Calibri" panose="020F0502020204030204" pitchFamily="34" charset="0"/>
                        </a:rPr>
                        <a:t>3.50</a:t>
                      </a:r>
                    </a:p>
                  </a:txBody>
                  <a:tcPr marL="9525" marR="9525" marT="9525" marB="0" anchor="b"/>
                </a:tc>
                <a:extLst>
                  <a:ext uri="{0D108BD9-81ED-4DB2-BD59-A6C34878D82A}">
                    <a16:rowId xmlns:a16="http://schemas.microsoft.com/office/drawing/2014/main" val="1597912523"/>
                  </a:ext>
                </a:extLst>
              </a:tr>
            </a:tbl>
          </a:graphicData>
        </a:graphic>
      </p:graphicFrame>
    </p:spTree>
  </p:cSld>
  <p:clrMapOvr>
    <a:masterClrMapping/>
  </p:clrMapOvr>
</p:sld>
</file>

<file path=ppt/theme/theme1.xml><?xml version="1.0" encoding="utf-8"?>
<a:theme xmlns:a="http://schemas.openxmlformats.org/drawingml/2006/main" name="Telerik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715</Words>
  <Application>Microsoft Macintosh PowerPoint</Application>
  <PresentationFormat>Custom</PresentationFormat>
  <Paragraphs>145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segoe ui</vt:lpstr>
      <vt:lpstr>segoe ui</vt:lpstr>
      <vt:lpstr>Verdana</vt:lpstr>
      <vt:lpstr>Telerik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Peters</dc:creator>
  <cp:lastModifiedBy>Microsoft Office User</cp:lastModifiedBy>
  <cp:revision>5</cp:revision>
  <dcterms:modified xsi:type="dcterms:W3CDTF">2021-05-15T19:44:28Z</dcterms:modified>
</cp:coreProperties>
</file>