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14"/>
  </p:notesMasterIdLst>
  <p:sldIdLst>
    <p:sldId id="256" r:id="rId2"/>
    <p:sldId id="260" r:id="rId3"/>
    <p:sldId id="262" r:id="rId4"/>
    <p:sldId id="257" r:id="rId5"/>
    <p:sldId id="261" r:id="rId6"/>
    <p:sldId id="269" r:id="rId7"/>
    <p:sldId id="259" r:id="rId8"/>
    <p:sldId id="267" r:id="rId9"/>
    <p:sldId id="271" r:id="rId10"/>
    <p:sldId id="268" r:id="rId11"/>
    <p:sldId id="264" r:id="rId12"/>
    <p:sldId id="265"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8" d="100"/>
          <a:sy n="118" d="100"/>
        </p:scale>
        <p:origin x="400" y="1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E3A56-8441-42AD-AA09-774E44D308F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A02D4B0-29F3-4DBA-B2B3-F2B99659920D}">
      <dgm:prSet/>
      <dgm:spPr/>
      <dgm:t>
        <a:bodyPr/>
        <a:lstStyle/>
        <a:p>
          <a:r>
            <a:rPr lang="en-US" dirty="0"/>
            <a:t>The Chinatown community has discussed the formation of a business improvement district for many years. The Oakland Chinatown Improvement Initiative was formed to demonstrate how a district could help improve the neighborhood with services, art, and ambassadors.</a:t>
          </a:r>
        </a:p>
      </dgm:t>
    </dgm:pt>
    <dgm:pt modelId="{EE0B12F5-606C-40C7-A922-077E09C3CC69}" type="parTrans" cxnId="{703A962F-7CF1-402F-B1EC-B92D43C8B532}">
      <dgm:prSet/>
      <dgm:spPr/>
      <dgm:t>
        <a:bodyPr/>
        <a:lstStyle/>
        <a:p>
          <a:endParaRPr lang="en-US"/>
        </a:p>
      </dgm:t>
    </dgm:pt>
    <dgm:pt modelId="{944332C7-097D-4E87-8811-7D4EC063B3FB}" type="sibTrans" cxnId="{703A962F-7CF1-402F-B1EC-B92D43C8B532}">
      <dgm:prSet/>
      <dgm:spPr/>
      <dgm:t>
        <a:bodyPr/>
        <a:lstStyle/>
        <a:p>
          <a:endParaRPr lang="en-US"/>
        </a:p>
      </dgm:t>
    </dgm:pt>
    <dgm:pt modelId="{0F7FF7C6-BD15-4688-85E7-EE59FF05CF1A}">
      <dgm:prSet/>
      <dgm:spPr/>
      <dgm:t>
        <a:bodyPr/>
        <a:lstStyle/>
        <a:p>
          <a:r>
            <a:rPr lang="en-US" dirty="0"/>
            <a:t>A Business Improvement District is a property-owner special assessment district. Because Chinatown is a mixed use community comprised of single family homes, non-profit organizations, government agencies, businesses, churches, and condo land uses, it is called a Community Benefit District (CBD), because all land users will benefit.</a:t>
          </a:r>
        </a:p>
      </dgm:t>
    </dgm:pt>
    <dgm:pt modelId="{00A998FB-86D3-4FD9-A998-EAC487E536FB}" type="parTrans" cxnId="{14680526-2888-4B4C-BCE2-44D8438EFE15}">
      <dgm:prSet/>
      <dgm:spPr/>
      <dgm:t>
        <a:bodyPr/>
        <a:lstStyle/>
        <a:p>
          <a:endParaRPr lang="en-US"/>
        </a:p>
      </dgm:t>
    </dgm:pt>
    <dgm:pt modelId="{9020E4DA-F793-4ED7-9571-ACFDA0F2EE96}" type="sibTrans" cxnId="{14680526-2888-4B4C-BCE2-44D8438EFE15}">
      <dgm:prSet/>
      <dgm:spPr/>
      <dgm:t>
        <a:bodyPr/>
        <a:lstStyle/>
        <a:p>
          <a:endParaRPr lang="en-US"/>
        </a:p>
      </dgm:t>
    </dgm:pt>
    <dgm:pt modelId="{22002F91-A656-4E13-9AC8-F06458B5A592}">
      <dgm:prSet/>
      <dgm:spPr/>
      <dgm:t>
        <a:bodyPr/>
        <a:lstStyle/>
        <a:p>
          <a:r>
            <a:rPr lang="en-US"/>
            <a:t>A CBD is an economic development tool that allows a geographic cluster of property owners, in partnership with other users, to collectively invest in activities that improve economic and community vitality. </a:t>
          </a:r>
        </a:p>
      </dgm:t>
    </dgm:pt>
    <dgm:pt modelId="{8AA005E8-0061-4E9E-BD93-5B2FA0FADABF}" type="parTrans" cxnId="{31DE7012-B1A1-49BC-BF13-F2FD5BEEA72F}">
      <dgm:prSet/>
      <dgm:spPr/>
      <dgm:t>
        <a:bodyPr/>
        <a:lstStyle/>
        <a:p>
          <a:endParaRPr lang="en-US"/>
        </a:p>
      </dgm:t>
    </dgm:pt>
    <dgm:pt modelId="{085645C0-E505-4200-9C1E-1E693A09DD00}" type="sibTrans" cxnId="{31DE7012-B1A1-49BC-BF13-F2FD5BEEA72F}">
      <dgm:prSet/>
      <dgm:spPr/>
      <dgm:t>
        <a:bodyPr/>
        <a:lstStyle/>
        <a:p>
          <a:endParaRPr lang="en-US"/>
        </a:p>
      </dgm:t>
    </dgm:pt>
    <dgm:pt modelId="{B0EE9450-BACB-4F11-B8C1-B92AB7A3A9C3}">
      <dgm:prSet/>
      <dgm:spPr/>
      <dgm:t>
        <a:bodyPr/>
        <a:lstStyle/>
        <a:p>
          <a:r>
            <a:rPr lang="en-US" dirty="0"/>
            <a:t>These activities </a:t>
          </a:r>
          <a:r>
            <a:rPr lang="en-US" u="sng" dirty="0"/>
            <a:t>enhance – not replace - </a:t>
          </a:r>
          <a:r>
            <a:rPr lang="en-US" dirty="0"/>
            <a:t>City services, and may range from safety and sanitation, to placemaking and branding, to business retention, attraction and promotion.</a:t>
          </a:r>
        </a:p>
      </dgm:t>
    </dgm:pt>
    <dgm:pt modelId="{58A206BF-0D58-4F6F-83A5-A25DE2E25A55}" type="parTrans" cxnId="{866FC0A5-72AC-4134-9F78-8B64D1B4404F}">
      <dgm:prSet/>
      <dgm:spPr/>
      <dgm:t>
        <a:bodyPr/>
        <a:lstStyle/>
        <a:p>
          <a:endParaRPr lang="en-US"/>
        </a:p>
      </dgm:t>
    </dgm:pt>
    <dgm:pt modelId="{E84291DC-582F-4A6B-BE9C-C2B5B61B2A74}" type="sibTrans" cxnId="{866FC0A5-72AC-4134-9F78-8B64D1B4404F}">
      <dgm:prSet/>
      <dgm:spPr/>
      <dgm:t>
        <a:bodyPr/>
        <a:lstStyle/>
        <a:p>
          <a:endParaRPr lang="en-US"/>
        </a:p>
      </dgm:t>
    </dgm:pt>
    <dgm:pt modelId="{F6F3E77E-1B5F-42B7-AC38-2A9D34491AF4}" type="pres">
      <dgm:prSet presAssocID="{447E3A56-8441-42AD-AA09-774E44D308F7}" presName="vert0" presStyleCnt="0">
        <dgm:presLayoutVars>
          <dgm:dir/>
          <dgm:animOne val="branch"/>
          <dgm:animLvl val="lvl"/>
        </dgm:presLayoutVars>
      </dgm:prSet>
      <dgm:spPr/>
    </dgm:pt>
    <dgm:pt modelId="{329C9464-C87A-43CE-9AD9-9DF73351F1AC}" type="pres">
      <dgm:prSet presAssocID="{2A02D4B0-29F3-4DBA-B2B3-F2B99659920D}" presName="thickLine" presStyleLbl="alignNode1" presStyleIdx="0" presStyleCnt="4"/>
      <dgm:spPr/>
    </dgm:pt>
    <dgm:pt modelId="{D74E39F9-E94E-4F09-A557-BA0D0DD5A646}" type="pres">
      <dgm:prSet presAssocID="{2A02D4B0-29F3-4DBA-B2B3-F2B99659920D}" presName="horz1" presStyleCnt="0"/>
      <dgm:spPr/>
    </dgm:pt>
    <dgm:pt modelId="{6A35D2F9-EFA6-44A0-B6FB-F21C11689AA3}" type="pres">
      <dgm:prSet presAssocID="{2A02D4B0-29F3-4DBA-B2B3-F2B99659920D}" presName="tx1" presStyleLbl="revTx" presStyleIdx="0" presStyleCnt="4"/>
      <dgm:spPr/>
    </dgm:pt>
    <dgm:pt modelId="{350FE4B3-C6A5-45E8-9CE5-2D1D3C69895E}" type="pres">
      <dgm:prSet presAssocID="{2A02D4B0-29F3-4DBA-B2B3-F2B99659920D}" presName="vert1" presStyleCnt="0"/>
      <dgm:spPr/>
    </dgm:pt>
    <dgm:pt modelId="{46C7DF4A-6E25-414A-9B31-E3E8C1F98FB3}" type="pres">
      <dgm:prSet presAssocID="{0F7FF7C6-BD15-4688-85E7-EE59FF05CF1A}" presName="thickLine" presStyleLbl="alignNode1" presStyleIdx="1" presStyleCnt="4"/>
      <dgm:spPr/>
    </dgm:pt>
    <dgm:pt modelId="{37EE9BB3-45A6-4545-B200-55D006F7A494}" type="pres">
      <dgm:prSet presAssocID="{0F7FF7C6-BD15-4688-85E7-EE59FF05CF1A}" presName="horz1" presStyleCnt="0"/>
      <dgm:spPr/>
    </dgm:pt>
    <dgm:pt modelId="{3A2561A0-1E75-4048-9A60-35D6FB152DA5}" type="pres">
      <dgm:prSet presAssocID="{0F7FF7C6-BD15-4688-85E7-EE59FF05CF1A}" presName="tx1" presStyleLbl="revTx" presStyleIdx="1" presStyleCnt="4"/>
      <dgm:spPr/>
    </dgm:pt>
    <dgm:pt modelId="{9C27C0D5-74AD-40DB-9342-2E7A00FB5380}" type="pres">
      <dgm:prSet presAssocID="{0F7FF7C6-BD15-4688-85E7-EE59FF05CF1A}" presName="vert1" presStyleCnt="0"/>
      <dgm:spPr/>
    </dgm:pt>
    <dgm:pt modelId="{F03D1164-2A97-4120-A0BF-E80A6DBEC5CF}" type="pres">
      <dgm:prSet presAssocID="{22002F91-A656-4E13-9AC8-F06458B5A592}" presName="thickLine" presStyleLbl="alignNode1" presStyleIdx="2" presStyleCnt="4"/>
      <dgm:spPr/>
    </dgm:pt>
    <dgm:pt modelId="{F2FB3880-0930-4F6C-9652-F021934CB85A}" type="pres">
      <dgm:prSet presAssocID="{22002F91-A656-4E13-9AC8-F06458B5A592}" presName="horz1" presStyleCnt="0"/>
      <dgm:spPr/>
    </dgm:pt>
    <dgm:pt modelId="{650F3C39-7276-4E98-ADF6-D894254D77BD}" type="pres">
      <dgm:prSet presAssocID="{22002F91-A656-4E13-9AC8-F06458B5A592}" presName="tx1" presStyleLbl="revTx" presStyleIdx="2" presStyleCnt="4"/>
      <dgm:spPr/>
    </dgm:pt>
    <dgm:pt modelId="{B8676EFB-E592-48C9-88D7-1008CECF5454}" type="pres">
      <dgm:prSet presAssocID="{22002F91-A656-4E13-9AC8-F06458B5A592}" presName="vert1" presStyleCnt="0"/>
      <dgm:spPr/>
    </dgm:pt>
    <dgm:pt modelId="{880B015E-2DBD-4B7B-96B0-B3F6132E76D7}" type="pres">
      <dgm:prSet presAssocID="{B0EE9450-BACB-4F11-B8C1-B92AB7A3A9C3}" presName="thickLine" presStyleLbl="alignNode1" presStyleIdx="3" presStyleCnt="4"/>
      <dgm:spPr/>
    </dgm:pt>
    <dgm:pt modelId="{B434522F-DC53-4826-A0E9-DA69535621E9}" type="pres">
      <dgm:prSet presAssocID="{B0EE9450-BACB-4F11-B8C1-B92AB7A3A9C3}" presName="horz1" presStyleCnt="0"/>
      <dgm:spPr/>
    </dgm:pt>
    <dgm:pt modelId="{88C892F4-D49D-41CD-8AE8-C097C3CAA8F6}" type="pres">
      <dgm:prSet presAssocID="{B0EE9450-BACB-4F11-B8C1-B92AB7A3A9C3}" presName="tx1" presStyleLbl="revTx" presStyleIdx="3" presStyleCnt="4"/>
      <dgm:spPr/>
    </dgm:pt>
    <dgm:pt modelId="{2C533A1C-96F0-43E1-BC60-E126EB805EAF}" type="pres">
      <dgm:prSet presAssocID="{B0EE9450-BACB-4F11-B8C1-B92AB7A3A9C3}" presName="vert1" presStyleCnt="0"/>
      <dgm:spPr/>
    </dgm:pt>
  </dgm:ptLst>
  <dgm:cxnLst>
    <dgm:cxn modelId="{34344804-B234-4871-826A-B5843BE516AF}" type="presOf" srcId="{0F7FF7C6-BD15-4688-85E7-EE59FF05CF1A}" destId="{3A2561A0-1E75-4048-9A60-35D6FB152DA5}" srcOrd="0" destOrd="0" presId="urn:microsoft.com/office/officeart/2008/layout/LinedList"/>
    <dgm:cxn modelId="{31DE7012-B1A1-49BC-BF13-F2FD5BEEA72F}" srcId="{447E3A56-8441-42AD-AA09-774E44D308F7}" destId="{22002F91-A656-4E13-9AC8-F06458B5A592}" srcOrd="2" destOrd="0" parTransId="{8AA005E8-0061-4E9E-BD93-5B2FA0FADABF}" sibTransId="{085645C0-E505-4200-9C1E-1E693A09DD00}"/>
    <dgm:cxn modelId="{94DA7723-83C0-4206-AA1B-D303BB95A275}" type="presOf" srcId="{22002F91-A656-4E13-9AC8-F06458B5A592}" destId="{650F3C39-7276-4E98-ADF6-D894254D77BD}" srcOrd="0" destOrd="0" presId="urn:microsoft.com/office/officeart/2008/layout/LinedList"/>
    <dgm:cxn modelId="{14680526-2888-4B4C-BCE2-44D8438EFE15}" srcId="{447E3A56-8441-42AD-AA09-774E44D308F7}" destId="{0F7FF7C6-BD15-4688-85E7-EE59FF05CF1A}" srcOrd="1" destOrd="0" parTransId="{00A998FB-86D3-4FD9-A998-EAC487E536FB}" sibTransId="{9020E4DA-F793-4ED7-9571-ACFDA0F2EE96}"/>
    <dgm:cxn modelId="{D9B6052B-E398-4478-B91A-01570681DAE1}" type="presOf" srcId="{447E3A56-8441-42AD-AA09-774E44D308F7}" destId="{F6F3E77E-1B5F-42B7-AC38-2A9D34491AF4}" srcOrd="0" destOrd="0" presId="urn:microsoft.com/office/officeart/2008/layout/LinedList"/>
    <dgm:cxn modelId="{703A962F-7CF1-402F-B1EC-B92D43C8B532}" srcId="{447E3A56-8441-42AD-AA09-774E44D308F7}" destId="{2A02D4B0-29F3-4DBA-B2B3-F2B99659920D}" srcOrd="0" destOrd="0" parTransId="{EE0B12F5-606C-40C7-A922-077E09C3CC69}" sibTransId="{944332C7-097D-4E87-8811-7D4EC063B3FB}"/>
    <dgm:cxn modelId="{DF52F461-C099-4680-A043-620D3BB7A213}" type="presOf" srcId="{B0EE9450-BACB-4F11-B8C1-B92AB7A3A9C3}" destId="{88C892F4-D49D-41CD-8AE8-C097C3CAA8F6}" srcOrd="0" destOrd="0" presId="urn:microsoft.com/office/officeart/2008/layout/LinedList"/>
    <dgm:cxn modelId="{0AB9B391-DD7B-4DC3-8792-D62E2DD15443}" type="presOf" srcId="{2A02D4B0-29F3-4DBA-B2B3-F2B99659920D}" destId="{6A35D2F9-EFA6-44A0-B6FB-F21C11689AA3}" srcOrd="0" destOrd="0" presId="urn:microsoft.com/office/officeart/2008/layout/LinedList"/>
    <dgm:cxn modelId="{866FC0A5-72AC-4134-9F78-8B64D1B4404F}" srcId="{447E3A56-8441-42AD-AA09-774E44D308F7}" destId="{B0EE9450-BACB-4F11-B8C1-B92AB7A3A9C3}" srcOrd="3" destOrd="0" parTransId="{58A206BF-0D58-4F6F-83A5-A25DE2E25A55}" sibTransId="{E84291DC-582F-4A6B-BE9C-C2B5B61B2A74}"/>
    <dgm:cxn modelId="{CB5E9346-26C0-49D5-9BCA-5B4A34AB8EAE}" type="presParOf" srcId="{F6F3E77E-1B5F-42B7-AC38-2A9D34491AF4}" destId="{329C9464-C87A-43CE-9AD9-9DF73351F1AC}" srcOrd="0" destOrd="0" presId="urn:microsoft.com/office/officeart/2008/layout/LinedList"/>
    <dgm:cxn modelId="{F1A70CBE-270D-4263-BAD1-F68AB92BDA8C}" type="presParOf" srcId="{F6F3E77E-1B5F-42B7-AC38-2A9D34491AF4}" destId="{D74E39F9-E94E-4F09-A557-BA0D0DD5A646}" srcOrd="1" destOrd="0" presId="urn:microsoft.com/office/officeart/2008/layout/LinedList"/>
    <dgm:cxn modelId="{15DCAEC7-AB8B-4768-BF16-B2400653A137}" type="presParOf" srcId="{D74E39F9-E94E-4F09-A557-BA0D0DD5A646}" destId="{6A35D2F9-EFA6-44A0-B6FB-F21C11689AA3}" srcOrd="0" destOrd="0" presId="urn:microsoft.com/office/officeart/2008/layout/LinedList"/>
    <dgm:cxn modelId="{B86F5D59-1E2C-4064-91ED-35D9B27CE9DB}" type="presParOf" srcId="{D74E39F9-E94E-4F09-A557-BA0D0DD5A646}" destId="{350FE4B3-C6A5-45E8-9CE5-2D1D3C69895E}" srcOrd="1" destOrd="0" presId="urn:microsoft.com/office/officeart/2008/layout/LinedList"/>
    <dgm:cxn modelId="{3250D06D-3903-4600-AF12-344C58454669}" type="presParOf" srcId="{F6F3E77E-1B5F-42B7-AC38-2A9D34491AF4}" destId="{46C7DF4A-6E25-414A-9B31-E3E8C1F98FB3}" srcOrd="2" destOrd="0" presId="urn:microsoft.com/office/officeart/2008/layout/LinedList"/>
    <dgm:cxn modelId="{5CA387DF-1CBB-430A-BB00-6A372B4C8F68}" type="presParOf" srcId="{F6F3E77E-1B5F-42B7-AC38-2A9D34491AF4}" destId="{37EE9BB3-45A6-4545-B200-55D006F7A494}" srcOrd="3" destOrd="0" presId="urn:microsoft.com/office/officeart/2008/layout/LinedList"/>
    <dgm:cxn modelId="{454747F7-CBAD-407F-BD39-529B90B574E9}" type="presParOf" srcId="{37EE9BB3-45A6-4545-B200-55D006F7A494}" destId="{3A2561A0-1E75-4048-9A60-35D6FB152DA5}" srcOrd="0" destOrd="0" presId="urn:microsoft.com/office/officeart/2008/layout/LinedList"/>
    <dgm:cxn modelId="{55826FFD-B8D6-4B21-AE64-E0A3E255D3C6}" type="presParOf" srcId="{37EE9BB3-45A6-4545-B200-55D006F7A494}" destId="{9C27C0D5-74AD-40DB-9342-2E7A00FB5380}" srcOrd="1" destOrd="0" presId="urn:microsoft.com/office/officeart/2008/layout/LinedList"/>
    <dgm:cxn modelId="{70E1716F-09F2-445C-94D2-5C1247F3CD06}" type="presParOf" srcId="{F6F3E77E-1B5F-42B7-AC38-2A9D34491AF4}" destId="{F03D1164-2A97-4120-A0BF-E80A6DBEC5CF}" srcOrd="4" destOrd="0" presId="urn:microsoft.com/office/officeart/2008/layout/LinedList"/>
    <dgm:cxn modelId="{C14E6DDD-59C3-4287-84CC-DAC92CBF9551}" type="presParOf" srcId="{F6F3E77E-1B5F-42B7-AC38-2A9D34491AF4}" destId="{F2FB3880-0930-4F6C-9652-F021934CB85A}" srcOrd="5" destOrd="0" presId="urn:microsoft.com/office/officeart/2008/layout/LinedList"/>
    <dgm:cxn modelId="{2ABD23E8-D423-4D55-99F6-FC8BCF969B81}" type="presParOf" srcId="{F2FB3880-0930-4F6C-9652-F021934CB85A}" destId="{650F3C39-7276-4E98-ADF6-D894254D77BD}" srcOrd="0" destOrd="0" presId="urn:microsoft.com/office/officeart/2008/layout/LinedList"/>
    <dgm:cxn modelId="{E3336068-5E6A-4DC6-9BDE-21D5141D2E07}" type="presParOf" srcId="{F2FB3880-0930-4F6C-9652-F021934CB85A}" destId="{B8676EFB-E592-48C9-88D7-1008CECF5454}" srcOrd="1" destOrd="0" presId="urn:microsoft.com/office/officeart/2008/layout/LinedList"/>
    <dgm:cxn modelId="{E6D77C82-C66B-4827-8258-205F6F0B0383}" type="presParOf" srcId="{F6F3E77E-1B5F-42B7-AC38-2A9D34491AF4}" destId="{880B015E-2DBD-4B7B-96B0-B3F6132E76D7}" srcOrd="6" destOrd="0" presId="urn:microsoft.com/office/officeart/2008/layout/LinedList"/>
    <dgm:cxn modelId="{59EF7AA4-BF33-418C-99BD-2074176DFBF7}" type="presParOf" srcId="{F6F3E77E-1B5F-42B7-AC38-2A9D34491AF4}" destId="{B434522F-DC53-4826-A0E9-DA69535621E9}" srcOrd="7" destOrd="0" presId="urn:microsoft.com/office/officeart/2008/layout/LinedList"/>
    <dgm:cxn modelId="{B28634C4-86A4-4175-A461-5C6E7B66445E}" type="presParOf" srcId="{B434522F-DC53-4826-A0E9-DA69535621E9}" destId="{88C892F4-D49D-41CD-8AE8-C097C3CAA8F6}" srcOrd="0" destOrd="0" presId="urn:microsoft.com/office/officeart/2008/layout/LinedList"/>
    <dgm:cxn modelId="{D44E0ECA-5653-4333-AA59-D9874679BA4F}" type="presParOf" srcId="{B434522F-DC53-4826-A0E9-DA69535621E9}" destId="{2C533A1C-96F0-43E1-BC60-E126EB805E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9464-C87A-43CE-9AD9-9DF73351F1AC}">
      <dsp:nvSpPr>
        <dsp:cNvPr id="0" name=""/>
        <dsp:cNvSpPr/>
      </dsp:nvSpPr>
      <dsp:spPr>
        <a:xfrm>
          <a:off x="0" y="0"/>
          <a:ext cx="649075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5D2F9-EFA6-44A0-B6FB-F21C11689AA3}">
      <dsp:nvSpPr>
        <dsp:cNvPr id="0" name=""/>
        <dsp:cNvSpPr/>
      </dsp:nvSpPr>
      <dsp:spPr>
        <a:xfrm>
          <a:off x="0" y="0"/>
          <a:ext cx="6490758" cy="148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Chinatown community has discussed the formation of a business improvement district for many years. The Oakland Chinatown Improvement Initiative was formed to demonstrate how a district could help improve the neighborhood with services, art, and ambassadors.</a:t>
          </a:r>
        </a:p>
      </dsp:txBody>
      <dsp:txXfrm>
        <a:off x="0" y="0"/>
        <a:ext cx="6490758" cy="1486958"/>
      </dsp:txXfrm>
    </dsp:sp>
    <dsp:sp modelId="{46C7DF4A-6E25-414A-9B31-E3E8C1F98FB3}">
      <dsp:nvSpPr>
        <dsp:cNvPr id="0" name=""/>
        <dsp:cNvSpPr/>
      </dsp:nvSpPr>
      <dsp:spPr>
        <a:xfrm>
          <a:off x="0" y="1486958"/>
          <a:ext cx="6490758" cy="0"/>
        </a:xfrm>
        <a:prstGeom prst="line">
          <a:avLst/>
        </a:prstGeom>
        <a:solidFill>
          <a:schemeClr val="accent5">
            <a:hueOff val="785595"/>
            <a:satOff val="-3757"/>
            <a:lumOff val="4118"/>
            <a:alphaOff val="0"/>
          </a:schemeClr>
        </a:solidFill>
        <a:ln w="15875"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561A0-1E75-4048-9A60-35D6FB152DA5}">
      <dsp:nvSpPr>
        <dsp:cNvPr id="0" name=""/>
        <dsp:cNvSpPr/>
      </dsp:nvSpPr>
      <dsp:spPr>
        <a:xfrm>
          <a:off x="0" y="1486958"/>
          <a:ext cx="6490758" cy="148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Business Improvement District is a property-owner special assessment district. Because Chinatown is a mixed use community comprised of single family homes, non-profit organizations, government agencies, businesses, churches, and condo land uses, it is called a Community Benefit District (CBD), because all land users will benefit.</a:t>
          </a:r>
        </a:p>
      </dsp:txBody>
      <dsp:txXfrm>
        <a:off x="0" y="1486958"/>
        <a:ext cx="6490758" cy="1486958"/>
      </dsp:txXfrm>
    </dsp:sp>
    <dsp:sp modelId="{F03D1164-2A97-4120-A0BF-E80A6DBEC5CF}">
      <dsp:nvSpPr>
        <dsp:cNvPr id="0" name=""/>
        <dsp:cNvSpPr/>
      </dsp:nvSpPr>
      <dsp:spPr>
        <a:xfrm>
          <a:off x="0" y="2973916"/>
          <a:ext cx="6490758" cy="0"/>
        </a:xfrm>
        <a:prstGeom prst="line">
          <a:avLst/>
        </a:prstGeom>
        <a:solidFill>
          <a:schemeClr val="accent5">
            <a:hueOff val="1571189"/>
            <a:satOff val="-7513"/>
            <a:lumOff val="8235"/>
            <a:alphaOff val="0"/>
          </a:schemeClr>
        </a:solidFill>
        <a:ln w="15875"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F3C39-7276-4E98-ADF6-D894254D77BD}">
      <dsp:nvSpPr>
        <dsp:cNvPr id="0" name=""/>
        <dsp:cNvSpPr/>
      </dsp:nvSpPr>
      <dsp:spPr>
        <a:xfrm>
          <a:off x="0" y="2973916"/>
          <a:ext cx="6490758" cy="148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 CBD is an economic development tool that allows a geographic cluster of property owners, in partnership with other users, to collectively invest in activities that improve economic and community vitality. </a:t>
          </a:r>
        </a:p>
      </dsp:txBody>
      <dsp:txXfrm>
        <a:off x="0" y="2973916"/>
        <a:ext cx="6490758" cy="1486958"/>
      </dsp:txXfrm>
    </dsp:sp>
    <dsp:sp modelId="{880B015E-2DBD-4B7B-96B0-B3F6132E76D7}">
      <dsp:nvSpPr>
        <dsp:cNvPr id="0" name=""/>
        <dsp:cNvSpPr/>
      </dsp:nvSpPr>
      <dsp:spPr>
        <a:xfrm>
          <a:off x="0" y="4460874"/>
          <a:ext cx="6490758" cy="0"/>
        </a:xfrm>
        <a:prstGeom prst="line">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892F4-D49D-41CD-8AE8-C097C3CAA8F6}">
      <dsp:nvSpPr>
        <dsp:cNvPr id="0" name=""/>
        <dsp:cNvSpPr/>
      </dsp:nvSpPr>
      <dsp:spPr>
        <a:xfrm>
          <a:off x="0" y="4460874"/>
          <a:ext cx="6490758" cy="148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These activities </a:t>
          </a:r>
          <a:r>
            <a:rPr lang="en-US" sz="1800" u="sng" kern="1200" dirty="0"/>
            <a:t>enhance – not replace - </a:t>
          </a:r>
          <a:r>
            <a:rPr lang="en-US" sz="1800" kern="1200" dirty="0"/>
            <a:t>City services, and may range from safety and sanitation, to placemaking and branding, to business retention, attraction and promotion.</a:t>
          </a:r>
        </a:p>
      </dsp:txBody>
      <dsp:txXfrm>
        <a:off x="0" y="4460874"/>
        <a:ext cx="6490758" cy="14869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F945CBB-BCD3-40CB-907F-B227F52B8FA3}" type="datetimeFigureOut">
              <a:rPr lang="en-US" smtClean="0"/>
              <a:t>4/13/21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BEDD4C0-08F9-4A75-8473-0A1237335A82}" type="slidenum">
              <a:rPr lang="en-US" smtClean="0"/>
              <a:t>‹#›</a:t>
            </a:fld>
            <a:endParaRPr lang="en-US"/>
          </a:p>
        </p:txBody>
      </p:sp>
    </p:spTree>
    <p:extLst>
      <p:ext uri="{BB962C8B-B14F-4D97-AF65-F5344CB8AC3E}">
        <p14:creationId xmlns:p14="http://schemas.microsoft.com/office/powerpoint/2010/main" val="41187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8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5955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0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52047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176110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403C0-3682-4B28-B7EC-A5E9BD9AF106}" type="datetimeFigureOut">
              <a:rPr lang="en-US" smtClean="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B21A0-D243-40CE-B075-7634B18CCD1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403C0-3682-4B28-B7EC-A5E9BD9AF106}" type="datetimeFigureOut">
              <a:rPr lang="en-US" smtClean="0"/>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293683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1403C0-3682-4B28-B7EC-A5E9BD9AF106}" type="datetimeFigureOut">
              <a:rPr lang="en-US" smtClean="0"/>
              <a:t>4/13/21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362781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403C0-3682-4B28-B7EC-A5E9BD9AF106}" type="datetimeFigureOut">
              <a:rPr lang="en-US" smtClean="0"/>
              <a:t>4/13/21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112153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403C0-3682-4B28-B7EC-A5E9BD9AF106}" type="datetimeFigureOut">
              <a:rPr lang="en-US" smtClean="0"/>
              <a:t>4/13/21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359262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1403C0-3682-4B28-B7EC-A5E9BD9AF106}" type="datetimeFigureOut">
              <a:rPr lang="en-US" smtClean="0"/>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B21A0-D243-40CE-B075-7634B18CCD16}" type="slidenum">
              <a:rPr lang="en-US" smtClean="0"/>
              <a:t>‹#›</a:t>
            </a:fld>
            <a:endParaRPr lang="en-US" dirty="0"/>
          </a:p>
        </p:txBody>
      </p:sp>
    </p:spTree>
    <p:extLst>
      <p:ext uri="{BB962C8B-B14F-4D97-AF65-F5344CB8AC3E}">
        <p14:creationId xmlns:p14="http://schemas.microsoft.com/office/powerpoint/2010/main" val="258609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403C0-3682-4B28-B7EC-A5E9BD9AF106}" type="datetimeFigureOut">
              <a:rPr lang="en-US" smtClean="0"/>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B21A0-D243-40CE-B075-7634B18CCD1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1403C0-3682-4B28-B7EC-A5E9BD9AF106}" type="datetimeFigureOut">
              <a:rPr lang="en-US" smtClean="0"/>
              <a:t>4/13/21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7B21A0-D243-40CE-B075-7634B18CCD16}"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3857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docx"/><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EAC10-D81E-4DCD-ADA6-566B1AF0596B}"/>
              </a:ext>
            </a:extLst>
          </p:cNvPr>
          <p:cNvSpPr>
            <a:spLocks noGrp="1"/>
          </p:cNvSpPr>
          <p:nvPr>
            <p:ph type="ctrTitle"/>
          </p:nvPr>
        </p:nvSpPr>
        <p:spPr>
          <a:xfrm>
            <a:off x="4713224" y="1105351"/>
            <a:ext cx="6353967" cy="3023981"/>
          </a:xfrm>
        </p:spPr>
        <p:txBody>
          <a:bodyPr anchor="b">
            <a:normAutofit/>
          </a:bodyPr>
          <a:lstStyle/>
          <a:p>
            <a:pPr algn="l"/>
            <a:r>
              <a:rPr lang="en-US" sz="4800">
                <a:solidFill>
                  <a:srgbClr val="FFFFFF"/>
                </a:solidFill>
              </a:rPr>
              <a:t>Oakland Chinatown </a:t>
            </a:r>
            <a:br>
              <a:rPr lang="en-US" sz="4800">
                <a:solidFill>
                  <a:srgbClr val="FFFFFF"/>
                </a:solidFill>
              </a:rPr>
            </a:br>
            <a:r>
              <a:rPr lang="en-US" sz="4800">
                <a:solidFill>
                  <a:srgbClr val="FFFFFF"/>
                </a:solidFill>
              </a:rPr>
              <a:t>Community Benefit District 2021</a:t>
            </a:r>
          </a:p>
        </p:txBody>
      </p:sp>
      <p:sp>
        <p:nvSpPr>
          <p:cNvPr id="3" name="Subtitle 2">
            <a:extLst>
              <a:ext uri="{FF2B5EF4-FFF2-40B4-BE49-F238E27FC236}">
                <a16:creationId xmlns:a16="http://schemas.microsoft.com/office/drawing/2014/main" id="{A90B2749-5FC8-43EB-9C08-6B9B6BFF26E9}"/>
              </a:ext>
            </a:extLst>
          </p:cNvPr>
          <p:cNvSpPr>
            <a:spLocks noGrp="1"/>
          </p:cNvSpPr>
          <p:nvPr>
            <p:ph type="subTitle" idx="1"/>
          </p:nvPr>
        </p:nvSpPr>
        <p:spPr>
          <a:xfrm>
            <a:off x="4713224" y="4297556"/>
            <a:ext cx="6353968" cy="1433391"/>
          </a:xfrm>
        </p:spPr>
        <p:txBody>
          <a:bodyPr anchor="t">
            <a:normAutofit/>
          </a:bodyPr>
          <a:lstStyle/>
          <a:p>
            <a:r>
              <a:rPr lang="en-US">
                <a:solidFill>
                  <a:srgbClr val="FFFFFF"/>
                </a:solidFill>
              </a:rPr>
              <a:t>Oakland Chinatown Steering Committee</a:t>
            </a:r>
          </a:p>
          <a:p>
            <a:r>
              <a:rPr lang="en-US">
                <a:solidFill>
                  <a:srgbClr val="FFFFFF"/>
                </a:solidFill>
              </a:rPr>
              <a:t>April 2021</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88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07ADC-8238-4B22-920C-6CFC73EF7C05}"/>
              </a:ext>
            </a:extLst>
          </p:cNvPr>
          <p:cNvSpPr>
            <a:spLocks noGrp="1"/>
          </p:cNvSpPr>
          <p:nvPr>
            <p:ph type="title"/>
          </p:nvPr>
        </p:nvSpPr>
        <p:spPr>
          <a:xfrm>
            <a:off x="964788" y="804333"/>
            <a:ext cx="3391900" cy="5249334"/>
          </a:xfrm>
        </p:spPr>
        <p:txBody>
          <a:bodyPr>
            <a:normAutofit/>
          </a:bodyPr>
          <a:lstStyle/>
          <a:p>
            <a:pPr algn="r"/>
            <a:r>
              <a:rPr lang="en-US" u="sng" dirty="0">
                <a:solidFill>
                  <a:srgbClr val="FFFFFF"/>
                </a:solidFill>
              </a:rPr>
              <a:t>Proposed Chinatown cbd management plan </a:t>
            </a:r>
          </a:p>
        </p:txBody>
      </p:sp>
      <p:sp>
        <p:nvSpPr>
          <p:cNvPr id="3" name="Content Placeholder 2">
            <a:extLst>
              <a:ext uri="{FF2B5EF4-FFF2-40B4-BE49-F238E27FC236}">
                <a16:creationId xmlns:a16="http://schemas.microsoft.com/office/drawing/2014/main" id="{A6BD4F59-8FEA-4D7D-B517-C25870364FFE}"/>
              </a:ext>
            </a:extLst>
          </p:cNvPr>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q"/>
            </a:pPr>
            <a:r>
              <a:rPr lang="en-US" dirty="0"/>
              <a:t>To form the CBD, a District Management Plan, along with the Engineer’s Assessment Report is approved by City of Oakland, and then must be approved by property owners. All property owners can vote with a Ballot. </a:t>
            </a:r>
          </a:p>
          <a:p>
            <a:pPr>
              <a:buFont typeface="Wingdings" panose="05000000000000000000" pitchFamily="2" charset="2"/>
              <a:buChar char="q"/>
            </a:pPr>
            <a:r>
              <a:rPr lang="en-US" dirty="0"/>
              <a:t>Based on an earlier Property Owner’s Survey, owners supported a District Management Plan that prioritized funding the following Services: </a:t>
            </a:r>
          </a:p>
          <a:p>
            <a:pPr lvl="4">
              <a:buFont typeface="Wingdings" panose="05000000000000000000" pitchFamily="2" charset="2"/>
              <a:buChar char="Ø"/>
            </a:pPr>
            <a:r>
              <a:rPr lang="en-US" sz="1800" dirty="0"/>
              <a:t>District Beautification &amp; Cleanliness Services</a:t>
            </a:r>
          </a:p>
          <a:p>
            <a:pPr lvl="4">
              <a:buFont typeface="Wingdings" panose="05000000000000000000" pitchFamily="2" charset="2"/>
              <a:buChar char="Ø"/>
            </a:pPr>
            <a:r>
              <a:rPr lang="en-US" sz="1800" dirty="0"/>
              <a:t>District Community Safety Ambassadors</a:t>
            </a:r>
          </a:p>
          <a:p>
            <a:pPr lvl="4">
              <a:buFont typeface="Wingdings" panose="05000000000000000000" pitchFamily="2" charset="2"/>
              <a:buChar char="Ø"/>
            </a:pPr>
            <a:r>
              <a:rPr lang="en-US" sz="1800" dirty="0"/>
              <a:t>Cultural Events, Street Festivals, promotion of Cultural Institutions and other key community resources</a:t>
            </a:r>
          </a:p>
          <a:p>
            <a:pPr lvl="4">
              <a:buFont typeface="Wingdings" panose="05000000000000000000" pitchFamily="2" charset="2"/>
              <a:buChar char="Ø"/>
            </a:pPr>
            <a:r>
              <a:rPr lang="en-US" sz="1800" dirty="0"/>
              <a:t>Response services for homelessness, loitering and panhandling</a:t>
            </a:r>
          </a:p>
          <a:p>
            <a:pPr lvl="4">
              <a:buFont typeface="Wingdings" panose="05000000000000000000" pitchFamily="2" charset="2"/>
              <a:buChar char="Ø"/>
            </a:pPr>
            <a:r>
              <a:rPr lang="en-US" sz="1800" dirty="0"/>
              <a:t>Chinatown Business &amp; District promotion and marketing  </a:t>
            </a:r>
          </a:p>
          <a:p>
            <a:pPr lvl="4">
              <a:buFont typeface="Wingdings" panose="05000000000000000000" pitchFamily="2" charset="2"/>
              <a:buChar char="Ø"/>
            </a:pPr>
            <a:endParaRPr lang="en-US" sz="1800" dirty="0"/>
          </a:p>
          <a:p>
            <a:pPr lvl="3">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29503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D8D2F-3026-4431-99D6-0A60446EB52B}"/>
              </a:ext>
            </a:extLst>
          </p:cNvPr>
          <p:cNvSpPr>
            <a:spLocks noGrp="1"/>
          </p:cNvSpPr>
          <p:nvPr>
            <p:ph type="title"/>
          </p:nvPr>
        </p:nvSpPr>
        <p:spPr>
          <a:xfrm>
            <a:off x="964788" y="804333"/>
            <a:ext cx="3391900" cy="5249334"/>
          </a:xfrm>
        </p:spPr>
        <p:txBody>
          <a:bodyPr>
            <a:normAutofit/>
          </a:bodyPr>
          <a:lstStyle/>
          <a:p>
            <a:pPr algn="r"/>
            <a:r>
              <a:rPr lang="en-US" u="sng">
                <a:solidFill>
                  <a:srgbClr val="FFFFFF"/>
                </a:solidFill>
              </a:rPr>
              <a:t>Chinatown CBD Formation Timeline </a:t>
            </a:r>
          </a:p>
        </p:txBody>
      </p:sp>
      <p:sp>
        <p:nvSpPr>
          <p:cNvPr id="3" name="Content Placeholder 2">
            <a:extLst>
              <a:ext uri="{FF2B5EF4-FFF2-40B4-BE49-F238E27FC236}">
                <a16:creationId xmlns:a16="http://schemas.microsoft.com/office/drawing/2014/main" id="{8C70DF7D-A636-437B-B220-457CFEDD0F42}"/>
              </a:ext>
            </a:extLst>
          </p:cNvPr>
          <p:cNvSpPr>
            <a:spLocks noGrp="1"/>
          </p:cNvSpPr>
          <p:nvPr>
            <p:ph idx="1"/>
          </p:nvPr>
        </p:nvSpPr>
        <p:spPr>
          <a:xfrm>
            <a:off x="4951048" y="804332"/>
            <a:ext cx="6306003" cy="5596467"/>
          </a:xfrm>
        </p:spPr>
        <p:txBody>
          <a:bodyPr anchor="ctr">
            <a:normAutofit/>
          </a:bodyPr>
          <a:lstStyle/>
          <a:p>
            <a:pPr marL="0" indent="0" algn="ctr">
              <a:buNone/>
            </a:pPr>
            <a:r>
              <a:rPr lang="en-US" sz="1700" dirty="0"/>
              <a:t> </a:t>
            </a:r>
            <a:r>
              <a:rPr lang="en-US" sz="1800" b="1" dirty="0"/>
              <a:t>UPCOMING! </a:t>
            </a:r>
          </a:p>
          <a:p>
            <a:pPr>
              <a:buFont typeface="Wingdings" panose="05000000000000000000" pitchFamily="2" charset="2"/>
              <a:buChar char="q"/>
            </a:pPr>
            <a:r>
              <a:rPr lang="en-US" sz="1800" b="1" dirty="0"/>
              <a:t>April</a:t>
            </a:r>
          </a:p>
          <a:p>
            <a:pPr marL="0" indent="0">
              <a:buNone/>
            </a:pPr>
            <a:r>
              <a:rPr lang="en-US" sz="1800" dirty="0"/>
              <a:t>Property owners within the designated area will receive a Petition that must be returned to the Oakland Chinatown Chamber. </a:t>
            </a:r>
          </a:p>
          <a:p>
            <a:pPr>
              <a:buFont typeface="Wingdings" panose="05000000000000000000" pitchFamily="2" charset="2"/>
              <a:buChar char="q"/>
            </a:pPr>
            <a:r>
              <a:rPr lang="en-US" sz="1800" b="1" dirty="0"/>
              <a:t>May</a:t>
            </a:r>
            <a:r>
              <a:rPr lang="en-US" sz="1800" dirty="0"/>
              <a:t> – City Council review and direct that Ballots are mailed to all property owners.</a:t>
            </a:r>
          </a:p>
          <a:p>
            <a:pPr>
              <a:buFont typeface="Wingdings" panose="05000000000000000000" pitchFamily="2" charset="2"/>
              <a:buChar char="q"/>
            </a:pPr>
            <a:r>
              <a:rPr lang="en-US" sz="1800" b="1" dirty="0"/>
              <a:t>July</a:t>
            </a:r>
            <a:r>
              <a:rPr lang="en-US" sz="1800" dirty="0"/>
              <a:t> – City Council tabulates ballots and if 50%+1 of the weighted property owners do not protest the formation of the District, the district is approved.</a:t>
            </a:r>
          </a:p>
          <a:p>
            <a:pPr>
              <a:buFont typeface="Wingdings" panose="05000000000000000000" pitchFamily="2" charset="2"/>
              <a:buChar char="q"/>
            </a:pPr>
            <a:r>
              <a:rPr lang="en-US" sz="1800" b="1" dirty="0"/>
              <a:t>January 2022 </a:t>
            </a:r>
            <a:r>
              <a:rPr lang="en-US" sz="1800" dirty="0"/>
              <a:t>– the Chinatown CBD begins operation for a 10-year term.</a:t>
            </a:r>
          </a:p>
          <a:p>
            <a:pPr>
              <a:buFont typeface="Wingdings" panose="05000000000000000000" pitchFamily="2" charset="2"/>
              <a:buChar char="q"/>
            </a:pPr>
            <a:r>
              <a:rPr lang="en-US" sz="1800" b="1" dirty="0"/>
              <a:t>July 2022</a:t>
            </a:r>
            <a:r>
              <a:rPr lang="en-US" sz="1800" dirty="0"/>
              <a:t>- Plans are to expand the Chinatown CBD to include additional Chinatown properties not able to be included in the 2021 Chinatown District, but interested in joining. </a:t>
            </a:r>
          </a:p>
          <a:p>
            <a:pPr>
              <a:buFont typeface="Wingdings" panose="05000000000000000000" pitchFamily="2" charset="2"/>
              <a:buChar char="q"/>
            </a:pPr>
            <a:endParaRPr lang="en-US" sz="1700" dirty="0"/>
          </a:p>
        </p:txBody>
      </p:sp>
    </p:spTree>
    <p:extLst>
      <p:ext uri="{BB962C8B-B14F-4D97-AF65-F5344CB8AC3E}">
        <p14:creationId xmlns:p14="http://schemas.microsoft.com/office/powerpoint/2010/main" val="75935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3B0A8F-30BF-43F1-87D1-B437EE4C485B}"/>
              </a:ext>
            </a:extLst>
          </p:cNvPr>
          <p:cNvSpPr>
            <a:spLocks noGrp="1"/>
          </p:cNvSpPr>
          <p:nvPr>
            <p:ph type="title"/>
          </p:nvPr>
        </p:nvSpPr>
        <p:spPr>
          <a:xfrm>
            <a:off x="504824" y="4960138"/>
            <a:ext cx="9615719" cy="1463040"/>
          </a:xfrm>
        </p:spPr>
        <p:txBody>
          <a:bodyPr>
            <a:normAutofit/>
          </a:bodyPr>
          <a:lstStyle/>
          <a:p>
            <a:pPr algn="l"/>
            <a:r>
              <a:rPr lang="en-US" dirty="0"/>
              <a:t>Vote Yes for the Chinatown cbd!</a:t>
            </a:r>
            <a:br>
              <a:rPr lang="en-US" dirty="0"/>
            </a:br>
            <a:r>
              <a:rPr lang="en-US" dirty="0"/>
              <a:t>vote yes for Chinatown's future!</a:t>
            </a:r>
          </a:p>
        </p:txBody>
      </p:sp>
      <p:pic>
        <p:nvPicPr>
          <p:cNvPr id="16" name="Picture Placeholder 15">
            <a:extLst>
              <a:ext uri="{FF2B5EF4-FFF2-40B4-BE49-F238E27FC236}">
                <a16:creationId xmlns:a16="http://schemas.microsoft.com/office/drawing/2014/main" id="{F6F05C21-4041-442A-B3C1-3C9A068503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45" b="31245"/>
          <a:stretch>
            <a:fillRect/>
          </a:stretch>
        </p:blipFill>
        <p:spPr>
          <a:xfrm>
            <a:off x="218046" y="434822"/>
            <a:ext cx="11881759" cy="4456774"/>
          </a:xfrm>
        </p:spPr>
      </p:pic>
      <p:sp>
        <p:nvSpPr>
          <p:cNvPr id="9" name="Text Placeholder 8">
            <a:extLst>
              <a:ext uri="{FF2B5EF4-FFF2-40B4-BE49-F238E27FC236}">
                <a16:creationId xmlns:a16="http://schemas.microsoft.com/office/drawing/2014/main" id="{138E1252-EB98-44E7-A1D3-18AFE26BF077}"/>
              </a:ext>
            </a:extLst>
          </p:cNvPr>
          <p:cNvSpPr>
            <a:spLocks noGrp="1"/>
          </p:cNvSpPr>
          <p:nvPr>
            <p:ph type="body" sz="half" idx="2"/>
          </p:nvPr>
        </p:nvSpPr>
        <p:spPr>
          <a:xfrm>
            <a:off x="8522562" y="5068479"/>
            <a:ext cx="3288437" cy="1675220"/>
          </a:xfrm>
        </p:spPr>
        <p:txBody>
          <a:bodyPr>
            <a:normAutofit/>
          </a:bodyPr>
          <a:lstStyle/>
          <a:p>
            <a:r>
              <a:rPr lang="en-US" b="1" dirty="0"/>
              <a:t>Petitions Due By May 14, 2021</a:t>
            </a:r>
          </a:p>
          <a:p>
            <a:r>
              <a:rPr lang="en-US" b="1" dirty="0"/>
              <a:t>Ballots Due By July 20, 2021</a:t>
            </a:r>
          </a:p>
          <a:p>
            <a:endParaRPr lang="en-US" dirty="0"/>
          </a:p>
        </p:txBody>
      </p:sp>
      <p:pic>
        <p:nvPicPr>
          <p:cNvPr id="17" name="Picture 16">
            <a:extLst>
              <a:ext uri="{FF2B5EF4-FFF2-40B4-BE49-F238E27FC236}">
                <a16:creationId xmlns:a16="http://schemas.microsoft.com/office/drawing/2014/main" id="{DCA4FCB4-BB8B-4812-AC4F-F46930A6F92A}"/>
              </a:ext>
            </a:extLst>
          </p:cNvPr>
          <p:cNvPicPr>
            <a:picLocks noChangeAspect="1"/>
          </p:cNvPicPr>
          <p:nvPr/>
        </p:nvPicPr>
        <p:blipFill>
          <a:blip r:embed="rId3"/>
          <a:stretch>
            <a:fillRect/>
          </a:stretch>
        </p:blipFill>
        <p:spPr>
          <a:xfrm>
            <a:off x="218046" y="266707"/>
            <a:ext cx="6425835" cy="4277259"/>
          </a:xfrm>
          <a:prstGeom prst="rect">
            <a:avLst/>
          </a:prstGeom>
        </p:spPr>
      </p:pic>
      <p:pic>
        <p:nvPicPr>
          <p:cNvPr id="18" name="Picture 17">
            <a:extLst>
              <a:ext uri="{FF2B5EF4-FFF2-40B4-BE49-F238E27FC236}">
                <a16:creationId xmlns:a16="http://schemas.microsoft.com/office/drawing/2014/main" id="{8F62B108-6CFB-4856-830C-860843149A7E}"/>
              </a:ext>
            </a:extLst>
          </p:cNvPr>
          <p:cNvPicPr>
            <a:picLocks noChangeAspect="1"/>
          </p:cNvPicPr>
          <p:nvPr/>
        </p:nvPicPr>
        <p:blipFill>
          <a:blip r:embed="rId4"/>
          <a:stretch>
            <a:fillRect/>
          </a:stretch>
        </p:blipFill>
        <p:spPr>
          <a:xfrm>
            <a:off x="6818049" y="366280"/>
            <a:ext cx="4753015" cy="4177686"/>
          </a:xfrm>
          <a:prstGeom prst="rect">
            <a:avLst/>
          </a:prstGeom>
        </p:spPr>
      </p:pic>
    </p:spTree>
    <p:extLst>
      <p:ext uri="{BB962C8B-B14F-4D97-AF65-F5344CB8AC3E}">
        <p14:creationId xmlns:p14="http://schemas.microsoft.com/office/powerpoint/2010/main" val="238837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1341-55A6-48D9-8D36-C762F8ED8C4B}"/>
              </a:ext>
            </a:extLst>
          </p:cNvPr>
          <p:cNvSpPr>
            <a:spLocks noGrp="1"/>
          </p:cNvSpPr>
          <p:nvPr>
            <p:ph type="title"/>
          </p:nvPr>
        </p:nvSpPr>
        <p:spPr>
          <a:xfrm>
            <a:off x="1024128" y="585216"/>
            <a:ext cx="8018272" cy="1499616"/>
          </a:xfrm>
        </p:spPr>
        <p:txBody>
          <a:bodyPr>
            <a:normAutofit/>
          </a:bodyPr>
          <a:lstStyle/>
          <a:p>
            <a:r>
              <a:rPr lang="en-US" u="sng" dirty="0"/>
              <a:t>Community benefit Districts (CBD)</a:t>
            </a:r>
            <a:br>
              <a:rPr lang="en-US" dirty="0"/>
            </a:br>
            <a:endParaRPr lang="en-US"/>
          </a:p>
        </p:txBody>
      </p:sp>
      <p:sp>
        <p:nvSpPr>
          <p:cNvPr id="3" name="Content Placeholder 2">
            <a:extLst>
              <a:ext uri="{FF2B5EF4-FFF2-40B4-BE49-F238E27FC236}">
                <a16:creationId xmlns:a16="http://schemas.microsoft.com/office/drawing/2014/main" id="{02E963F9-3036-453F-B427-AECB5BD902AB}"/>
              </a:ext>
            </a:extLst>
          </p:cNvPr>
          <p:cNvSpPr>
            <a:spLocks noGrp="1"/>
          </p:cNvSpPr>
          <p:nvPr>
            <p:ph idx="1"/>
          </p:nvPr>
        </p:nvSpPr>
        <p:spPr>
          <a:xfrm>
            <a:off x="1024128" y="2286000"/>
            <a:ext cx="8018271" cy="4023360"/>
          </a:xfrm>
        </p:spPr>
        <p:txBody>
          <a:bodyPr>
            <a:normAutofit/>
          </a:bodyPr>
          <a:lstStyle/>
          <a:p>
            <a:pPr>
              <a:buFont typeface="Wingdings" panose="05000000000000000000" pitchFamily="2" charset="2"/>
              <a:buChar char="q"/>
            </a:pPr>
            <a:r>
              <a:rPr lang="en-US" sz="2000" dirty="0"/>
              <a:t> A CBD formation and operation is governed and monitored by State and City of Oakland laws. The formation process is guided by a Steering Committee comprised of various stakeholders (property owners, residents, community service organizations including churches, government, businesses, community leaders and elected officials). The governance is by a Board of Directors.</a:t>
            </a:r>
          </a:p>
          <a:p>
            <a:pPr>
              <a:buFont typeface="Wingdings" panose="05000000000000000000" pitchFamily="2" charset="2"/>
              <a:buChar char="q"/>
            </a:pPr>
            <a:r>
              <a:rPr lang="en-US" sz="2000" dirty="0"/>
              <a:t>The Oakland City Council takes two actions in the formation process: A Resolution of Intention and a Resolution of Formation, if property owners approve the district by a Petition and later a Mail Ballot. </a:t>
            </a:r>
          </a:p>
          <a:p>
            <a:pPr>
              <a:buFont typeface="Wingdings" panose="05000000000000000000" pitchFamily="2" charset="2"/>
              <a:buChar char="q"/>
            </a:pPr>
            <a:r>
              <a:rPr lang="en-US" sz="2000" dirty="0"/>
              <a:t>All Property Owners in the designated area have a right to vote to form the Chinatown CBD. If the Chinatown CBD is formed, all property owners within the district boundaries must pay a special assessment fee for the 10-year term.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08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8C3FCE-02B8-4BFE-A37D-9783F8B061E1}"/>
              </a:ext>
            </a:extLst>
          </p:cNvPr>
          <p:cNvSpPr>
            <a:spLocks noGrp="1"/>
          </p:cNvSpPr>
          <p:nvPr>
            <p:ph type="title"/>
          </p:nvPr>
        </p:nvSpPr>
        <p:spPr>
          <a:xfrm>
            <a:off x="964788" y="804333"/>
            <a:ext cx="3391900" cy="5249334"/>
          </a:xfrm>
        </p:spPr>
        <p:txBody>
          <a:bodyPr>
            <a:normAutofit/>
          </a:bodyPr>
          <a:lstStyle/>
          <a:p>
            <a:pPr lvl="0" algn="r" defTabSz="457200">
              <a:spcBef>
                <a:spcPts val="0"/>
              </a:spcBef>
            </a:pPr>
            <a:br>
              <a:rPr lang="en-US" dirty="0"/>
            </a:br>
            <a:r>
              <a:rPr lang="en-US" u="sng" dirty="0"/>
              <a:t>What Value does a CBD BRING TO the COMMUNITY</a:t>
            </a:r>
            <a:r>
              <a:rPr lang="en-US" dirty="0"/>
              <a:t>?</a:t>
            </a:r>
            <a:r>
              <a:rPr lang="en-US" cap="none" spc="0" dirty="0">
                <a:latin typeface="Tw Cen MT" panose="020B0602020104020603"/>
                <a:ea typeface="+mn-ea"/>
                <a:cs typeface="+mn-cs"/>
              </a:rPr>
              <a:t> </a:t>
            </a:r>
            <a:br>
              <a:rPr lang="en-US" cap="none" spc="0" dirty="0">
                <a:latin typeface="Tw Cen MT" panose="020B0602020104020603"/>
                <a:ea typeface="+mn-ea"/>
                <a:cs typeface="+mn-cs"/>
              </a:rPr>
            </a:br>
            <a:endParaRPr lang="en-US" dirty="0"/>
          </a:p>
        </p:txBody>
      </p:sp>
      <p:cxnSp>
        <p:nvCxnSpPr>
          <p:cNvPr id="18"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9CCBD0A-0A1A-4221-BA4C-D418A1C6112D}"/>
              </a:ext>
            </a:extLst>
          </p:cNvPr>
          <p:cNvSpPr>
            <a:spLocks noGrp="1"/>
          </p:cNvSpPr>
          <p:nvPr>
            <p:ph idx="1"/>
          </p:nvPr>
        </p:nvSpPr>
        <p:spPr>
          <a:xfrm>
            <a:off x="4864971" y="284086"/>
            <a:ext cx="6392081" cy="6374166"/>
          </a:xfrm>
        </p:spPr>
        <p:txBody>
          <a:bodyPr anchor="ctr">
            <a:normAutofit fontScale="92500" lnSpcReduction="10000"/>
          </a:bodyPr>
          <a:lstStyle/>
          <a:p>
            <a:pPr marL="0" lvl="0" indent="0" defTabSz="457200">
              <a:spcBef>
                <a:spcPts val="0"/>
              </a:spcBef>
              <a:spcAft>
                <a:spcPts val="0"/>
              </a:spcAft>
              <a:buClrTx/>
              <a:buSzTx/>
              <a:buNone/>
            </a:pPr>
            <a:endParaRPr lang="en-US" sz="1500" dirty="0"/>
          </a:p>
          <a:p>
            <a:pPr defTabSz="457200">
              <a:spcBef>
                <a:spcPts val="0"/>
              </a:spcBef>
              <a:spcAft>
                <a:spcPts val="0"/>
              </a:spcAft>
              <a:buClrTx/>
              <a:buSzTx/>
              <a:buFont typeface="Wingdings" panose="05000000000000000000" pitchFamily="2" charset="2"/>
              <a:buChar char="q"/>
            </a:pPr>
            <a:r>
              <a:rPr lang="en-US" sz="1800" dirty="0"/>
              <a:t>CBDs require that commercial and residential property owners pay an assessment to fund supplemental services that benefit them, tenants, surrounding community members, businesses, institutions, employees, customers and visitors. The Assessment fee for each property is calculated by various factors including: Benefit Zone, Linear Frontage, Lot Size and Building Square Footage. </a:t>
            </a:r>
          </a:p>
          <a:p>
            <a:pPr defTabSz="457200">
              <a:spcBef>
                <a:spcPts val="0"/>
              </a:spcBef>
              <a:spcAft>
                <a:spcPts val="0"/>
              </a:spcAft>
              <a:buClrTx/>
              <a:buSzTx/>
              <a:buFont typeface="Wingdings" panose="05000000000000000000" pitchFamily="2" charset="2"/>
              <a:buChar char="q"/>
            </a:pPr>
            <a:endParaRPr lang="en-US" sz="1800" dirty="0"/>
          </a:p>
          <a:p>
            <a:pPr lvl="0" defTabSz="457200">
              <a:spcBef>
                <a:spcPts val="0"/>
              </a:spcBef>
              <a:spcAft>
                <a:spcPts val="0"/>
              </a:spcAft>
              <a:buClrTx/>
              <a:buSzTx/>
              <a:buFont typeface="Wingdings" panose="05000000000000000000" pitchFamily="2" charset="2"/>
              <a:buChar char="q"/>
            </a:pPr>
            <a:r>
              <a:rPr lang="en-US" sz="1800" dirty="0"/>
              <a:t>CBDs have ongoing oversight and capacity to do what an individual property owner might not have the resources to achieve; CBDs have dedicated full-time staff to manage and provide services that are focused on improving and advocating for the area. The area is improved versus just one property.</a:t>
            </a:r>
          </a:p>
          <a:p>
            <a:pPr lvl="0" defTabSz="457200">
              <a:spcBef>
                <a:spcPts val="0"/>
              </a:spcBef>
              <a:spcAft>
                <a:spcPts val="0"/>
              </a:spcAft>
              <a:buClrTx/>
              <a:buSzTx/>
              <a:buFont typeface="Wingdings" panose="05000000000000000000" pitchFamily="2" charset="2"/>
              <a:buChar char="q"/>
            </a:pPr>
            <a:endParaRPr lang="en-US" sz="1800" dirty="0"/>
          </a:p>
          <a:p>
            <a:pPr lvl="0" defTabSz="457200">
              <a:spcBef>
                <a:spcPts val="0"/>
              </a:spcBef>
              <a:spcAft>
                <a:spcPts val="0"/>
              </a:spcAft>
              <a:buClrTx/>
              <a:buSzTx/>
              <a:buFont typeface="Wingdings" panose="05000000000000000000" pitchFamily="2" charset="2"/>
              <a:buChar char="q"/>
            </a:pPr>
            <a:r>
              <a:rPr lang="en-US" sz="1800" dirty="0"/>
              <a:t>CBDs also bring residents, visitors, employees, families and elders, additional support by enhancing the street appearance through trash removal, graffiti abatement, beautification and a Community Ambassador Program to provide additional safety and hospitality services.</a:t>
            </a:r>
          </a:p>
          <a:p>
            <a:pPr marL="0" lvl="0" indent="0" defTabSz="457200">
              <a:spcBef>
                <a:spcPts val="0"/>
              </a:spcBef>
              <a:spcAft>
                <a:spcPts val="0"/>
              </a:spcAft>
              <a:buClrTx/>
              <a:buSzTx/>
              <a:buNone/>
            </a:pPr>
            <a:r>
              <a:rPr lang="en-US" sz="1800" dirty="0"/>
              <a:t> </a:t>
            </a:r>
          </a:p>
          <a:p>
            <a:pPr lvl="0" defTabSz="457200">
              <a:spcBef>
                <a:spcPts val="0"/>
              </a:spcBef>
              <a:spcAft>
                <a:spcPts val="0"/>
              </a:spcAft>
              <a:buClrTx/>
              <a:buSzTx/>
              <a:buFont typeface="Wingdings" panose="05000000000000000000" pitchFamily="2" charset="2"/>
              <a:buChar char="q"/>
            </a:pPr>
            <a:r>
              <a:rPr lang="en-US" sz="1800" dirty="0"/>
              <a:t>The Chinatown Committee values promoting Oakland’s Chinatown as a safe and clean location for its residents, children, families, businesses, and visitors by leading cultural placemaking, enhancing public spaces and marketing Chinatown to retain and encourage businesses and other employers. </a:t>
            </a:r>
          </a:p>
          <a:p>
            <a:pPr lvl="0" defTabSz="457200">
              <a:spcBef>
                <a:spcPts val="0"/>
              </a:spcBef>
              <a:spcAft>
                <a:spcPts val="0"/>
              </a:spcAft>
              <a:buClrTx/>
              <a:buSzTx/>
              <a:buFont typeface="Wingdings" panose="05000000000000000000" pitchFamily="2" charset="2"/>
              <a:buChar char="q"/>
            </a:pPr>
            <a:endParaRPr lang="en-US" sz="1800" dirty="0"/>
          </a:p>
          <a:p>
            <a:pPr lvl="0" defTabSz="457200">
              <a:spcBef>
                <a:spcPts val="0"/>
              </a:spcBef>
              <a:spcAft>
                <a:spcPts val="0"/>
              </a:spcAft>
              <a:buClrTx/>
              <a:buSzTx/>
              <a:buFont typeface="Wingdings" panose="05000000000000000000" pitchFamily="2" charset="2"/>
              <a:buChar char="q"/>
            </a:pPr>
            <a:r>
              <a:rPr lang="en-US" sz="1800" dirty="0"/>
              <a:t>A CBD helps foster community by ensuring a walkable, safe and attractive </a:t>
            </a:r>
            <a:r>
              <a:rPr lang="en-US" sz="1800"/>
              <a:t>environment for all.</a:t>
            </a:r>
            <a:endParaRPr lang="en-US" sz="1800" dirty="0"/>
          </a:p>
          <a:p>
            <a:pPr marL="0" lvl="0" indent="0" defTabSz="457200">
              <a:spcBef>
                <a:spcPts val="0"/>
              </a:spcBef>
              <a:spcAft>
                <a:spcPts val="0"/>
              </a:spcAft>
              <a:buClrTx/>
              <a:buSzTx/>
              <a:buNone/>
            </a:pPr>
            <a:endParaRPr lang="en-US" sz="1800" dirty="0"/>
          </a:p>
          <a:p>
            <a:endParaRPr lang="en-US" sz="1500" dirty="0"/>
          </a:p>
        </p:txBody>
      </p:sp>
    </p:spTree>
    <p:extLst>
      <p:ext uri="{BB962C8B-B14F-4D97-AF65-F5344CB8AC3E}">
        <p14:creationId xmlns:p14="http://schemas.microsoft.com/office/powerpoint/2010/main" val="310154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352D79C-5406-4167-82BD-F025A8D3D515}"/>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5000" u="sng"/>
              <a:t>Oakland’s Chinatown</a:t>
            </a:r>
          </a:p>
        </p:txBody>
      </p:sp>
      <p:cxnSp>
        <p:nvCxnSpPr>
          <p:cNvPr id="14" name="Straight Connector 1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5534B47-1B9E-4269-8FB9-E0310FFBDE0E}"/>
              </a:ext>
            </a:extLst>
          </p:cNvPr>
          <p:cNvSpPr>
            <a:spLocks noGrp="1"/>
          </p:cNvSpPr>
          <p:nvPr>
            <p:ph type="body" idx="1"/>
          </p:nvPr>
        </p:nvSpPr>
        <p:spPr>
          <a:xfrm>
            <a:off x="4999330" y="804333"/>
            <a:ext cx="6257721" cy="5249334"/>
          </a:xfrm>
        </p:spPr>
        <p:txBody>
          <a:bodyPr vert="horz" lIns="45720" tIns="45720" rIns="45720" bIns="45720" rtlCol="0" anchor="ctr">
            <a:normAutofit/>
          </a:bodyPr>
          <a:lstStyle/>
          <a:p>
            <a:pPr marL="342900" indent="-342900">
              <a:buFont typeface="Wingdings" panose="05000000000000000000" pitchFamily="2" charset="2"/>
              <a:buChar char="q"/>
            </a:pPr>
            <a:r>
              <a:rPr lang="en-US" dirty="0">
                <a:solidFill>
                  <a:schemeClr val="tx1"/>
                </a:solidFill>
              </a:rPr>
              <a:t>One of Oakland’s oldest neighborhoods and one of the largest Chinatowns in the country</a:t>
            </a:r>
          </a:p>
          <a:p>
            <a:pPr marL="342900" indent="-342900">
              <a:buFont typeface="Wingdings" panose="05000000000000000000" pitchFamily="2" charset="2"/>
              <a:buChar char="q"/>
            </a:pPr>
            <a:r>
              <a:rPr lang="en-US" dirty="0">
                <a:solidFill>
                  <a:schemeClr val="tx1"/>
                </a:solidFill>
              </a:rPr>
              <a:t>The combination of COVID-19 shutdowns, economic downturns and crime negatively impacted Oakland’s Chinatown, and its severe effects continue to be felt by struggling merchants and residents. </a:t>
            </a:r>
          </a:p>
          <a:p>
            <a:pPr marL="342900" indent="-342900">
              <a:buFont typeface="Wingdings" panose="05000000000000000000" pitchFamily="2" charset="2"/>
              <a:buChar char="q"/>
            </a:pPr>
            <a:r>
              <a:rPr lang="en-US" dirty="0">
                <a:solidFill>
                  <a:schemeClr val="tx1"/>
                </a:solidFill>
              </a:rPr>
              <a:t>Oakland Chinatown drives city tax revenues, yet approximately 30% of its businesses remain closed--many permanently. Oakland Chinatown needs the continued support and funding for crucial programs that keep this community thriving.</a:t>
            </a:r>
          </a:p>
          <a:p>
            <a:pPr marL="342900" indent="-342900">
              <a:buFont typeface="Wingdings" panose="05000000000000000000" pitchFamily="2" charset="2"/>
              <a:buChar char="q"/>
            </a:pPr>
            <a:r>
              <a:rPr lang="en-US" dirty="0">
                <a:solidFill>
                  <a:schemeClr val="tx1"/>
                </a:solidFill>
              </a:rPr>
              <a:t>Action is needed now.</a:t>
            </a:r>
          </a:p>
          <a:p>
            <a:endParaRPr lang="en-US" dirty="0">
              <a:solidFill>
                <a:schemeClr val="tx1"/>
              </a:solidFill>
            </a:endParaRPr>
          </a:p>
        </p:txBody>
      </p:sp>
    </p:spTree>
    <p:extLst>
      <p:ext uri="{BB962C8B-B14F-4D97-AF65-F5344CB8AC3E}">
        <p14:creationId xmlns:p14="http://schemas.microsoft.com/office/powerpoint/2010/main" val="141156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E855-202A-4849-855F-97CE232D9F4D}"/>
              </a:ext>
            </a:extLst>
          </p:cNvPr>
          <p:cNvSpPr>
            <a:spLocks noGrp="1"/>
          </p:cNvSpPr>
          <p:nvPr>
            <p:ph type="title"/>
          </p:nvPr>
        </p:nvSpPr>
        <p:spPr>
          <a:xfrm>
            <a:off x="1024128" y="585216"/>
            <a:ext cx="8018272" cy="1499616"/>
          </a:xfrm>
        </p:spPr>
        <p:txBody>
          <a:bodyPr>
            <a:normAutofit/>
          </a:bodyPr>
          <a:lstStyle/>
          <a:p>
            <a:r>
              <a:rPr lang="en-US" u="sng" dirty="0"/>
              <a:t>Chinatown CBD Vision</a:t>
            </a:r>
            <a:endParaRPr lang="en-US" u="sng"/>
          </a:p>
        </p:txBody>
      </p:sp>
      <p:sp>
        <p:nvSpPr>
          <p:cNvPr id="3" name="Content Placeholder 2">
            <a:extLst>
              <a:ext uri="{FF2B5EF4-FFF2-40B4-BE49-F238E27FC236}">
                <a16:creationId xmlns:a16="http://schemas.microsoft.com/office/drawing/2014/main" id="{43693937-1693-41F9-88AD-8479EB52B6E8}"/>
              </a:ext>
            </a:extLst>
          </p:cNvPr>
          <p:cNvSpPr>
            <a:spLocks noGrp="1"/>
          </p:cNvSpPr>
          <p:nvPr>
            <p:ph idx="1"/>
          </p:nvPr>
        </p:nvSpPr>
        <p:spPr>
          <a:xfrm>
            <a:off x="1024128" y="2286000"/>
            <a:ext cx="8018271" cy="4023360"/>
          </a:xfrm>
        </p:spPr>
        <p:txBody>
          <a:bodyPr>
            <a:normAutofit/>
          </a:bodyPr>
          <a:lstStyle/>
          <a:p>
            <a:pPr>
              <a:buFont typeface="Wingdings" panose="05000000000000000000" pitchFamily="2" charset="2"/>
              <a:buChar char="q"/>
            </a:pPr>
            <a:r>
              <a:rPr lang="en-US" sz="2000" dirty="0"/>
              <a:t>The Chinatown Steering Committee representative of the Chinatown community is dedicated to revitalizing Oakland’s Chinatown neighborhood. Their goal is to return the Chinatown neighborhood to be reflective of its rich historic boundaries and vibrant economy. </a:t>
            </a:r>
          </a:p>
          <a:p>
            <a:pPr>
              <a:buFont typeface="Wingdings" panose="05000000000000000000" pitchFamily="2" charset="2"/>
              <a:buChar char="q"/>
            </a:pPr>
            <a:endParaRPr lang="en-US" sz="2000" dirty="0"/>
          </a:p>
          <a:p>
            <a:pPr>
              <a:buFont typeface="Wingdings" panose="05000000000000000000" pitchFamily="2" charset="2"/>
              <a:buChar char="q"/>
            </a:pPr>
            <a:r>
              <a:rPr lang="en-US" sz="2000" dirty="0"/>
              <a:t>The Vision is "To enhance the physical, economic and cultural wellbeing of the greater Oakland Chinatown area; to improve the environment in which people live, shop, and work; to encourage public and private partnerships and commitment through supplemental physical and economic improvements; to maintain physical, economic, cultural and social improvements through a long term operations strategy; and to maintain an organization to oversee the promotion, design, maintenance, appearance and economic and cultural viability of the Chinatown area.“</a:t>
            </a:r>
          </a:p>
        </p:txBody>
      </p:sp>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27F9BAC-123E-47B8-B12D-FF33633E3F17}"/>
              </a:ext>
            </a:extLst>
          </p:cNvPr>
          <p:cNvSpPr>
            <a:spLocks noGrp="1"/>
          </p:cNvSpPr>
          <p:nvPr>
            <p:ph type="sldNum" sz="quarter" idx="12"/>
          </p:nvPr>
        </p:nvSpPr>
        <p:spPr>
          <a:xfrm>
            <a:off x="10837333" y="6470704"/>
            <a:ext cx="973667" cy="274320"/>
          </a:xfrm>
        </p:spPr>
        <p:txBody>
          <a:bodyPr>
            <a:normAutofit/>
          </a:bodyPr>
          <a:lstStyle/>
          <a:p>
            <a:pPr>
              <a:spcAft>
                <a:spcPts val="600"/>
              </a:spcAft>
            </a:pPr>
            <a:fld id="{6D7B21A0-D243-40CE-B075-7634B18CCD16}" type="slidenum">
              <a:rPr lang="en-US" smtClean="0"/>
              <a:pPr>
                <a:spcAft>
                  <a:spcPts val="600"/>
                </a:spcAft>
              </a:pPr>
              <a:t>5</a:t>
            </a:fld>
            <a:endParaRPr lang="en-US"/>
          </a:p>
        </p:txBody>
      </p:sp>
    </p:spTree>
    <p:extLst>
      <p:ext uri="{BB962C8B-B14F-4D97-AF65-F5344CB8AC3E}">
        <p14:creationId xmlns:p14="http://schemas.microsoft.com/office/powerpoint/2010/main" val="42346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785E3-FA8E-4CE0-976E-7664FC2BCE0C}"/>
              </a:ext>
            </a:extLst>
          </p:cNvPr>
          <p:cNvSpPr>
            <a:spLocks noGrp="1"/>
          </p:cNvSpPr>
          <p:nvPr>
            <p:ph type="title"/>
          </p:nvPr>
        </p:nvSpPr>
        <p:spPr>
          <a:xfrm>
            <a:off x="964788" y="804333"/>
            <a:ext cx="3391900" cy="5249334"/>
          </a:xfrm>
        </p:spPr>
        <p:txBody>
          <a:bodyPr>
            <a:normAutofit/>
          </a:bodyPr>
          <a:lstStyle/>
          <a:p>
            <a:pPr algn="r"/>
            <a:r>
              <a:rPr lang="en-US" u="sng">
                <a:solidFill>
                  <a:srgbClr val="FFFFFF"/>
                </a:solidFill>
              </a:rPr>
              <a:t>Why Now?</a:t>
            </a:r>
          </a:p>
        </p:txBody>
      </p:sp>
      <p:sp>
        <p:nvSpPr>
          <p:cNvPr id="3" name="Content Placeholder 2">
            <a:extLst>
              <a:ext uri="{FF2B5EF4-FFF2-40B4-BE49-F238E27FC236}">
                <a16:creationId xmlns:a16="http://schemas.microsoft.com/office/drawing/2014/main" id="{01EA8C4F-544D-4ACA-BE2A-E4007916C8ED}"/>
              </a:ext>
            </a:extLst>
          </p:cNvPr>
          <p:cNvSpPr>
            <a:spLocks noGrp="1"/>
          </p:cNvSpPr>
          <p:nvPr>
            <p:ph idx="1"/>
          </p:nvPr>
        </p:nvSpPr>
        <p:spPr>
          <a:xfrm>
            <a:off x="4951048" y="159798"/>
            <a:ext cx="6306003" cy="6560598"/>
          </a:xfrm>
        </p:spPr>
        <p:txBody>
          <a:bodyPr anchor="ctr">
            <a:normAutofit lnSpcReduction="10000"/>
          </a:bodyPr>
          <a:lstStyle/>
          <a:p>
            <a:r>
              <a:rPr lang="en-US" sz="1200" dirty="0"/>
              <a:t> </a:t>
            </a:r>
            <a:r>
              <a:rPr lang="en-US" sz="1600" dirty="0"/>
              <a:t>A Community Benefit District, especially during this economic recovery period, can help create and support the development of a more sustainable, vibrant Chinatown area by:</a:t>
            </a:r>
          </a:p>
          <a:p>
            <a:pPr>
              <a:buFont typeface="Wingdings" panose="05000000000000000000" pitchFamily="2" charset="2"/>
              <a:buChar char="q"/>
            </a:pPr>
            <a:r>
              <a:rPr lang="en-US" sz="1600" dirty="0"/>
              <a:t>Producing a consistently clean, welcoming, and attractive community through Cleaning Ambassador Services (litter removal, graffiti removal, pressure washing)</a:t>
            </a:r>
          </a:p>
          <a:p>
            <a:pPr>
              <a:buFont typeface="Wingdings" panose="05000000000000000000" pitchFamily="2" charset="2"/>
              <a:buChar char="q"/>
            </a:pPr>
            <a:r>
              <a:rPr lang="en-US" sz="1600" dirty="0"/>
              <a:t>Help to create a safer walking environment for residents, employees, visitors, children, families, students, through a Community Ambassador Safety Program</a:t>
            </a:r>
          </a:p>
          <a:p>
            <a:pPr>
              <a:buFont typeface="Wingdings" panose="05000000000000000000" pitchFamily="2" charset="2"/>
              <a:buChar char="q"/>
            </a:pPr>
            <a:r>
              <a:rPr lang="en-US" sz="1600" dirty="0"/>
              <a:t>Supporting Business Retention, Attraction &amp; Promotion efforts </a:t>
            </a:r>
          </a:p>
          <a:p>
            <a:pPr>
              <a:buFont typeface="Wingdings" panose="05000000000000000000" pitchFamily="2" charset="2"/>
              <a:buChar char="q"/>
            </a:pPr>
            <a:r>
              <a:rPr lang="en-US" sz="1600" dirty="0"/>
              <a:t>Supporting and enhancing Arts, Culture, Education and Entertainment assets in Chinatown    </a:t>
            </a:r>
          </a:p>
          <a:p>
            <a:pPr>
              <a:buFont typeface="Wingdings" panose="05000000000000000000" pitchFamily="2" charset="2"/>
              <a:buChar char="q"/>
            </a:pPr>
            <a:r>
              <a:rPr lang="en-US" sz="1600" dirty="0"/>
              <a:t>Promoting business, residential and recreation opportunities</a:t>
            </a:r>
          </a:p>
          <a:p>
            <a:pPr>
              <a:buFont typeface="Wingdings" panose="05000000000000000000" pitchFamily="2" charset="2"/>
              <a:buChar char="q"/>
            </a:pPr>
            <a:r>
              <a:rPr lang="en-US" sz="1600" dirty="0"/>
              <a:t>Improving Community Public Spaces through art, signage, positive programming and supplemental safety services</a:t>
            </a:r>
          </a:p>
          <a:p>
            <a:pPr>
              <a:buFont typeface="Wingdings" panose="05000000000000000000" pitchFamily="2" charset="2"/>
              <a:buChar char="q"/>
            </a:pPr>
            <a:r>
              <a:rPr lang="en-US" sz="1600" dirty="0"/>
              <a:t>The most appealing aspect of a Community benefit District is that the assessment funds are only used in the approved District and services </a:t>
            </a:r>
            <a:r>
              <a:rPr lang="en-US" sz="1600" u="sng" dirty="0"/>
              <a:t>do not replace City services but instead, offer special benefits to the area. </a:t>
            </a:r>
          </a:p>
          <a:p>
            <a:pPr>
              <a:buFont typeface="Wingdings" panose="05000000000000000000" pitchFamily="2" charset="2"/>
              <a:buChar char="q"/>
            </a:pPr>
            <a:r>
              <a:rPr lang="en-US" sz="1600" dirty="0"/>
              <a:t>The CBD can serve as a platform for community outreach and involvement; and acts as a liaison to the City, County, and other government agencies. </a:t>
            </a:r>
          </a:p>
          <a:p>
            <a:pPr>
              <a:buFont typeface="Wingdings" panose="05000000000000000000" pitchFamily="2" charset="2"/>
              <a:buChar char="q"/>
            </a:pPr>
            <a:endParaRPr lang="en-US" sz="1200" dirty="0"/>
          </a:p>
          <a:p>
            <a:r>
              <a:rPr lang="en-US" sz="1200" dirty="0"/>
              <a:t> </a:t>
            </a:r>
          </a:p>
        </p:txBody>
      </p:sp>
    </p:spTree>
    <p:extLst>
      <p:ext uri="{BB962C8B-B14F-4D97-AF65-F5344CB8AC3E}">
        <p14:creationId xmlns:p14="http://schemas.microsoft.com/office/powerpoint/2010/main" val="423672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45F87-F0EC-4541-B636-F3E8EAAA9B15}"/>
              </a:ext>
            </a:extLst>
          </p:cNvPr>
          <p:cNvSpPr>
            <a:spLocks noGrp="1"/>
          </p:cNvSpPr>
          <p:nvPr>
            <p:ph type="title"/>
          </p:nvPr>
        </p:nvSpPr>
        <p:spPr>
          <a:xfrm>
            <a:off x="643468" y="643467"/>
            <a:ext cx="3415612" cy="5571066"/>
          </a:xfrm>
        </p:spPr>
        <p:txBody>
          <a:bodyPr>
            <a:normAutofit/>
          </a:bodyPr>
          <a:lstStyle/>
          <a:p>
            <a:r>
              <a:rPr lang="en-US">
                <a:solidFill>
                  <a:srgbClr val="FFFFFF"/>
                </a:solidFill>
              </a:rPr>
              <a:t>Oakland Chinatown </a:t>
            </a:r>
            <a:br>
              <a:rPr lang="en-US">
                <a:solidFill>
                  <a:srgbClr val="FFFFFF"/>
                </a:solidFill>
              </a:rPr>
            </a:br>
            <a:r>
              <a:rPr lang="en-US" u="sng">
                <a:solidFill>
                  <a:srgbClr val="FFFFFF"/>
                </a:solidFill>
              </a:rPr>
              <a:t>community benefit district 2021</a:t>
            </a:r>
          </a:p>
        </p:txBody>
      </p:sp>
      <p:graphicFrame>
        <p:nvGraphicFramePr>
          <p:cNvPr id="5" name="Content Placeholder 2">
            <a:extLst>
              <a:ext uri="{FF2B5EF4-FFF2-40B4-BE49-F238E27FC236}">
                <a16:creationId xmlns:a16="http://schemas.microsoft.com/office/drawing/2014/main" id="{CC729E12-7A62-45D1-984E-9DCA78C0DACC}"/>
              </a:ext>
            </a:extLst>
          </p:cNvPr>
          <p:cNvGraphicFramePr>
            <a:graphicFrameLocks noGrp="1"/>
          </p:cNvGraphicFramePr>
          <p:nvPr>
            <p:ph idx="1"/>
            <p:extLst>
              <p:ext uri="{D42A27DB-BD31-4B8C-83A1-F6EECF244321}">
                <p14:modId xmlns:p14="http://schemas.microsoft.com/office/powerpoint/2010/main" val="320282047"/>
              </p:ext>
            </p:extLst>
          </p:nvPr>
        </p:nvGraphicFramePr>
        <p:xfrm>
          <a:off x="5291667" y="643467"/>
          <a:ext cx="6490758" cy="5947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0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E628D-9851-4115-ABE0-AB30F1AEE1DB}"/>
              </a:ext>
            </a:extLst>
          </p:cNvPr>
          <p:cNvSpPr>
            <a:spLocks noGrp="1"/>
          </p:cNvSpPr>
          <p:nvPr>
            <p:ph type="title" idx="4294967295"/>
          </p:nvPr>
        </p:nvSpPr>
        <p:spPr>
          <a:xfrm>
            <a:off x="1024129" y="585216"/>
            <a:ext cx="3779085" cy="1499616"/>
          </a:xfrm>
        </p:spPr>
        <p:txBody>
          <a:bodyPr vert="horz" lIns="91440" tIns="45720" rIns="91440" bIns="45720" rtlCol="0" anchor="ctr">
            <a:normAutofit/>
          </a:bodyPr>
          <a:lstStyle/>
          <a:p>
            <a:r>
              <a:rPr lang="en-US" sz="3500">
                <a:solidFill>
                  <a:srgbClr val="FFFFFF"/>
                </a:solidFill>
              </a:rPr>
              <a:t>Proposed Chinatown </a:t>
            </a:r>
            <a:br>
              <a:rPr lang="en-US" sz="3500">
                <a:solidFill>
                  <a:srgbClr val="FFFFFF"/>
                </a:solidFill>
              </a:rPr>
            </a:br>
            <a:r>
              <a:rPr lang="en-US" sz="3500" u="sng">
                <a:solidFill>
                  <a:srgbClr val="FFFFFF"/>
                </a:solidFill>
              </a:rPr>
              <a:t>Community benefit district 2021</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C73BF9-1DC9-40EF-9F88-DD94C32D46F5}"/>
              </a:ext>
            </a:extLst>
          </p:cNvPr>
          <p:cNvSpPr>
            <a:spLocks noGrp="1"/>
          </p:cNvSpPr>
          <p:nvPr>
            <p:ph idx="4294967295"/>
          </p:nvPr>
        </p:nvSpPr>
        <p:spPr>
          <a:xfrm>
            <a:off x="495309" y="1935332"/>
            <a:ext cx="4320532" cy="4922668"/>
          </a:xfrm>
        </p:spPr>
        <p:txBody>
          <a:bodyPr vert="horz" lIns="45720" tIns="45720" rIns="45720" bIns="45720" rtlCol="0">
            <a:normAutofit fontScale="40000" lnSpcReduction="20000"/>
          </a:bodyPr>
          <a:lstStyle/>
          <a:p>
            <a:pPr>
              <a:spcBef>
                <a:spcPts val="0"/>
              </a:spcBef>
              <a:spcAft>
                <a:spcPts val="0"/>
              </a:spcAft>
              <a:buFont typeface="Arial" panose="020B0604020202020204" pitchFamily="34" charset="0"/>
              <a:buChar char="•"/>
            </a:pPr>
            <a:endParaRPr lang="en-US" dirty="0">
              <a:solidFill>
                <a:srgbClr val="FFFFFF"/>
              </a:solidFill>
            </a:endParaRPr>
          </a:p>
          <a:p>
            <a:pPr>
              <a:spcBef>
                <a:spcPts val="0"/>
              </a:spcBef>
              <a:spcAft>
                <a:spcPts val="0"/>
              </a:spcAft>
              <a:buFont typeface="Arial" panose="020B0604020202020204" pitchFamily="34" charset="0"/>
              <a:buChar char="•"/>
            </a:pPr>
            <a:endParaRPr lang="en-US" sz="3000" dirty="0">
              <a:solidFill>
                <a:srgbClr val="FFFFFF"/>
              </a:solidFill>
            </a:endParaRPr>
          </a:p>
          <a:p>
            <a:pPr>
              <a:spcBef>
                <a:spcPts val="0"/>
              </a:spcBef>
              <a:spcAft>
                <a:spcPts val="0"/>
              </a:spcAft>
              <a:buFont typeface="Arial" panose="020B0604020202020204" pitchFamily="34" charset="0"/>
              <a:buChar char="•"/>
            </a:pPr>
            <a:r>
              <a:rPr lang="en-US" sz="4500" dirty="0">
                <a:solidFill>
                  <a:srgbClr val="FFFFFF"/>
                </a:solidFill>
              </a:rPr>
              <a:t>1,033 Property Owners</a:t>
            </a:r>
          </a:p>
          <a:p>
            <a:pPr>
              <a:spcBef>
                <a:spcPts val="0"/>
              </a:spcBef>
              <a:spcAft>
                <a:spcPts val="0"/>
              </a:spcAft>
              <a:buFont typeface="Arial" panose="020B0604020202020204" pitchFamily="34" charset="0"/>
              <a:buChar char="•"/>
            </a:pPr>
            <a:r>
              <a:rPr lang="en-US" sz="4500" dirty="0">
                <a:solidFill>
                  <a:srgbClr val="FFFFFF"/>
                </a:solidFill>
              </a:rPr>
              <a:t>1,293 Parcels</a:t>
            </a:r>
          </a:p>
          <a:p>
            <a:pPr>
              <a:spcBef>
                <a:spcPts val="0"/>
              </a:spcBef>
              <a:spcAft>
                <a:spcPts val="0"/>
              </a:spcAft>
              <a:buFont typeface="Arial" panose="020B0604020202020204" pitchFamily="34" charset="0"/>
              <a:buChar char="•"/>
            </a:pPr>
            <a:endParaRPr lang="en-US" sz="3000" dirty="0">
              <a:solidFill>
                <a:srgbClr val="FFFFFF"/>
              </a:solidFill>
            </a:endParaRPr>
          </a:p>
          <a:p>
            <a:pPr>
              <a:spcBef>
                <a:spcPts val="0"/>
              </a:spcBef>
              <a:spcAft>
                <a:spcPts val="0"/>
              </a:spcAft>
              <a:buFont typeface="Arial" panose="020B0604020202020204" pitchFamily="34" charset="0"/>
              <a:buChar char="•"/>
            </a:pPr>
            <a:endParaRPr lang="en-US" sz="3000" dirty="0">
              <a:solidFill>
                <a:srgbClr val="FFFFFF"/>
              </a:solidFill>
            </a:endParaRPr>
          </a:p>
          <a:p>
            <a:pPr marL="0" indent="0">
              <a:spcBef>
                <a:spcPts val="0"/>
              </a:spcBef>
              <a:spcAft>
                <a:spcPts val="0"/>
              </a:spcAft>
              <a:buNone/>
            </a:pPr>
            <a:r>
              <a:rPr lang="en-US" sz="3000" u="sng" dirty="0">
                <a:solidFill>
                  <a:srgbClr val="FFFFFF"/>
                </a:solidFill>
              </a:rPr>
              <a:t>Proposed CBD includes*</a:t>
            </a:r>
          </a:p>
          <a:p>
            <a:pPr marL="0" indent="0">
              <a:spcBef>
                <a:spcPts val="0"/>
              </a:spcBef>
              <a:spcAft>
                <a:spcPts val="0"/>
              </a:spcAft>
              <a:buNone/>
            </a:pPr>
            <a:r>
              <a:rPr lang="en-US" sz="3000" dirty="0">
                <a:solidFill>
                  <a:srgbClr val="FFFFFF"/>
                </a:solidFill>
              </a:rPr>
              <a:t>County of Alameda</a:t>
            </a:r>
          </a:p>
          <a:p>
            <a:pPr marL="0" indent="0">
              <a:spcBef>
                <a:spcPts val="0"/>
              </a:spcBef>
              <a:spcAft>
                <a:spcPts val="0"/>
              </a:spcAft>
              <a:buNone/>
            </a:pPr>
            <a:r>
              <a:rPr lang="en-US" sz="3000" dirty="0">
                <a:solidFill>
                  <a:srgbClr val="FFFFFF"/>
                </a:solidFill>
              </a:rPr>
              <a:t>City of Oakland</a:t>
            </a:r>
          </a:p>
          <a:p>
            <a:pPr marL="0" indent="0">
              <a:spcBef>
                <a:spcPts val="0"/>
              </a:spcBef>
              <a:spcAft>
                <a:spcPts val="0"/>
              </a:spcAft>
              <a:buNone/>
            </a:pPr>
            <a:r>
              <a:rPr lang="en-US" sz="3000" dirty="0">
                <a:solidFill>
                  <a:srgbClr val="FFFFFF"/>
                </a:solidFill>
              </a:rPr>
              <a:t>EBMUD</a:t>
            </a:r>
          </a:p>
          <a:p>
            <a:pPr marL="0" indent="0">
              <a:spcBef>
                <a:spcPts val="0"/>
              </a:spcBef>
              <a:spcAft>
                <a:spcPts val="0"/>
              </a:spcAft>
              <a:buNone/>
            </a:pPr>
            <a:r>
              <a:rPr lang="en-US" sz="3000" dirty="0">
                <a:solidFill>
                  <a:srgbClr val="FFFFFF"/>
                </a:solidFill>
              </a:rPr>
              <a:t>AIMS College Prep Elementary &amp; Middle School</a:t>
            </a:r>
          </a:p>
          <a:p>
            <a:pPr marL="0" indent="0">
              <a:spcBef>
                <a:spcPts val="0"/>
              </a:spcBef>
              <a:spcAft>
                <a:spcPts val="0"/>
              </a:spcAft>
              <a:buNone/>
            </a:pPr>
            <a:r>
              <a:rPr lang="en-US" sz="3000" dirty="0">
                <a:solidFill>
                  <a:srgbClr val="FFFFFF"/>
                </a:solidFill>
              </a:rPr>
              <a:t>Oakland Museum of California</a:t>
            </a:r>
          </a:p>
          <a:p>
            <a:pPr marL="0" indent="0">
              <a:spcBef>
                <a:spcPts val="0"/>
              </a:spcBef>
              <a:spcAft>
                <a:spcPts val="0"/>
              </a:spcAft>
              <a:buNone/>
            </a:pPr>
            <a:r>
              <a:rPr lang="en-US" sz="3000" dirty="0">
                <a:solidFill>
                  <a:srgbClr val="FFFFFF"/>
                </a:solidFill>
              </a:rPr>
              <a:t>Lake Merritt BART area</a:t>
            </a:r>
          </a:p>
          <a:p>
            <a:pPr marL="0" indent="0">
              <a:spcBef>
                <a:spcPts val="0"/>
              </a:spcBef>
              <a:spcAft>
                <a:spcPts val="0"/>
              </a:spcAft>
              <a:buNone/>
            </a:pPr>
            <a:r>
              <a:rPr lang="en-US" sz="3000" dirty="0">
                <a:solidFill>
                  <a:srgbClr val="FFFFFF"/>
                </a:solidFill>
              </a:rPr>
              <a:t>Henry J Kaiser Center (Oakland Civic)</a:t>
            </a:r>
          </a:p>
          <a:p>
            <a:pPr marL="0" indent="0">
              <a:spcBef>
                <a:spcPts val="0"/>
              </a:spcBef>
              <a:spcAft>
                <a:spcPts val="0"/>
              </a:spcAft>
              <a:buNone/>
            </a:pPr>
            <a:r>
              <a:rPr lang="en-US" sz="3000" dirty="0">
                <a:solidFill>
                  <a:srgbClr val="FFFFFF"/>
                </a:solidFill>
              </a:rPr>
              <a:t>Asian Health Services</a:t>
            </a:r>
          </a:p>
          <a:p>
            <a:pPr marL="0" indent="0">
              <a:spcBef>
                <a:spcPts val="0"/>
              </a:spcBef>
              <a:spcAft>
                <a:spcPts val="0"/>
              </a:spcAft>
              <a:buNone/>
            </a:pPr>
            <a:r>
              <a:rPr lang="en-US" sz="3000" dirty="0">
                <a:solidFill>
                  <a:srgbClr val="FFFFFF"/>
                </a:solidFill>
              </a:rPr>
              <a:t>EBALDC</a:t>
            </a:r>
          </a:p>
          <a:p>
            <a:pPr marL="0" indent="0">
              <a:spcBef>
                <a:spcPts val="0"/>
              </a:spcBef>
              <a:spcAft>
                <a:spcPts val="0"/>
              </a:spcAft>
              <a:buNone/>
            </a:pPr>
            <a:r>
              <a:rPr lang="en-US" sz="3000" dirty="0">
                <a:solidFill>
                  <a:srgbClr val="FFFFFF"/>
                </a:solidFill>
              </a:rPr>
              <a:t>Salvation Army</a:t>
            </a:r>
          </a:p>
          <a:p>
            <a:pPr marL="0" indent="0">
              <a:spcBef>
                <a:spcPts val="0"/>
              </a:spcBef>
              <a:spcAft>
                <a:spcPts val="0"/>
              </a:spcAft>
              <a:buNone/>
            </a:pPr>
            <a:r>
              <a:rPr lang="en-US" sz="3000" dirty="0">
                <a:solidFill>
                  <a:srgbClr val="FFFFFF"/>
                </a:solidFill>
              </a:rPr>
              <a:t>Webster 11 </a:t>
            </a:r>
          </a:p>
          <a:p>
            <a:pPr marL="0" indent="0">
              <a:spcBef>
                <a:spcPts val="0"/>
              </a:spcBef>
              <a:spcAft>
                <a:spcPts val="0"/>
              </a:spcAft>
              <a:buNone/>
            </a:pPr>
            <a:r>
              <a:rPr lang="en-US" sz="3000" dirty="0">
                <a:solidFill>
                  <a:srgbClr val="FFFFFF"/>
                </a:solidFill>
              </a:rPr>
              <a:t>Chinatown Business area</a:t>
            </a:r>
          </a:p>
          <a:p>
            <a:pPr marL="0" indent="0">
              <a:spcBef>
                <a:spcPts val="0"/>
              </a:spcBef>
              <a:spcAft>
                <a:spcPts val="0"/>
              </a:spcAft>
              <a:buNone/>
            </a:pPr>
            <a:r>
              <a:rPr lang="en-US" sz="3000" dirty="0">
                <a:solidFill>
                  <a:srgbClr val="FFFFFF"/>
                </a:solidFill>
              </a:rPr>
              <a:t>OUSD Lincoln School</a:t>
            </a:r>
          </a:p>
          <a:p>
            <a:pPr marL="0" indent="0">
              <a:spcBef>
                <a:spcPts val="0"/>
              </a:spcBef>
              <a:spcAft>
                <a:spcPts val="0"/>
              </a:spcAft>
              <a:buNone/>
            </a:pPr>
            <a:r>
              <a:rPr lang="en-US" sz="3000" dirty="0">
                <a:solidFill>
                  <a:srgbClr val="FFFFFF"/>
                </a:solidFill>
              </a:rPr>
              <a:t>OUSD Yuk Yau Child Development Center</a:t>
            </a:r>
          </a:p>
          <a:p>
            <a:pPr marL="0" indent="0">
              <a:spcBef>
                <a:spcPts val="0"/>
              </a:spcBef>
              <a:spcAft>
                <a:spcPts val="0"/>
              </a:spcAft>
              <a:buNone/>
            </a:pPr>
            <a:r>
              <a:rPr lang="en-US" sz="3000" dirty="0">
                <a:solidFill>
                  <a:srgbClr val="FFFFFF"/>
                </a:solidFill>
              </a:rPr>
              <a:t>Oakland Consolidated Chinese Association</a:t>
            </a:r>
          </a:p>
          <a:p>
            <a:pPr marL="0" indent="0">
              <a:spcBef>
                <a:spcPts val="0"/>
              </a:spcBef>
              <a:spcAft>
                <a:spcPts val="0"/>
              </a:spcAft>
              <a:buNone/>
            </a:pPr>
            <a:r>
              <a:rPr lang="en-US" sz="3000" dirty="0">
                <a:solidFill>
                  <a:srgbClr val="FFFFFF"/>
                </a:solidFill>
              </a:rPr>
              <a:t>Lincoln Park Recreation Center</a:t>
            </a:r>
          </a:p>
          <a:p>
            <a:pPr marL="0" indent="0">
              <a:spcBef>
                <a:spcPts val="0"/>
              </a:spcBef>
              <a:spcAft>
                <a:spcPts val="0"/>
              </a:spcAft>
              <a:buNone/>
            </a:pPr>
            <a:r>
              <a:rPr lang="en-US" sz="3000" dirty="0">
                <a:solidFill>
                  <a:srgbClr val="FFFFFF"/>
                </a:solidFill>
              </a:rPr>
              <a:t>Oakland Hotel</a:t>
            </a:r>
          </a:p>
          <a:p>
            <a:pPr marL="0" indent="0">
              <a:spcBef>
                <a:spcPts val="0"/>
              </a:spcBef>
              <a:spcAft>
                <a:spcPts val="0"/>
              </a:spcAft>
              <a:buNone/>
            </a:pPr>
            <a:r>
              <a:rPr lang="en-US" sz="3000" dirty="0">
                <a:solidFill>
                  <a:srgbClr val="FFFFFF"/>
                </a:solidFill>
              </a:rPr>
              <a:t>Oakland Chinese Garden Center</a:t>
            </a:r>
          </a:p>
          <a:p>
            <a:pPr marL="0" indent="0">
              <a:spcBef>
                <a:spcPts val="0"/>
              </a:spcBef>
              <a:spcAft>
                <a:spcPts val="0"/>
              </a:spcAft>
              <a:buNone/>
            </a:pPr>
            <a:r>
              <a:rPr lang="en-US" sz="3000" dirty="0">
                <a:solidFill>
                  <a:srgbClr val="FFFFFF"/>
                </a:solidFill>
              </a:rPr>
              <a:t>Family Bridges, Inc.</a:t>
            </a:r>
          </a:p>
          <a:p>
            <a:pPr marL="0" indent="0">
              <a:spcBef>
                <a:spcPts val="0"/>
              </a:spcBef>
              <a:spcAft>
                <a:spcPts val="0"/>
              </a:spcAft>
              <a:buNone/>
            </a:pPr>
            <a:r>
              <a:rPr lang="en-US" sz="3000" dirty="0">
                <a:solidFill>
                  <a:srgbClr val="FFFFFF"/>
                </a:solidFill>
              </a:rPr>
              <a:t>Pacific Renaissance Plaza</a:t>
            </a:r>
          </a:p>
          <a:p>
            <a:pPr marL="0" indent="0">
              <a:spcBef>
                <a:spcPts val="0"/>
              </a:spcBef>
              <a:spcAft>
                <a:spcPts val="0"/>
              </a:spcAft>
              <a:buNone/>
            </a:pPr>
            <a:r>
              <a:rPr lang="en-US" sz="3000" dirty="0">
                <a:solidFill>
                  <a:srgbClr val="FFFFFF"/>
                </a:solidFill>
              </a:rPr>
              <a:t>Madison Park </a:t>
            </a:r>
          </a:p>
          <a:p>
            <a:pPr marL="0" indent="0">
              <a:spcBef>
                <a:spcPts val="0"/>
              </a:spcBef>
              <a:spcAft>
                <a:spcPts val="0"/>
              </a:spcAft>
              <a:buNone/>
            </a:pPr>
            <a:r>
              <a:rPr lang="en-US" sz="3000" dirty="0">
                <a:solidFill>
                  <a:srgbClr val="FFFFFF"/>
                </a:solidFill>
              </a:rPr>
              <a:t>Light of the Buddha Temple</a:t>
            </a:r>
          </a:p>
          <a:p>
            <a:pPr marL="0" indent="0">
              <a:spcBef>
                <a:spcPts val="0"/>
              </a:spcBef>
              <a:spcAft>
                <a:spcPts val="0"/>
              </a:spcAft>
              <a:buNone/>
            </a:pPr>
            <a:r>
              <a:rPr lang="en-US" sz="3000" dirty="0">
                <a:solidFill>
                  <a:srgbClr val="FFFFFF"/>
                </a:solidFill>
              </a:rPr>
              <a:t>American Indian Public Charter Model Schools</a:t>
            </a:r>
          </a:p>
          <a:p>
            <a:pPr marL="0" indent="0">
              <a:spcBef>
                <a:spcPts val="0"/>
              </a:spcBef>
              <a:spcAft>
                <a:spcPts val="0"/>
              </a:spcAft>
              <a:buNone/>
            </a:pPr>
            <a:r>
              <a:rPr lang="en-US" sz="3000" dirty="0">
                <a:solidFill>
                  <a:srgbClr val="FFFFFF"/>
                </a:solidFill>
              </a:rPr>
              <a:t>Wang Family Trust</a:t>
            </a:r>
          </a:p>
          <a:p>
            <a:pPr marL="0" indent="0">
              <a:spcBef>
                <a:spcPts val="0"/>
              </a:spcBef>
              <a:spcAft>
                <a:spcPts val="0"/>
              </a:spcAft>
              <a:buNone/>
            </a:pPr>
            <a:r>
              <a:rPr lang="en-US" sz="3000" dirty="0">
                <a:solidFill>
                  <a:srgbClr val="FFFFFF"/>
                </a:solidFill>
              </a:rPr>
              <a:t>Satellite Housing properties</a:t>
            </a:r>
          </a:p>
          <a:p>
            <a:pPr marL="0" indent="0">
              <a:spcBef>
                <a:spcPts val="0"/>
              </a:spcBef>
              <a:spcAft>
                <a:spcPts val="0"/>
              </a:spcAft>
              <a:buNone/>
            </a:pPr>
            <a:r>
              <a:rPr lang="en-US" sz="3000" dirty="0">
                <a:solidFill>
                  <a:srgbClr val="FFFFFF"/>
                </a:solidFill>
              </a:rPr>
              <a:t>BALCO properties</a:t>
            </a:r>
          </a:p>
          <a:p>
            <a:pPr marL="0" indent="0">
              <a:spcBef>
                <a:spcPts val="0"/>
              </a:spcBef>
              <a:spcAft>
                <a:spcPts val="0"/>
              </a:spcAft>
              <a:buNone/>
            </a:pPr>
            <a:endParaRPr lang="en-US" sz="3000" dirty="0">
              <a:solidFill>
                <a:srgbClr val="FFFFFF"/>
              </a:solidFill>
            </a:endParaRPr>
          </a:p>
          <a:p>
            <a:pPr marL="0" indent="0">
              <a:spcBef>
                <a:spcPts val="0"/>
              </a:spcBef>
              <a:spcAft>
                <a:spcPts val="0"/>
              </a:spcAft>
              <a:buNone/>
            </a:pPr>
            <a:r>
              <a:rPr lang="en-US" sz="3000" dirty="0">
                <a:solidFill>
                  <a:srgbClr val="FFFFFF"/>
                </a:solidFill>
              </a:rPr>
              <a:t>* Partial listing</a:t>
            </a:r>
          </a:p>
          <a:p>
            <a:pPr marL="0" indent="0">
              <a:spcBef>
                <a:spcPts val="0"/>
              </a:spcBef>
              <a:spcAft>
                <a:spcPts val="0"/>
              </a:spcAft>
              <a:buNone/>
            </a:pPr>
            <a:endParaRPr lang="en-US" sz="3000" dirty="0">
              <a:solidFill>
                <a:srgbClr val="FFFFFF"/>
              </a:solidFill>
            </a:endParaRPr>
          </a:p>
          <a:p>
            <a:pPr marL="0" indent="0">
              <a:spcBef>
                <a:spcPts val="0"/>
              </a:spcBef>
              <a:spcAft>
                <a:spcPts val="0"/>
              </a:spcAft>
              <a:buNone/>
            </a:pPr>
            <a:endParaRPr lang="en-US" dirty="0">
              <a:solidFill>
                <a:srgbClr val="FFFFFF"/>
              </a:solidFill>
            </a:endParaRPr>
          </a:p>
          <a:p>
            <a:endParaRPr lang="en-US" dirty="0">
              <a:solidFill>
                <a:srgbClr val="FFFFFF"/>
              </a:solidFill>
            </a:endParaRPr>
          </a:p>
        </p:txBody>
      </p:sp>
      <p:pic>
        <p:nvPicPr>
          <p:cNvPr id="5" name="Picture 4">
            <a:extLst>
              <a:ext uri="{FF2B5EF4-FFF2-40B4-BE49-F238E27FC236}">
                <a16:creationId xmlns:a16="http://schemas.microsoft.com/office/drawing/2014/main" id="{EDA629EE-E5EF-48BF-96CC-9E636E33D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2" y="921372"/>
            <a:ext cx="6723208" cy="5193677"/>
          </a:xfrm>
          <a:prstGeom prst="rect">
            <a:avLst/>
          </a:prstGeom>
        </p:spPr>
      </p:pic>
    </p:spTree>
    <p:extLst>
      <p:ext uri="{BB962C8B-B14F-4D97-AF65-F5344CB8AC3E}">
        <p14:creationId xmlns:p14="http://schemas.microsoft.com/office/powerpoint/2010/main" val="9707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0E1FD3-61B8-47F9-AE20-F52F02EB215D}"/>
              </a:ext>
            </a:extLst>
          </p:cNvPr>
          <p:cNvPicPr>
            <a:picLocks noChangeAspect="1"/>
          </p:cNvPicPr>
          <p:nvPr/>
        </p:nvPicPr>
        <p:blipFill>
          <a:blip r:embed="rId2"/>
          <a:stretch>
            <a:fillRect/>
          </a:stretch>
        </p:blipFill>
        <p:spPr>
          <a:xfrm>
            <a:off x="2698373" y="804333"/>
            <a:ext cx="6795250" cy="5249331"/>
          </a:xfrm>
          <a:prstGeom prst="rect">
            <a:avLst/>
          </a:prstGeom>
        </p:spPr>
      </p:pic>
    </p:spTree>
    <p:extLst>
      <p:ext uri="{BB962C8B-B14F-4D97-AF65-F5344CB8AC3E}">
        <p14:creationId xmlns:p14="http://schemas.microsoft.com/office/powerpoint/2010/main" val="1154500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1335</Words>
  <Application>Microsoft Macintosh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Tw Cen MT</vt:lpstr>
      <vt:lpstr>Tw Cen MT Condensed</vt:lpstr>
      <vt:lpstr>Wingdings</vt:lpstr>
      <vt:lpstr>Wingdings 3</vt:lpstr>
      <vt:lpstr>Integral</vt:lpstr>
      <vt:lpstr>Oakland Chinatown  Community Benefit District 2021</vt:lpstr>
      <vt:lpstr>Community benefit Districts (CBD) </vt:lpstr>
      <vt:lpstr> What Value does a CBD BRING TO the COMMUNITY?  </vt:lpstr>
      <vt:lpstr>Oakland’s Chinatown</vt:lpstr>
      <vt:lpstr>Chinatown CBD Vision</vt:lpstr>
      <vt:lpstr>Why Now?</vt:lpstr>
      <vt:lpstr>Oakland Chinatown  community benefit district 2021</vt:lpstr>
      <vt:lpstr>Proposed Chinatown  Community benefit district 2021</vt:lpstr>
      <vt:lpstr>PowerPoint Presentation</vt:lpstr>
      <vt:lpstr>Proposed Chinatown cbd management plan </vt:lpstr>
      <vt:lpstr>Chinatown CBD Formation Timeline </vt:lpstr>
      <vt:lpstr>Vote Yes for the Chinatown cbd! vote yes for Chinatown's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Oakland Chinatown  Community Benefit District 2021</dc:title>
  <dc:creator>Noel Gallo</dc:creator>
  <cp:lastModifiedBy>Microsoft Office User</cp:lastModifiedBy>
  <cp:revision>4</cp:revision>
  <dcterms:created xsi:type="dcterms:W3CDTF">2021-04-12T05:55:13Z</dcterms:created>
  <dcterms:modified xsi:type="dcterms:W3CDTF">2021-04-13T20:01:18Z</dcterms:modified>
</cp:coreProperties>
</file>