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12192000"/>
  <p:notesSz cx="12192000" cy="6858000"/>
  <p:embeddedFontLst>
    <p:embeddedFont>
      <p:font typeface="PT Sans Narrow"/>
      <p:regular r:id="rId22"/>
      <p:bold r:id="rId23"/>
    </p:embeddedFont>
    <p:embeddedFont>
      <p:font typeface="Helvetica Neue"/>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6A762C2-708B-4F90-89BB-65C84CA60F01}">
  <a:tblStyle styleId="{B6A762C2-708B-4F90-89BB-65C84CA60F0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PTSansNarrow-regular.fntdata"/><Relationship Id="rId21" Type="http://schemas.openxmlformats.org/officeDocument/2006/relationships/slide" Target="slides/slide15.xml"/><Relationship Id="rId24" Type="http://schemas.openxmlformats.org/officeDocument/2006/relationships/font" Target="fonts/HelveticaNeue-regular.fntdata"/><Relationship Id="rId23" Type="http://schemas.openxmlformats.org/officeDocument/2006/relationships/font" Target="fonts/PTSansNarrow-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HelveticaNeue-italic.fntdata"/><Relationship Id="rId25" Type="http://schemas.openxmlformats.org/officeDocument/2006/relationships/font" Target="fonts/HelveticaNeue-bold.fntdata"/><Relationship Id="rId27" Type="http://schemas.openxmlformats.org/officeDocument/2006/relationships/font" Target="fonts/HelveticaNeue-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a506c31e2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g9a506c31e2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a506c31e2_1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a506c31e2_1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74c0c1b95_0_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3" name="Google Shape;63;gc74c0c1b95_0_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74c0c1b95_0_5: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c74c0c1b95_0_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74c0c1b95_0_12: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75" name="Google Shape;75;gc74c0c1b95_0_12: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a506c31e2_1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9a506c31e2_1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db3d5360d_0_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88" name="Google Shape;88;gbdb3d5360d_0_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db3d5360d_0_15: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94" name="Google Shape;94;gbdb3d5360d_0_1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db3d5360d_0_9: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db3d5360d_0_9: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March</a:t>
            </a:r>
            <a:r>
              <a:rPr lang="en-US" sz="2800"/>
              <a:t> 2021 </a:t>
            </a:r>
            <a:r>
              <a:rPr lang="en-US" sz="2800"/>
              <a:t>Reporting Period </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109" name="Google Shape;109;p16"/>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1" lang="en-US" sz="1800">
                <a:solidFill>
                  <a:schemeClr val="dk1"/>
                </a:solidFill>
                <a:latin typeface="Helvetica Neue"/>
                <a:ea typeface="Helvetica Neue"/>
                <a:cs typeface="Helvetica Neue"/>
                <a:sym typeface="Helvetica Neue"/>
              </a:rPr>
              <a:t>Current Priorities: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*Guide Seniors through college application process, currently:</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application updates to schools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a:t>
            </a:r>
            <a:r>
              <a:rPr b="1" lang="en-US" sz="1800">
                <a:solidFill>
                  <a:schemeClr val="dk1"/>
                </a:solidFill>
                <a:latin typeface="Helvetica Neue"/>
                <a:ea typeface="Helvetica Neue"/>
                <a:cs typeface="Helvetica Neue"/>
                <a:sym typeface="Helvetica Neue"/>
              </a:rPr>
              <a:t>supplemental</a:t>
            </a:r>
            <a:r>
              <a:rPr b="1" lang="en-US" sz="1800">
                <a:solidFill>
                  <a:schemeClr val="dk1"/>
                </a:solidFill>
                <a:latin typeface="Helvetica Neue"/>
                <a:ea typeface="Helvetica Neue"/>
                <a:cs typeface="Helvetica Neue"/>
                <a:sym typeface="Helvetica Neue"/>
              </a:rPr>
              <a:t> paperwork</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-Submitting letters of rec for schools and/or scholarships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*Provide awareness and help with current scholarship opportunities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*Scheduling future meetings with AIMS alumni and financial literacy folks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*Ensure Seniors complete financial aid paperwork (FAFSA, Dream Act, CSS, Cal Grant)</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*Keep track of and nag Seniors in regards to completing credit recovery in order to graduate this year</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rPr b="1" lang="en-US" sz="1800">
                <a:solidFill>
                  <a:schemeClr val="dk1"/>
                </a:solidFill>
                <a:latin typeface="Helvetica Neue"/>
                <a:ea typeface="Helvetica Neue"/>
                <a:cs typeface="Helvetica Neue"/>
                <a:sym typeface="Helvetica Neue"/>
              </a:rPr>
              <a:t>*Begin meeting with Juniors and acclimating them to the college process.</a:t>
            </a:r>
            <a:endParaRPr b="1" sz="1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115" name="Google Shape;115;p17"/>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*In terms of Juniors, I communicate when there is news or opportunities to share. They receive a group email from me once a week, sometimes more. But I have begun going into the Junior SAT/AP Prep classes and presenting to them.</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*In terms of Seniors, I have 3 class periods with all of them. Our communication is all day everyday, with communication occurring in a variety of ways: group emails to the entire grade, group emails to specific class periods, emails and messages to individual students, updates posted to the Schoology class wall, lecture time during class, 1-on-1 virtual meetings that take place throughout the day, and in a couple instances, over the phone. </a:t>
            </a:r>
            <a:endParaRPr sz="19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Working  With Elementary and Middle School</a:t>
            </a:r>
            <a:endParaRPr sz="3600"/>
          </a:p>
        </p:txBody>
      </p:sp>
      <p:sp>
        <p:nvSpPr>
          <p:cNvPr id="121" name="Google Shape;121;p18"/>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For the first semester there is minimal contact between myself and the other schools because all my time and focus needs to be with the Seniors. I have however communicated with Mr. Ahmad and Mr. Holmquist and formulated plans to work with their schools during the 2nd semester:</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Elementary School: Will provide elementary-friendly worksheets and activities to do with the students so they can familiarize themselves with the idea of college (think word searches and such) while also taking them on virtual tours of colleges so they can view images and try to anchor themselves in what’s an abstract idea for them. 	</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Middle School: Kind of like “Choose Your Own Adventure,” the students will be presented a few different narratives centered around a fictional student and the different roads they can take to reach their goals in terms of colleges and careers. Example: The narrative will follow what John Doe needs to do-- and the different ways to accomplish it all-- in order to become an engineer. Virtual tours of colleges will also be used. 	</a:t>
            </a:r>
            <a:endParaRPr sz="1800">
              <a:solidFill>
                <a:schemeClr val="dk1"/>
              </a:solidFill>
            </a:endParaRPr>
          </a:p>
          <a:p>
            <a:pPr indent="0" lvl="0" marL="0" rtl="0" algn="l">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rtl="0" algn="l">
              <a:lnSpc>
                <a:spcPct val="115000"/>
              </a:lnSpc>
              <a:spcBef>
                <a:spcPts val="0"/>
              </a:spcBef>
              <a:spcAft>
                <a:spcPts val="0"/>
              </a:spcAft>
              <a:buClr>
                <a:schemeClr val="dk1"/>
              </a:buClr>
              <a:buSzPts val="11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Searches and Results</a:t>
            </a:r>
            <a:endParaRPr>
              <a:latin typeface="Calibri"/>
              <a:ea typeface="Calibri"/>
              <a:cs typeface="Calibri"/>
              <a:sym typeface="Calibri"/>
            </a:endParaRPr>
          </a:p>
        </p:txBody>
      </p:sp>
      <p:sp>
        <p:nvSpPr>
          <p:cNvPr id="127" name="Google Shape;127;p19"/>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This is an ongoing process…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*6 applied to QuestBridge, 7 to Bill Gates, 5 to Coca-Cola</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the Posse Scholarship (full tuition to University of Puget Sound). 5th year in a row we’ve had a winner!</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the Triple-Impact Scholarship (Bay Area scholar athlete award)</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*2 recipients of Oakland Promise Black Excellence grant (and counting)</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*1 recipient of Black College Expo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Scholarships are now a main component of the 2nd semester of  College Planning class. We’ve already had 5 scholarship assignments, including area scholarships:</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&gt;Marcus Foster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&gt;Oakland Promise</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&gt;Chevron Bay Area</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	&gt;Asian and Pacific Islander Scholarship</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Students are being assigned a mixture of “easy” scholarships that can be completed in class, along with more competitive scholarships, like the ones above, that require essays and letters of rec.</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highlight>
                  <a:srgbClr val="FFFF00"/>
                </a:highlight>
                <a:latin typeface="Calibri"/>
                <a:ea typeface="Calibri"/>
                <a:cs typeface="Calibri"/>
                <a:sym typeface="Calibri"/>
              </a:rPr>
              <a:t>So far Seniors have applied to over 500 scholarships that require an essay (essay = more money).</a:t>
            </a:r>
            <a:endParaRPr sz="1700">
              <a:solidFill>
                <a:schemeClr val="dk1"/>
              </a:solidFill>
              <a:highlight>
                <a:srgbClr val="FFFF00"/>
              </a:highlight>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Juniors have been alerted to a couple scholarships they are eligible for as well.</a:t>
            </a:r>
            <a:endParaRPr sz="17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133" name="Google Shape;133;p20"/>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spcBef>
                <a:spcPts val="0"/>
              </a:spcBef>
              <a:spcAft>
                <a:spcPts val="0"/>
              </a:spcAft>
              <a:buClr>
                <a:schemeClr val="dk1"/>
              </a:buClr>
              <a:buSzPts val="1100"/>
              <a:buFont typeface="Arial"/>
              <a:buNone/>
            </a:pPr>
            <a:r>
              <a:rPr lang="en-US" sz="1900">
                <a:solidFill>
                  <a:schemeClr val="dk1"/>
                </a:solidFill>
              </a:rPr>
              <a:t>*When necessary, 9th-11th graders individually receive communication from me in regards to credit recovery (10th-11th) and AP registration (9th-11th).</a:t>
            </a: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entire Junior class receives information from me once a week on opportunities they should look into (examples: internships, college tours) and/or updates that affect them (like SAT requirements).</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100 Seniors hear and read my words everyday via our classes together (lecture time), group emails to the entire grade, group emails to specific class periods, emails and/or messages to individual students, updates posted to the Schoology class wall, 1-on-1 virtual meetings that take place throughout the day, and in a couple instances, over the phone.</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rtl="0" algn="l">
              <a:spcBef>
                <a:spcPts val="0"/>
              </a:spcBef>
              <a:spcAft>
                <a:spcPts val="0"/>
              </a:spcAft>
              <a:buClr>
                <a:schemeClr val="dk1"/>
              </a:buClr>
              <a:buSzPts val="1800"/>
              <a:buFont typeface="Arial"/>
              <a:buNone/>
            </a:pPr>
            <a:r>
              <a:t/>
            </a:r>
            <a:endParaRPr b="1" sz="1800">
              <a:solidFill>
                <a:srgbClr val="434343"/>
              </a:solidFill>
              <a:latin typeface="Lucida Sans"/>
              <a:ea typeface="Lucida Sans"/>
              <a:cs typeface="Lucida Sans"/>
              <a:sym typeface="Lucida Sans"/>
            </a:endParaRPr>
          </a:p>
          <a:p>
            <a:pPr indent="0" lvl="0" marL="914400" rtl="0" algn="l">
              <a:spcBef>
                <a:spcPts val="315"/>
              </a:spcBef>
              <a:spcAft>
                <a:spcPts val="0"/>
              </a:spcAft>
              <a:buClr>
                <a:schemeClr val="dk1"/>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and Parent Inquiry</a:t>
            </a:r>
            <a:endParaRPr sz="4000"/>
          </a:p>
        </p:txBody>
      </p:sp>
      <p:sp>
        <p:nvSpPr>
          <p:cNvPr id="139" name="Google Shape;139;p2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200"/>
              <a:t>Main Inquiry Topics:</a:t>
            </a:r>
            <a:endParaRPr sz="2200"/>
          </a:p>
          <a:p>
            <a:pPr indent="0" lvl="0" marL="0" rtl="0" algn="l">
              <a:spcBef>
                <a:spcPts val="0"/>
              </a:spcBef>
              <a:spcAft>
                <a:spcPts val="0"/>
              </a:spcAft>
              <a:buClr>
                <a:schemeClr val="dk1"/>
              </a:buClr>
              <a:buSzPts val="1100"/>
              <a:buFont typeface="Arial"/>
              <a:buNone/>
            </a:pPr>
            <a:r>
              <a:rPr lang="en-US" sz="2200"/>
              <a:t>Credit recovery</a:t>
            </a:r>
            <a:endParaRPr sz="2200"/>
          </a:p>
          <a:p>
            <a:pPr indent="0" lvl="0" marL="0" rtl="0" algn="l">
              <a:spcBef>
                <a:spcPts val="0"/>
              </a:spcBef>
              <a:spcAft>
                <a:spcPts val="0"/>
              </a:spcAft>
              <a:buClr>
                <a:schemeClr val="dk1"/>
              </a:buClr>
              <a:buSzPts val="1100"/>
              <a:buFont typeface="Arial"/>
              <a:buNone/>
            </a:pPr>
            <a:r>
              <a:rPr lang="en-US" sz="2200"/>
              <a:t>Graduation requirements</a:t>
            </a:r>
            <a:endParaRPr sz="2200"/>
          </a:p>
          <a:p>
            <a:pPr indent="0" lvl="0" marL="0" rtl="0" algn="l">
              <a:spcBef>
                <a:spcPts val="0"/>
              </a:spcBef>
              <a:spcAft>
                <a:spcPts val="0"/>
              </a:spcAft>
              <a:buClr>
                <a:schemeClr val="dk1"/>
              </a:buClr>
              <a:buSzPts val="1100"/>
              <a:buFont typeface="Arial"/>
              <a:buNone/>
            </a:pPr>
            <a:r>
              <a:rPr lang="en-US" sz="2200"/>
              <a:t>Any and every matter relating to the college application process</a:t>
            </a:r>
            <a:endParaRPr sz="2200"/>
          </a:p>
          <a:p>
            <a:pPr indent="-228600" lvl="0" marL="457200" rtl="0" algn="l">
              <a:spcBef>
                <a:spcPts val="0"/>
              </a:spcBef>
              <a:spcAft>
                <a:spcPts val="0"/>
              </a:spcAft>
              <a:buClr>
                <a:schemeClr val="dk1"/>
              </a:buClr>
              <a:buSzPts val="1100"/>
              <a:buFont typeface="Arial"/>
              <a:buNone/>
            </a:pPr>
            <a:r>
              <a:t/>
            </a:r>
            <a:endParaRPr/>
          </a:p>
          <a:p>
            <a:pPr indent="0" lvl="0" marL="0" rtl="0" algn="l">
              <a:spcBef>
                <a:spcPts val="0"/>
              </a:spcBef>
              <a:spcAft>
                <a:spcPts val="0"/>
              </a:spcAft>
              <a:buSzPts val="1400"/>
              <a:buNone/>
            </a:pPr>
            <a:r>
              <a:rPr lang="en-US" sz="2200"/>
              <a:t>I have communicated on a personal basis with every Senior. In terms of how often, I’m connecting with at least 45 Seniors a day between class time, 1-on-1 meetings, and personal email/messaging correspondence.</a:t>
            </a:r>
            <a:endParaRPr sz="2200"/>
          </a:p>
          <a:p>
            <a:pPr indent="0" lvl="0" marL="0" rtl="0" algn="l">
              <a:spcBef>
                <a:spcPts val="0"/>
              </a:spcBef>
              <a:spcAft>
                <a:spcPts val="0"/>
              </a:spcAft>
              <a:buSzPts val="1400"/>
              <a:buNone/>
            </a:pPr>
            <a:r>
              <a:t/>
            </a:r>
            <a:endParaRPr sz="2200"/>
          </a:p>
          <a:p>
            <a:pPr indent="0" lvl="0" marL="0" rtl="0" algn="l">
              <a:spcBef>
                <a:spcPts val="0"/>
              </a:spcBef>
              <a:spcAft>
                <a:spcPts val="0"/>
              </a:spcAft>
              <a:buClr>
                <a:schemeClr val="dk1"/>
              </a:buClr>
              <a:buSzPts val="1400"/>
              <a:buFont typeface="Arial"/>
              <a:buNone/>
            </a:pPr>
            <a:r>
              <a:rPr lang="en-US" sz="2200"/>
              <a:t>Every Senior had a 1-on-1 UC application meeting with me the week before Thanksgiving break.</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College Bound Kids initiative. It will not be read to the board. In the interest of time, the board will receive this presentation in advance, and will have questions ready for the coordinator. The Coordinator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3000"/>
              <a:t>Complete List of Colleges Applied To Per Request</a:t>
            </a:r>
            <a:endParaRPr sz="3000"/>
          </a:p>
        </p:txBody>
      </p:sp>
      <p:graphicFrame>
        <p:nvGraphicFramePr>
          <p:cNvPr id="66" name="Google Shape;66;p9"/>
          <p:cNvGraphicFramePr/>
          <p:nvPr/>
        </p:nvGraphicFramePr>
        <p:xfrm>
          <a:off x="351363" y="953875"/>
          <a:ext cx="3000000" cy="3000000"/>
        </p:xfrm>
        <a:graphic>
          <a:graphicData uri="http://schemas.openxmlformats.org/drawingml/2006/table">
            <a:tbl>
              <a:tblPr>
                <a:noFill/>
                <a:tableStyleId>{B6A762C2-708B-4F90-89BB-65C84CA60F01}</a:tableStyleId>
              </a:tblPr>
              <a:tblGrid>
                <a:gridCol w="1288050"/>
                <a:gridCol w="1288050"/>
                <a:gridCol w="1288050"/>
                <a:gridCol w="1288050"/>
                <a:gridCol w="1288050"/>
                <a:gridCol w="1288050"/>
                <a:gridCol w="1288050"/>
                <a:gridCol w="1288050"/>
                <a:gridCol w="1288050"/>
              </a:tblGrid>
              <a:tr h="609575">
                <a:tc>
                  <a:txBody>
                    <a:bodyPr/>
                    <a:lstStyle/>
                    <a:p>
                      <a:pPr indent="0" lvl="0" marL="0" rtl="0" algn="l">
                        <a:spcBef>
                          <a:spcPts val="0"/>
                        </a:spcBef>
                        <a:spcAft>
                          <a:spcPts val="0"/>
                        </a:spcAft>
                        <a:buNone/>
                      </a:pPr>
                      <a:r>
                        <a:rPr lang="en-US" sz="1300"/>
                        <a:t>UC Berkeley</a:t>
                      </a:r>
                      <a:endParaRPr sz="1300"/>
                    </a:p>
                  </a:txBody>
                  <a:tcPr marT="91425" marB="91425" marR="91425" marL="91425"/>
                </a:tc>
                <a:tc>
                  <a:txBody>
                    <a:bodyPr/>
                    <a:lstStyle/>
                    <a:p>
                      <a:pPr indent="0" lvl="0" marL="0" rtl="0" algn="l">
                        <a:spcBef>
                          <a:spcPts val="0"/>
                        </a:spcBef>
                        <a:spcAft>
                          <a:spcPts val="0"/>
                        </a:spcAft>
                        <a:buNone/>
                      </a:pPr>
                      <a:r>
                        <a:rPr lang="en-US" sz="1300"/>
                        <a:t>UC Davis</a:t>
                      </a:r>
                      <a:endParaRPr sz="1300"/>
                    </a:p>
                  </a:txBody>
                  <a:tcPr marT="91425" marB="91425" marR="91425" marL="91425"/>
                </a:tc>
                <a:tc>
                  <a:txBody>
                    <a:bodyPr/>
                    <a:lstStyle/>
                    <a:p>
                      <a:pPr indent="0" lvl="0" marL="0" rtl="0" algn="l">
                        <a:spcBef>
                          <a:spcPts val="0"/>
                        </a:spcBef>
                        <a:spcAft>
                          <a:spcPts val="0"/>
                        </a:spcAft>
                        <a:buNone/>
                      </a:pPr>
                      <a:r>
                        <a:rPr lang="en-US" sz="1300"/>
                        <a:t>UC Irvine</a:t>
                      </a:r>
                      <a:endParaRPr sz="1300"/>
                    </a:p>
                  </a:txBody>
                  <a:tcPr marT="91425" marB="91425" marR="91425" marL="91425"/>
                </a:tc>
                <a:tc>
                  <a:txBody>
                    <a:bodyPr/>
                    <a:lstStyle/>
                    <a:p>
                      <a:pPr indent="0" lvl="0" marL="0" rtl="0" algn="l">
                        <a:spcBef>
                          <a:spcPts val="0"/>
                        </a:spcBef>
                        <a:spcAft>
                          <a:spcPts val="0"/>
                        </a:spcAft>
                        <a:buNone/>
                      </a:pPr>
                      <a:r>
                        <a:rPr lang="en-US" sz="1300"/>
                        <a:t>UCLA</a:t>
                      </a:r>
                      <a:endParaRPr sz="1300"/>
                    </a:p>
                  </a:txBody>
                  <a:tcPr marT="91425" marB="91425" marR="91425" marL="91425"/>
                </a:tc>
                <a:tc>
                  <a:txBody>
                    <a:bodyPr/>
                    <a:lstStyle/>
                    <a:p>
                      <a:pPr indent="0" lvl="0" marL="0" rtl="0" algn="l">
                        <a:spcBef>
                          <a:spcPts val="0"/>
                        </a:spcBef>
                        <a:spcAft>
                          <a:spcPts val="0"/>
                        </a:spcAft>
                        <a:buNone/>
                      </a:pPr>
                      <a:r>
                        <a:rPr lang="en-US" sz="1300"/>
                        <a:t>UC Merced</a:t>
                      </a:r>
                      <a:endParaRPr sz="1300"/>
                    </a:p>
                  </a:txBody>
                  <a:tcPr marT="91425" marB="91425" marR="91425" marL="91425"/>
                </a:tc>
                <a:tc>
                  <a:txBody>
                    <a:bodyPr/>
                    <a:lstStyle/>
                    <a:p>
                      <a:pPr indent="0" lvl="0" marL="0" rtl="0" algn="l">
                        <a:spcBef>
                          <a:spcPts val="0"/>
                        </a:spcBef>
                        <a:spcAft>
                          <a:spcPts val="0"/>
                        </a:spcAft>
                        <a:buNone/>
                      </a:pPr>
                      <a:r>
                        <a:rPr lang="en-US" sz="1300"/>
                        <a:t>UC Riverside</a:t>
                      </a:r>
                      <a:endParaRPr sz="1300"/>
                    </a:p>
                  </a:txBody>
                  <a:tcPr marT="91425" marB="91425" marR="91425" marL="91425"/>
                </a:tc>
                <a:tc>
                  <a:txBody>
                    <a:bodyPr/>
                    <a:lstStyle/>
                    <a:p>
                      <a:pPr indent="0" lvl="0" marL="0" rtl="0" algn="l">
                        <a:spcBef>
                          <a:spcPts val="0"/>
                        </a:spcBef>
                        <a:spcAft>
                          <a:spcPts val="0"/>
                        </a:spcAft>
                        <a:buNone/>
                      </a:pPr>
                      <a:r>
                        <a:rPr lang="en-US" sz="1300"/>
                        <a:t>UC San Diego</a:t>
                      </a:r>
                      <a:endParaRPr sz="1300"/>
                    </a:p>
                  </a:txBody>
                  <a:tcPr marT="91425" marB="91425" marR="91425" marL="91425"/>
                </a:tc>
                <a:tc>
                  <a:txBody>
                    <a:bodyPr/>
                    <a:lstStyle/>
                    <a:p>
                      <a:pPr indent="0" lvl="0" marL="0" rtl="0" algn="l">
                        <a:spcBef>
                          <a:spcPts val="0"/>
                        </a:spcBef>
                        <a:spcAft>
                          <a:spcPts val="0"/>
                        </a:spcAft>
                        <a:buNone/>
                      </a:pPr>
                      <a:r>
                        <a:rPr lang="en-US" sz="1300"/>
                        <a:t>UC Santa Barbara</a:t>
                      </a:r>
                      <a:endParaRPr sz="1300"/>
                    </a:p>
                  </a:txBody>
                  <a:tcPr marT="91425" marB="91425" marR="91425" marL="91425"/>
                </a:tc>
                <a:tc>
                  <a:txBody>
                    <a:bodyPr/>
                    <a:lstStyle/>
                    <a:p>
                      <a:pPr indent="0" lvl="0" marL="0" rtl="0" algn="l">
                        <a:spcBef>
                          <a:spcPts val="0"/>
                        </a:spcBef>
                        <a:spcAft>
                          <a:spcPts val="0"/>
                        </a:spcAft>
                        <a:buNone/>
                      </a:pPr>
                      <a:r>
                        <a:rPr lang="en-US" sz="1300"/>
                        <a:t>UC Santa Cruz</a:t>
                      </a:r>
                      <a:endParaRPr sz="1300"/>
                    </a:p>
                  </a:txBody>
                  <a:tcPr marT="91425" marB="91425" marR="91425" marL="91425"/>
                </a:tc>
              </a:tr>
              <a:tr h="381000">
                <a:tc>
                  <a:txBody>
                    <a:bodyPr/>
                    <a:lstStyle/>
                    <a:p>
                      <a:pPr indent="0" lvl="0" marL="0" rtl="0" algn="l">
                        <a:spcBef>
                          <a:spcPts val="0"/>
                        </a:spcBef>
                        <a:spcAft>
                          <a:spcPts val="0"/>
                        </a:spcAft>
                        <a:buNone/>
                      </a:pPr>
                      <a:r>
                        <a:rPr lang="en-US" sz="1300"/>
                        <a:t>CSU Bakersfield</a:t>
                      </a:r>
                      <a:endParaRPr sz="1300"/>
                    </a:p>
                  </a:txBody>
                  <a:tcPr marT="91425" marB="91425" marR="91425" marL="91425"/>
                </a:tc>
                <a:tc>
                  <a:txBody>
                    <a:bodyPr/>
                    <a:lstStyle/>
                    <a:p>
                      <a:pPr indent="0" lvl="0" marL="0" rtl="0" algn="l">
                        <a:spcBef>
                          <a:spcPts val="0"/>
                        </a:spcBef>
                        <a:spcAft>
                          <a:spcPts val="0"/>
                        </a:spcAft>
                        <a:buNone/>
                      </a:pPr>
                      <a:r>
                        <a:rPr lang="en-US" sz="1300"/>
                        <a:t>CSU Channel Islands</a:t>
                      </a:r>
                      <a:endParaRPr sz="1300"/>
                    </a:p>
                  </a:txBody>
                  <a:tcPr marT="91425" marB="91425" marR="91425" marL="91425"/>
                </a:tc>
                <a:tc>
                  <a:txBody>
                    <a:bodyPr/>
                    <a:lstStyle/>
                    <a:p>
                      <a:pPr indent="0" lvl="0" marL="0" rtl="0" algn="l">
                        <a:spcBef>
                          <a:spcPts val="0"/>
                        </a:spcBef>
                        <a:spcAft>
                          <a:spcPts val="0"/>
                        </a:spcAft>
                        <a:buNone/>
                      </a:pPr>
                      <a:r>
                        <a:rPr lang="en-US" sz="1300"/>
                        <a:t>CSU Chico</a:t>
                      </a:r>
                      <a:endParaRPr sz="1300"/>
                    </a:p>
                  </a:txBody>
                  <a:tcPr marT="91425" marB="91425" marR="91425" marL="91425"/>
                </a:tc>
                <a:tc>
                  <a:txBody>
                    <a:bodyPr/>
                    <a:lstStyle/>
                    <a:p>
                      <a:pPr indent="0" lvl="0" marL="0" rtl="0" algn="l">
                        <a:spcBef>
                          <a:spcPts val="0"/>
                        </a:spcBef>
                        <a:spcAft>
                          <a:spcPts val="0"/>
                        </a:spcAft>
                        <a:buNone/>
                      </a:pPr>
                      <a:r>
                        <a:rPr lang="en-US" sz="1300"/>
                        <a:t>CSU East Bay</a:t>
                      </a:r>
                      <a:endParaRPr sz="1300"/>
                    </a:p>
                  </a:txBody>
                  <a:tcPr marT="91425" marB="91425" marR="91425" marL="91425"/>
                </a:tc>
                <a:tc>
                  <a:txBody>
                    <a:bodyPr/>
                    <a:lstStyle/>
                    <a:p>
                      <a:pPr indent="0" lvl="0" marL="0" rtl="0" algn="l">
                        <a:spcBef>
                          <a:spcPts val="0"/>
                        </a:spcBef>
                        <a:spcAft>
                          <a:spcPts val="0"/>
                        </a:spcAft>
                        <a:buNone/>
                      </a:pPr>
                      <a:r>
                        <a:rPr lang="en-US" sz="1300"/>
                        <a:t>CSU Fresno</a:t>
                      </a:r>
                      <a:endParaRPr sz="1300"/>
                    </a:p>
                  </a:txBody>
                  <a:tcPr marT="91425" marB="91425" marR="91425" marL="91425"/>
                </a:tc>
                <a:tc>
                  <a:txBody>
                    <a:bodyPr/>
                    <a:lstStyle/>
                    <a:p>
                      <a:pPr indent="0" lvl="0" marL="0" rtl="0" algn="l">
                        <a:spcBef>
                          <a:spcPts val="0"/>
                        </a:spcBef>
                        <a:spcAft>
                          <a:spcPts val="0"/>
                        </a:spcAft>
                        <a:buNone/>
                      </a:pPr>
                      <a:r>
                        <a:rPr lang="en-US" sz="1300"/>
                        <a:t>CSU Fullerton</a:t>
                      </a:r>
                      <a:endParaRPr sz="1300"/>
                    </a:p>
                  </a:txBody>
                  <a:tcPr marT="91425" marB="91425" marR="91425" marL="91425"/>
                </a:tc>
                <a:tc>
                  <a:txBody>
                    <a:bodyPr/>
                    <a:lstStyle/>
                    <a:p>
                      <a:pPr indent="0" lvl="0" marL="0" rtl="0" algn="l">
                        <a:spcBef>
                          <a:spcPts val="0"/>
                        </a:spcBef>
                        <a:spcAft>
                          <a:spcPts val="0"/>
                        </a:spcAft>
                        <a:buNone/>
                      </a:pPr>
                      <a:r>
                        <a:rPr lang="en-US" sz="1300"/>
                        <a:t>CSU Humboldt</a:t>
                      </a:r>
                      <a:endParaRPr sz="1300"/>
                    </a:p>
                  </a:txBody>
                  <a:tcPr marT="91425" marB="91425" marR="91425" marL="91425"/>
                </a:tc>
                <a:tc>
                  <a:txBody>
                    <a:bodyPr/>
                    <a:lstStyle/>
                    <a:p>
                      <a:pPr indent="0" lvl="0" marL="0" rtl="0" algn="l">
                        <a:spcBef>
                          <a:spcPts val="0"/>
                        </a:spcBef>
                        <a:spcAft>
                          <a:spcPts val="0"/>
                        </a:spcAft>
                        <a:buNone/>
                      </a:pPr>
                      <a:r>
                        <a:rPr lang="en-US" sz="1300"/>
                        <a:t>CSU Long Beach</a:t>
                      </a:r>
                      <a:endParaRPr sz="1300"/>
                    </a:p>
                  </a:txBody>
                  <a:tcPr marT="91425" marB="91425" marR="91425" marL="91425"/>
                </a:tc>
                <a:tc>
                  <a:txBody>
                    <a:bodyPr/>
                    <a:lstStyle/>
                    <a:p>
                      <a:pPr indent="0" lvl="0" marL="0" rtl="0" algn="l">
                        <a:spcBef>
                          <a:spcPts val="0"/>
                        </a:spcBef>
                        <a:spcAft>
                          <a:spcPts val="0"/>
                        </a:spcAft>
                        <a:buNone/>
                      </a:pPr>
                      <a:r>
                        <a:rPr lang="en-US" sz="1300"/>
                        <a:t>CSU LA</a:t>
                      </a:r>
                      <a:endParaRPr sz="1300"/>
                    </a:p>
                  </a:txBody>
                  <a:tcPr marT="91425" marB="91425" marR="91425" marL="91425"/>
                </a:tc>
              </a:tr>
              <a:tr h="381000">
                <a:tc>
                  <a:txBody>
                    <a:bodyPr/>
                    <a:lstStyle/>
                    <a:p>
                      <a:pPr indent="0" lvl="0" marL="0" rtl="0" algn="l">
                        <a:spcBef>
                          <a:spcPts val="0"/>
                        </a:spcBef>
                        <a:spcAft>
                          <a:spcPts val="0"/>
                        </a:spcAft>
                        <a:buNone/>
                      </a:pPr>
                      <a:r>
                        <a:rPr lang="en-US" sz="1300"/>
                        <a:t>CSU Maritime</a:t>
                      </a:r>
                      <a:endParaRPr sz="1300"/>
                    </a:p>
                  </a:txBody>
                  <a:tcPr marT="91425" marB="91425" marR="91425" marL="91425"/>
                </a:tc>
                <a:tc>
                  <a:txBody>
                    <a:bodyPr/>
                    <a:lstStyle/>
                    <a:p>
                      <a:pPr indent="0" lvl="0" marL="0" rtl="0" algn="l">
                        <a:spcBef>
                          <a:spcPts val="0"/>
                        </a:spcBef>
                        <a:spcAft>
                          <a:spcPts val="0"/>
                        </a:spcAft>
                        <a:buNone/>
                      </a:pPr>
                      <a:r>
                        <a:rPr lang="en-US" sz="1300"/>
                        <a:t>CSU Monterey Bay</a:t>
                      </a:r>
                      <a:endParaRPr sz="1300"/>
                    </a:p>
                  </a:txBody>
                  <a:tcPr marT="91425" marB="91425" marR="91425" marL="91425"/>
                </a:tc>
                <a:tc>
                  <a:txBody>
                    <a:bodyPr/>
                    <a:lstStyle/>
                    <a:p>
                      <a:pPr indent="0" lvl="0" marL="0" rtl="0" algn="l">
                        <a:spcBef>
                          <a:spcPts val="0"/>
                        </a:spcBef>
                        <a:spcAft>
                          <a:spcPts val="0"/>
                        </a:spcAft>
                        <a:buNone/>
                      </a:pPr>
                      <a:r>
                        <a:rPr lang="en-US" sz="1300"/>
                        <a:t>CSU Northridge</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CSU Sacramento</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CSU San Bernardino</a:t>
                      </a:r>
                      <a:endParaRPr sz="1300"/>
                    </a:p>
                  </a:txBody>
                  <a:tcPr marT="91425" marB="91425" marR="91425" marL="91425"/>
                </a:tc>
                <a:tc>
                  <a:txBody>
                    <a:bodyPr/>
                    <a:lstStyle/>
                    <a:p>
                      <a:pPr indent="0" lvl="0" marL="0" rtl="0" algn="l">
                        <a:spcBef>
                          <a:spcPts val="0"/>
                        </a:spcBef>
                        <a:spcAft>
                          <a:spcPts val="0"/>
                        </a:spcAft>
                        <a:buNone/>
                      </a:pPr>
                      <a:r>
                        <a:rPr lang="en-US" sz="1300"/>
                        <a:t>CSU San Diego</a:t>
                      </a:r>
                      <a:endParaRPr sz="1300"/>
                    </a:p>
                  </a:txBody>
                  <a:tcPr marT="91425" marB="91425" marR="91425" marL="91425"/>
                </a:tc>
                <a:tc>
                  <a:txBody>
                    <a:bodyPr/>
                    <a:lstStyle/>
                    <a:p>
                      <a:pPr indent="0" lvl="0" marL="0" rtl="0" algn="l">
                        <a:spcBef>
                          <a:spcPts val="0"/>
                        </a:spcBef>
                        <a:spcAft>
                          <a:spcPts val="0"/>
                        </a:spcAft>
                        <a:buNone/>
                      </a:pPr>
                      <a:r>
                        <a:rPr lang="en-US" sz="1300"/>
                        <a:t>CSU San Francisco</a:t>
                      </a:r>
                      <a:endParaRPr sz="1300"/>
                    </a:p>
                  </a:txBody>
                  <a:tcPr marT="91425" marB="91425" marR="91425" marL="91425"/>
                </a:tc>
                <a:tc>
                  <a:txBody>
                    <a:bodyPr/>
                    <a:lstStyle/>
                    <a:p>
                      <a:pPr indent="0" lvl="0" marL="0" rtl="0" algn="l">
                        <a:spcBef>
                          <a:spcPts val="0"/>
                        </a:spcBef>
                        <a:spcAft>
                          <a:spcPts val="0"/>
                        </a:spcAft>
                        <a:buNone/>
                      </a:pPr>
                      <a:r>
                        <a:rPr lang="en-US" sz="1300"/>
                        <a:t>CSU SJ</a:t>
                      </a:r>
                      <a:endParaRPr sz="1300"/>
                    </a:p>
                  </a:txBody>
                  <a:tcPr marT="91425" marB="91425" marR="91425" marL="91425"/>
                </a:tc>
                <a:tc>
                  <a:txBody>
                    <a:bodyPr/>
                    <a:lstStyle/>
                    <a:p>
                      <a:pPr indent="0" lvl="0" marL="0" rtl="0" algn="l">
                        <a:spcBef>
                          <a:spcPts val="0"/>
                        </a:spcBef>
                        <a:spcAft>
                          <a:spcPts val="0"/>
                        </a:spcAft>
                        <a:buNone/>
                      </a:pPr>
                      <a:r>
                        <a:rPr lang="en-US" sz="1300"/>
                        <a:t>CSU San Marcos</a:t>
                      </a:r>
                      <a:endParaRPr sz="1300"/>
                    </a:p>
                  </a:txBody>
                  <a:tcPr marT="91425" marB="91425" marR="91425" marL="91425"/>
                </a:tc>
              </a:tr>
              <a:tr h="381000">
                <a:tc>
                  <a:txBody>
                    <a:bodyPr/>
                    <a:lstStyle/>
                    <a:p>
                      <a:pPr indent="0" lvl="0" marL="0" rtl="0" algn="l">
                        <a:spcBef>
                          <a:spcPts val="0"/>
                        </a:spcBef>
                        <a:spcAft>
                          <a:spcPts val="0"/>
                        </a:spcAft>
                        <a:buNone/>
                      </a:pPr>
                      <a:r>
                        <a:rPr lang="en-US" sz="1300"/>
                        <a:t>CSU Sonoma </a:t>
                      </a:r>
                      <a:endParaRPr sz="1300"/>
                    </a:p>
                  </a:txBody>
                  <a:tcPr marT="91425" marB="91425" marR="91425" marL="91425"/>
                </a:tc>
                <a:tc>
                  <a:txBody>
                    <a:bodyPr/>
                    <a:lstStyle/>
                    <a:p>
                      <a:pPr indent="0" lvl="0" marL="0" rtl="0" algn="l">
                        <a:spcBef>
                          <a:spcPts val="0"/>
                        </a:spcBef>
                        <a:spcAft>
                          <a:spcPts val="0"/>
                        </a:spcAft>
                        <a:buNone/>
                      </a:pPr>
                      <a:r>
                        <a:rPr lang="en-US" sz="1300"/>
                        <a:t>CSU Stanislaus</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Cal Poly Pomona</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Cal Poly San Luis Obispo</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Benedict</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Miles</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Fisk</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Xavier</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Tuskegee</a:t>
                      </a:r>
                      <a:endParaRPr sz="13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Talladega</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Grambling</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Harris-Stowe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Lincoln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Stillman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Hampton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Dillard</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Maryland Eastern Shores</a:t>
                      </a:r>
                      <a:endParaRPr sz="1300">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Clinton</a:t>
                      </a:r>
                      <a:endParaRPr sz="13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Kentucky State </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Morgan State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Langston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Paul Quinn</a:t>
                      </a:r>
                      <a:endParaRPr sz="1300"/>
                    </a:p>
                  </a:txBody>
                  <a:tcPr marT="91425" marB="91425" marR="91425" marL="91425"/>
                </a:tc>
                <a:tc>
                  <a:txBody>
                    <a:bodyPr/>
                    <a:lstStyle/>
                    <a:p>
                      <a:pPr indent="0" lvl="0" marL="0" rtl="0" algn="l">
                        <a:spcBef>
                          <a:spcPts val="0"/>
                        </a:spcBef>
                        <a:spcAft>
                          <a:spcPts val="0"/>
                        </a:spcAft>
                        <a:buNone/>
                      </a:pPr>
                      <a:r>
                        <a:rPr lang="en-US" sz="1300"/>
                        <a:t>Clafin</a:t>
                      </a:r>
                      <a:endParaRPr sz="1300"/>
                    </a:p>
                  </a:txBody>
                  <a:tcPr marT="91425" marB="91425" marR="91425" marL="91425"/>
                </a:tc>
                <a:tc>
                  <a:txBody>
                    <a:bodyPr/>
                    <a:lstStyle/>
                    <a:p>
                      <a:pPr indent="0" lvl="0" marL="0" rtl="0" algn="l">
                        <a:spcBef>
                          <a:spcPts val="0"/>
                        </a:spcBef>
                        <a:spcAft>
                          <a:spcPts val="0"/>
                        </a:spcAft>
                        <a:buNone/>
                      </a:pPr>
                      <a:r>
                        <a:rPr lang="en-US" sz="1300"/>
                        <a:t>NC A&amp;T</a:t>
                      </a:r>
                      <a:endParaRPr sz="1300"/>
                    </a:p>
                  </a:txBody>
                  <a:tcPr marT="91425" marB="91425" marR="91425" marL="91425"/>
                </a:tc>
                <a:tc>
                  <a:txBody>
                    <a:bodyPr/>
                    <a:lstStyle/>
                    <a:p>
                      <a:pPr indent="0" lvl="0" marL="0" rtl="0" algn="l">
                        <a:spcBef>
                          <a:spcPts val="0"/>
                        </a:spcBef>
                        <a:spcAft>
                          <a:spcPts val="0"/>
                        </a:spcAft>
                        <a:buNone/>
                      </a:pPr>
                      <a:r>
                        <a:rPr lang="en-US" sz="1300"/>
                        <a:t>Johnson C. Smith</a:t>
                      </a:r>
                      <a:endParaRPr sz="1300"/>
                    </a:p>
                  </a:txBody>
                  <a:tcPr marT="91425" marB="91425" marR="91425" marL="91425"/>
                </a:tc>
                <a:tc>
                  <a:txBody>
                    <a:bodyPr/>
                    <a:lstStyle/>
                    <a:p>
                      <a:pPr indent="0" lvl="0" marL="0" rtl="0" algn="l">
                        <a:spcBef>
                          <a:spcPts val="0"/>
                        </a:spcBef>
                        <a:spcAft>
                          <a:spcPts val="0"/>
                        </a:spcAft>
                        <a:buNone/>
                      </a:pPr>
                      <a:r>
                        <a:rPr lang="en-US" sz="1300"/>
                        <a:t>Jackson State</a:t>
                      </a:r>
                      <a:endParaRPr sz="1300"/>
                    </a:p>
                  </a:txBody>
                  <a:tcPr marT="91425" marB="91425" marR="91425" marL="91425"/>
                </a:tc>
                <a:tc>
                  <a:txBody>
                    <a:bodyPr/>
                    <a:lstStyle/>
                    <a:p>
                      <a:pPr indent="0" lvl="0" marL="0" rtl="0" algn="l">
                        <a:spcBef>
                          <a:spcPts val="0"/>
                        </a:spcBef>
                        <a:spcAft>
                          <a:spcPts val="0"/>
                        </a:spcAft>
                        <a:buNone/>
                      </a:pPr>
                      <a:r>
                        <a:rPr lang="en-US" sz="1300"/>
                        <a:t>Alabama State</a:t>
                      </a:r>
                      <a:endParaRPr sz="13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Morehouse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Clark Atlanta </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Norfolk State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highlight>
                            <a:schemeClr val="lt1"/>
                          </a:highlight>
                        </a:rPr>
                        <a:t>Charles Drew</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Howard</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Boston University</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Mills College</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Seton Hall</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Chapman</a:t>
                      </a:r>
                      <a:endParaRPr sz="1300"/>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Clarkson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Skidmore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USF</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Brown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Harvard</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Pepperdine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Caltech</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Dartmouth</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U of Lynchburg</a:t>
                      </a:r>
                      <a:endParaRPr sz="1300">
                        <a:solidFill>
                          <a:schemeClr val="dk1"/>
                        </a:solidFill>
                      </a:endParaRPr>
                    </a:p>
                  </a:txBody>
                  <a:tcPr marT="91425" marB="91425" marR="91425" marL="91425"/>
                </a:tc>
              </a:tr>
              <a:tr h="381000">
                <a:tc>
                  <a:txBody>
                    <a:bodyPr/>
                    <a:lstStyle/>
                    <a:p>
                      <a:pPr indent="0" lvl="0" marL="0" rtl="0" algn="l">
                        <a:spcBef>
                          <a:spcPts val="0"/>
                        </a:spcBef>
                        <a:spcAft>
                          <a:spcPts val="0"/>
                        </a:spcAft>
                        <a:buNone/>
                      </a:pPr>
                      <a:r>
                        <a:rPr lang="en-US" sz="1300">
                          <a:solidFill>
                            <a:schemeClr val="dk1"/>
                          </a:solidFill>
                        </a:rPr>
                        <a:t>Hawaii Pacific</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USC</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Columbia</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NYU</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Stanford</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Carnegie Mellon</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Duke</a:t>
                      </a:r>
                      <a:endParaRPr sz="13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00">
                          <a:solidFill>
                            <a:schemeClr val="dk1"/>
                          </a:solidFill>
                        </a:rPr>
                        <a:t>Penn College of Tech</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Fl. Institute of Tech</a:t>
                      </a:r>
                      <a:endParaRPr sz="1300"/>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500"/>
              <a:t>Complete List of Colleges Continued...</a:t>
            </a:r>
            <a:endParaRPr sz="2500"/>
          </a:p>
          <a:p>
            <a:pPr indent="0" lvl="0" marL="0" rtl="0" algn="l">
              <a:spcBef>
                <a:spcPts val="0"/>
              </a:spcBef>
              <a:spcAft>
                <a:spcPts val="0"/>
              </a:spcAft>
              <a:buNone/>
            </a:pPr>
            <a:r>
              <a:t/>
            </a:r>
            <a:endParaRPr/>
          </a:p>
        </p:txBody>
      </p:sp>
      <p:graphicFrame>
        <p:nvGraphicFramePr>
          <p:cNvPr id="72" name="Google Shape;72;p10"/>
          <p:cNvGraphicFramePr/>
          <p:nvPr/>
        </p:nvGraphicFramePr>
        <p:xfrm>
          <a:off x="952500" y="1072125"/>
          <a:ext cx="3000000" cy="3000000"/>
        </p:xfrm>
        <a:graphic>
          <a:graphicData uri="http://schemas.openxmlformats.org/drawingml/2006/table">
            <a:tbl>
              <a:tblPr>
                <a:noFill/>
                <a:tableStyleId>{B6A762C2-708B-4F90-89BB-65C84CA60F01}</a:tableStyleId>
              </a:tblPr>
              <a:tblGrid>
                <a:gridCol w="1143000"/>
                <a:gridCol w="1106200"/>
                <a:gridCol w="1253425"/>
                <a:gridCol w="1069375"/>
                <a:gridCol w="1143000"/>
                <a:gridCol w="1143000"/>
                <a:gridCol w="1143000"/>
                <a:gridCol w="1143000"/>
                <a:gridCol w="1143000"/>
              </a:tblGrid>
              <a:tr h="381000">
                <a:tc>
                  <a:txBody>
                    <a:bodyPr/>
                    <a:lstStyle/>
                    <a:p>
                      <a:pPr indent="0" lvl="0" marL="0" rtl="0" algn="l">
                        <a:spcBef>
                          <a:spcPts val="0"/>
                        </a:spcBef>
                        <a:spcAft>
                          <a:spcPts val="0"/>
                        </a:spcAft>
                        <a:buClr>
                          <a:schemeClr val="dk1"/>
                        </a:buClr>
                        <a:buSzPts val="1100"/>
                        <a:buFont typeface="Arial"/>
                        <a:buNone/>
                      </a:pPr>
                      <a:r>
                        <a:rPr lang="en-US">
                          <a:solidFill>
                            <a:schemeClr val="dk1"/>
                          </a:solidFill>
                        </a:rPr>
                        <a:t>Pacific</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Cornell</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Northwestern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Yale</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Case Western</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Johns Hopkins</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Washington U (St. Louis)</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LSU</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Pomona College</a:t>
                      </a:r>
                      <a:endParaRPr>
                        <a:solidFill>
                          <a:schemeClr val="dk1"/>
                        </a:solidFill>
                      </a:endParaRPr>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rPr lang="en-US">
                          <a:solidFill>
                            <a:schemeClr val="dk1"/>
                          </a:solidFill>
                        </a:rPr>
                        <a:t>Pitzer</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Scripps</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Princeton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UPenn</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Williams College</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Rice</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Fordham</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St. Mary’s</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U of San Diego</a:t>
                      </a:r>
                      <a:endParaRPr/>
                    </a:p>
                  </a:txBody>
                  <a:tcPr marT="91425" marB="91425" marR="91425" marL="91425"/>
                </a:tc>
              </a:tr>
              <a:tr h="381000">
                <a:tc>
                  <a:txBody>
                    <a:bodyPr/>
                    <a:lstStyle/>
                    <a:p>
                      <a:pPr indent="0" lvl="0" marL="0" rtl="0" algn="l">
                        <a:spcBef>
                          <a:spcPts val="0"/>
                        </a:spcBef>
                        <a:spcAft>
                          <a:spcPts val="0"/>
                        </a:spcAft>
                        <a:buNone/>
                      </a:pPr>
                      <a:r>
                        <a:rPr lang="en-US">
                          <a:solidFill>
                            <a:schemeClr val="dk1"/>
                          </a:solidFill>
                        </a:rPr>
                        <a:t>University of Virginia</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Suffolk University</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U of Portland</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Sewanee</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Reed College</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Hendrix College</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Holy Names</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Puget Sound</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University of Oregon</a:t>
                      </a:r>
                      <a:endParaRPr/>
                    </a:p>
                  </a:txBody>
                  <a:tcPr marT="91425" marB="91425" marR="91425" marL="91425"/>
                </a:tc>
              </a:tr>
              <a:tr h="381000">
                <a:tc>
                  <a:txBody>
                    <a:bodyPr/>
                    <a:lstStyle/>
                    <a:p>
                      <a:pPr indent="0" lvl="0" marL="0" rtl="0" algn="l">
                        <a:spcBef>
                          <a:spcPts val="0"/>
                        </a:spcBef>
                        <a:spcAft>
                          <a:spcPts val="0"/>
                        </a:spcAft>
                        <a:buNone/>
                      </a:pPr>
                      <a:r>
                        <a:rPr lang="en-US">
                          <a:solidFill>
                            <a:schemeClr val="dk1"/>
                          </a:solidFill>
                        </a:rPr>
                        <a:t>Dominican</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chemeClr val="lt1"/>
                          </a:highlight>
                        </a:rPr>
                        <a:t>Rensselaer Polytech</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Hofstra</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Albany College of Pharmacy Sciences</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Benedictine College</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Whitman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Concordia</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UMass</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Union College</a:t>
                      </a:r>
                      <a:endParaRPr/>
                    </a:p>
                  </a:txBody>
                  <a:tcPr marT="91425" marB="91425" marR="91425" marL="91425"/>
                </a:tc>
              </a:tr>
              <a:tr h="381000">
                <a:tc>
                  <a:txBody>
                    <a:bodyPr/>
                    <a:lstStyle/>
                    <a:p>
                      <a:pPr indent="0" lvl="0" marL="0" rtl="0" algn="l">
                        <a:spcBef>
                          <a:spcPts val="0"/>
                        </a:spcBef>
                        <a:spcAft>
                          <a:spcPts val="0"/>
                        </a:spcAft>
                        <a:buNone/>
                      </a:pPr>
                      <a:r>
                        <a:rPr lang="en-US">
                          <a:solidFill>
                            <a:schemeClr val="dk1"/>
                          </a:solidFill>
                          <a:highlight>
                            <a:schemeClr val="lt1"/>
                          </a:highlight>
                        </a:rPr>
                        <a:t>The New School</a:t>
                      </a:r>
                      <a:endParaRPr>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a:solidFill>
                          <a:schemeClr val="dk1"/>
                        </a:solidFill>
                        <a:highlight>
                          <a:schemeClr val="lt1"/>
                        </a:highlight>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a:solidFill>
                          <a:schemeClr val="dk1"/>
                        </a:solidFill>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3300"/>
              <a:t>College Acceptances So Far…</a:t>
            </a:r>
            <a:r>
              <a:rPr lang="en-US" sz="2500"/>
              <a:t> (I’ve obviously have had a hard time gleaning information from students, and most UCs and privates are still to be released)</a:t>
            </a:r>
            <a:endParaRPr sz="2500"/>
          </a:p>
        </p:txBody>
      </p:sp>
      <p:graphicFrame>
        <p:nvGraphicFramePr>
          <p:cNvPr id="78" name="Google Shape;78;p11"/>
          <p:cNvGraphicFramePr/>
          <p:nvPr/>
        </p:nvGraphicFramePr>
        <p:xfrm>
          <a:off x="871563" y="1808365"/>
          <a:ext cx="3000000" cy="3000000"/>
        </p:xfrm>
        <a:graphic>
          <a:graphicData uri="http://schemas.openxmlformats.org/drawingml/2006/table">
            <a:tbl>
              <a:tblPr>
                <a:noFill/>
                <a:tableStyleId>{B6A762C2-708B-4F90-89BB-65C84CA60F01}</a:tableStyleId>
              </a:tblPr>
              <a:tblGrid>
                <a:gridCol w="1474125"/>
                <a:gridCol w="1474125"/>
                <a:gridCol w="1474125"/>
                <a:gridCol w="1474125"/>
                <a:gridCol w="1474125"/>
                <a:gridCol w="1474125"/>
                <a:gridCol w="1474125"/>
              </a:tblGrid>
              <a:tr h="834300">
                <a:tc>
                  <a:txBody>
                    <a:bodyPr/>
                    <a:lstStyle/>
                    <a:p>
                      <a:pPr indent="0" lvl="0" marL="0" rtl="0" algn="l">
                        <a:spcBef>
                          <a:spcPts val="0"/>
                        </a:spcBef>
                        <a:spcAft>
                          <a:spcPts val="0"/>
                        </a:spcAft>
                        <a:buNone/>
                      </a:pPr>
                      <a:r>
                        <a:rPr lang="en-US"/>
                        <a:t>UC Santa Cruz (37 acceptances)</a:t>
                      </a:r>
                      <a:endParaRPr/>
                    </a:p>
                  </a:txBody>
                  <a:tcPr marT="91425" marB="91425" marR="91425" marL="91425"/>
                </a:tc>
                <a:tc>
                  <a:txBody>
                    <a:bodyPr/>
                    <a:lstStyle/>
                    <a:p>
                      <a:pPr indent="0" lvl="0" marL="0" rtl="0" algn="l">
                        <a:spcBef>
                          <a:spcPts val="0"/>
                        </a:spcBef>
                        <a:spcAft>
                          <a:spcPts val="0"/>
                        </a:spcAft>
                        <a:buNone/>
                      </a:pPr>
                      <a:r>
                        <a:rPr lang="en-US"/>
                        <a:t>UC Riverside (21)</a:t>
                      </a:r>
                      <a:endParaRPr/>
                    </a:p>
                  </a:txBody>
                  <a:tcPr marT="91425" marB="91425" marR="91425" marL="91425"/>
                </a:tc>
                <a:tc>
                  <a:txBody>
                    <a:bodyPr/>
                    <a:lstStyle/>
                    <a:p>
                      <a:pPr indent="0" lvl="0" marL="0" rtl="0" algn="l">
                        <a:spcBef>
                          <a:spcPts val="0"/>
                        </a:spcBef>
                        <a:spcAft>
                          <a:spcPts val="0"/>
                        </a:spcAft>
                        <a:buNone/>
                      </a:pPr>
                      <a:r>
                        <a:rPr lang="en-US"/>
                        <a:t>UC Merced (9)</a:t>
                      </a:r>
                      <a:endParaRPr/>
                    </a:p>
                  </a:txBody>
                  <a:tcPr marT="91425" marB="91425" marR="91425" marL="91425"/>
                </a:tc>
                <a:tc>
                  <a:txBody>
                    <a:bodyPr/>
                    <a:lstStyle/>
                    <a:p>
                      <a:pPr indent="0" lvl="0" marL="0" rtl="0" algn="l">
                        <a:spcBef>
                          <a:spcPts val="0"/>
                        </a:spcBef>
                        <a:spcAft>
                          <a:spcPts val="0"/>
                        </a:spcAft>
                        <a:buNone/>
                      </a:pPr>
                      <a:r>
                        <a:rPr lang="en-US"/>
                        <a:t>Cal Poly Pomona (18)</a:t>
                      </a:r>
                      <a:endParaRPr/>
                    </a:p>
                  </a:txBody>
                  <a:tcPr marT="91425" marB="91425" marR="91425" marL="91425"/>
                </a:tc>
                <a:tc>
                  <a:txBody>
                    <a:bodyPr/>
                    <a:lstStyle/>
                    <a:p>
                      <a:pPr indent="0" lvl="0" marL="0" rtl="0" algn="l">
                        <a:spcBef>
                          <a:spcPts val="0"/>
                        </a:spcBef>
                        <a:spcAft>
                          <a:spcPts val="0"/>
                        </a:spcAft>
                        <a:buNone/>
                      </a:pPr>
                      <a:r>
                        <a:rPr lang="en-US"/>
                        <a:t>CSU East Bay (32)</a:t>
                      </a:r>
                      <a:endParaRPr/>
                    </a:p>
                  </a:txBody>
                  <a:tcPr marT="91425" marB="91425" marR="91425" marL="91425"/>
                </a:tc>
                <a:tc>
                  <a:txBody>
                    <a:bodyPr/>
                    <a:lstStyle/>
                    <a:p>
                      <a:pPr indent="0" lvl="0" marL="0" rtl="0" algn="l">
                        <a:spcBef>
                          <a:spcPts val="0"/>
                        </a:spcBef>
                        <a:spcAft>
                          <a:spcPts val="0"/>
                        </a:spcAft>
                        <a:buNone/>
                      </a:pPr>
                      <a:r>
                        <a:rPr lang="en-US"/>
                        <a:t>CSU San Diego (9)</a:t>
                      </a:r>
                      <a:endParaRPr/>
                    </a:p>
                  </a:txBody>
                  <a:tcPr marT="91425" marB="91425" marR="91425" marL="91425"/>
                </a:tc>
                <a:tc>
                  <a:txBody>
                    <a:bodyPr/>
                    <a:lstStyle/>
                    <a:p>
                      <a:pPr indent="0" lvl="0" marL="0" rtl="0" algn="l">
                        <a:spcBef>
                          <a:spcPts val="0"/>
                        </a:spcBef>
                        <a:spcAft>
                          <a:spcPts val="0"/>
                        </a:spcAft>
                        <a:buNone/>
                      </a:pPr>
                      <a:r>
                        <a:rPr lang="en-US"/>
                        <a:t>CSU San Francisco (25)</a:t>
                      </a:r>
                      <a:endParaRPr/>
                    </a:p>
                  </a:txBody>
                  <a:tcPr marT="91425" marB="91425" marR="91425" marL="91425"/>
                </a:tc>
              </a:tr>
              <a:tr h="618000">
                <a:tc>
                  <a:txBody>
                    <a:bodyPr/>
                    <a:lstStyle/>
                    <a:p>
                      <a:pPr indent="0" lvl="0" marL="0" rtl="0" algn="l">
                        <a:spcBef>
                          <a:spcPts val="0"/>
                        </a:spcBef>
                        <a:spcAft>
                          <a:spcPts val="0"/>
                        </a:spcAft>
                        <a:buNone/>
                      </a:pPr>
                      <a:r>
                        <a:rPr lang="en-US"/>
                        <a:t>CSU Fresno (7)</a:t>
                      </a:r>
                      <a:endParaRPr/>
                    </a:p>
                  </a:txBody>
                  <a:tcPr marT="91425" marB="91425" marR="91425" marL="91425"/>
                </a:tc>
                <a:tc>
                  <a:txBody>
                    <a:bodyPr/>
                    <a:lstStyle/>
                    <a:p>
                      <a:pPr indent="0" lvl="0" marL="0" rtl="0" algn="l">
                        <a:spcBef>
                          <a:spcPts val="0"/>
                        </a:spcBef>
                        <a:spcAft>
                          <a:spcPts val="0"/>
                        </a:spcAft>
                        <a:buNone/>
                      </a:pPr>
                      <a:r>
                        <a:rPr lang="en-US"/>
                        <a:t>CSU Long Beach (9)</a:t>
                      </a:r>
                      <a:endParaRPr/>
                    </a:p>
                  </a:txBody>
                  <a:tcPr marT="91425" marB="91425" marR="91425" marL="91425"/>
                </a:tc>
                <a:tc>
                  <a:txBody>
                    <a:bodyPr/>
                    <a:lstStyle/>
                    <a:p>
                      <a:pPr indent="0" lvl="0" marL="0" rtl="0" algn="l">
                        <a:spcBef>
                          <a:spcPts val="0"/>
                        </a:spcBef>
                        <a:spcAft>
                          <a:spcPts val="0"/>
                        </a:spcAft>
                        <a:buNone/>
                      </a:pPr>
                      <a:r>
                        <a:rPr lang="en-US"/>
                        <a:t>CSU LA (12)</a:t>
                      </a:r>
                      <a:endParaRPr/>
                    </a:p>
                  </a:txBody>
                  <a:tcPr marT="91425" marB="91425" marR="91425" marL="91425"/>
                </a:tc>
                <a:tc>
                  <a:txBody>
                    <a:bodyPr/>
                    <a:lstStyle/>
                    <a:p>
                      <a:pPr indent="0" lvl="0" marL="0" rtl="0" algn="l">
                        <a:spcBef>
                          <a:spcPts val="0"/>
                        </a:spcBef>
                        <a:spcAft>
                          <a:spcPts val="0"/>
                        </a:spcAft>
                        <a:buNone/>
                      </a:pPr>
                      <a:r>
                        <a:rPr lang="en-US"/>
                        <a:t>Cal Poly SLO (10)</a:t>
                      </a:r>
                      <a:endParaRPr/>
                    </a:p>
                  </a:txBody>
                  <a:tcPr marT="91425" marB="91425" marR="91425" marL="91425"/>
                </a:tc>
                <a:tc>
                  <a:txBody>
                    <a:bodyPr/>
                    <a:lstStyle/>
                    <a:p>
                      <a:pPr indent="0" lvl="0" marL="0" rtl="0" algn="l">
                        <a:spcBef>
                          <a:spcPts val="0"/>
                        </a:spcBef>
                        <a:spcAft>
                          <a:spcPts val="0"/>
                        </a:spcAft>
                        <a:buNone/>
                      </a:pPr>
                      <a:r>
                        <a:rPr lang="en-US"/>
                        <a:t>CSU Sacramento (5)</a:t>
                      </a:r>
                      <a:endParaRPr/>
                    </a:p>
                  </a:txBody>
                  <a:tcPr marT="91425" marB="91425" marR="91425" marL="91425"/>
                </a:tc>
                <a:tc>
                  <a:txBody>
                    <a:bodyPr/>
                    <a:lstStyle/>
                    <a:p>
                      <a:pPr indent="0" lvl="0" marL="0" rtl="0" algn="l">
                        <a:spcBef>
                          <a:spcPts val="0"/>
                        </a:spcBef>
                        <a:spcAft>
                          <a:spcPts val="0"/>
                        </a:spcAft>
                        <a:buNone/>
                      </a:pPr>
                      <a:r>
                        <a:rPr lang="en-US"/>
                        <a:t>CSU San Jose (27)</a:t>
                      </a:r>
                      <a:endParaRPr/>
                    </a:p>
                  </a:txBody>
                  <a:tcPr marT="91425" marB="91425" marR="91425" marL="91425"/>
                </a:tc>
                <a:tc>
                  <a:txBody>
                    <a:bodyPr/>
                    <a:lstStyle/>
                    <a:p>
                      <a:pPr indent="0" lvl="0" marL="0" rtl="0" algn="l">
                        <a:spcBef>
                          <a:spcPts val="0"/>
                        </a:spcBef>
                        <a:spcAft>
                          <a:spcPts val="0"/>
                        </a:spcAft>
                        <a:buNone/>
                      </a:pPr>
                      <a:r>
                        <a:rPr lang="en-US"/>
                        <a:t>CSU Chico (2)</a:t>
                      </a:r>
                      <a:endParaRPr/>
                    </a:p>
                  </a:txBody>
                  <a:tcPr marT="91425" marB="91425" marR="91425" marL="91425"/>
                </a:tc>
              </a:tr>
              <a:tr h="618000">
                <a:tc>
                  <a:txBody>
                    <a:bodyPr/>
                    <a:lstStyle/>
                    <a:p>
                      <a:pPr indent="0" lvl="0" marL="0" rtl="0" algn="l">
                        <a:spcBef>
                          <a:spcPts val="0"/>
                        </a:spcBef>
                        <a:spcAft>
                          <a:spcPts val="0"/>
                        </a:spcAft>
                        <a:buNone/>
                      </a:pPr>
                      <a:r>
                        <a:rPr lang="en-US"/>
                        <a:t>CSU Monterey Bay (5)</a:t>
                      </a:r>
                      <a:endParaRPr/>
                    </a:p>
                  </a:txBody>
                  <a:tcPr marT="91425" marB="91425" marR="91425" marL="91425"/>
                </a:tc>
                <a:tc>
                  <a:txBody>
                    <a:bodyPr/>
                    <a:lstStyle/>
                    <a:p>
                      <a:pPr indent="0" lvl="0" marL="0" rtl="0" algn="l">
                        <a:spcBef>
                          <a:spcPts val="0"/>
                        </a:spcBef>
                        <a:spcAft>
                          <a:spcPts val="0"/>
                        </a:spcAft>
                        <a:buNone/>
                      </a:pPr>
                      <a:r>
                        <a:rPr lang="en-US"/>
                        <a:t>CSU Maritime</a:t>
                      </a:r>
                      <a:endParaRPr/>
                    </a:p>
                  </a:txBody>
                  <a:tcPr marT="91425" marB="91425" marR="91425" marL="91425"/>
                </a:tc>
                <a:tc>
                  <a:txBody>
                    <a:bodyPr/>
                    <a:lstStyle/>
                    <a:p>
                      <a:pPr indent="0" lvl="0" marL="0" rtl="0" algn="l">
                        <a:spcBef>
                          <a:spcPts val="0"/>
                        </a:spcBef>
                        <a:spcAft>
                          <a:spcPts val="0"/>
                        </a:spcAft>
                        <a:buNone/>
                      </a:pPr>
                      <a:r>
                        <a:rPr lang="en-US"/>
                        <a:t>Humboldt</a:t>
                      </a:r>
                      <a:endParaRPr/>
                    </a:p>
                  </a:txBody>
                  <a:tcPr marT="91425" marB="91425" marR="91425" marL="91425"/>
                </a:tc>
                <a:tc>
                  <a:txBody>
                    <a:bodyPr/>
                    <a:lstStyle/>
                    <a:p>
                      <a:pPr indent="0" lvl="0" marL="0" rtl="0" algn="l">
                        <a:spcBef>
                          <a:spcPts val="0"/>
                        </a:spcBef>
                        <a:spcAft>
                          <a:spcPts val="0"/>
                        </a:spcAft>
                        <a:buNone/>
                      </a:pPr>
                      <a:r>
                        <a:rPr lang="en-US"/>
                        <a:t>Stanislaus</a:t>
                      </a:r>
                      <a:endParaRPr/>
                    </a:p>
                  </a:txBody>
                  <a:tcPr marT="91425" marB="91425" marR="91425" marL="91425"/>
                </a:tc>
                <a:tc>
                  <a:txBody>
                    <a:bodyPr/>
                    <a:lstStyle/>
                    <a:p>
                      <a:pPr indent="0" lvl="0" marL="0" rtl="0" algn="l">
                        <a:spcBef>
                          <a:spcPts val="0"/>
                        </a:spcBef>
                        <a:spcAft>
                          <a:spcPts val="0"/>
                        </a:spcAft>
                        <a:buNone/>
                      </a:pPr>
                      <a:r>
                        <a:rPr lang="en-US"/>
                        <a:t>San Marcos</a:t>
                      </a:r>
                      <a:endParaRPr/>
                    </a:p>
                  </a:txBody>
                  <a:tcPr marT="91425" marB="91425" marR="91425" marL="91425"/>
                </a:tc>
                <a:tc>
                  <a:txBody>
                    <a:bodyPr/>
                    <a:lstStyle/>
                    <a:p>
                      <a:pPr indent="0" lvl="0" marL="0" rtl="0" algn="l">
                        <a:spcBef>
                          <a:spcPts val="0"/>
                        </a:spcBef>
                        <a:spcAft>
                          <a:spcPts val="0"/>
                        </a:spcAft>
                        <a:buNone/>
                      </a:pPr>
                      <a:r>
                        <a:rPr lang="en-US"/>
                        <a:t>Whitman</a:t>
                      </a:r>
                      <a:endParaRPr/>
                    </a:p>
                  </a:txBody>
                  <a:tcPr marT="91425" marB="91425" marR="91425" marL="91425"/>
                </a:tc>
                <a:tc>
                  <a:txBody>
                    <a:bodyPr/>
                    <a:lstStyle/>
                    <a:p>
                      <a:pPr indent="0" lvl="0" marL="0" rtl="0" algn="l">
                        <a:spcBef>
                          <a:spcPts val="0"/>
                        </a:spcBef>
                        <a:spcAft>
                          <a:spcPts val="0"/>
                        </a:spcAft>
                        <a:buNone/>
                      </a:pPr>
                      <a:r>
                        <a:rPr lang="en-US"/>
                        <a:t>Morehouse</a:t>
                      </a:r>
                      <a:endParaRPr/>
                    </a:p>
                  </a:txBody>
                  <a:tcPr marT="91425" marB="91425" marR="91425" marL="91425"/>
                </a:tc>
              </a:tr>
              <a:tr h="618000">
                <a:tc>
                  <a:txBody>
                    <a:bodyPr/>
                    <a:lstStyle/>
                    <a:p>
                      <a:pPr indent="0" lvl="0" marL="0" rtl="0" algn="l">
                        <a:spcBef>
                          <a:spcPts val="0"/>
                        </a:spcBef>
                        <a:spcAft>
                          <a:spcPts val="0"/>
                        </a:spcAft>
                        <a:buNone/>
                      </a:pPr>
                      <a:r>
                        <a:rPr lang="en-US"/>
                        <a:t>Benedict (3)</a:t>
                      </a:r>
                      <a:endParaRPr/>
                    </a:p>
                  </a:txBody>
                  <a:tcPr marT="91425" marB="91425" marR="91425" marL="91425"/>
                </a:tc>
                <a:tc>
                  <a:txBody>
                    <a:bodyPr/>
                    <a:lstStyle/>
                    <a:p>
                      <a:pPr indent="0" lvl="0" marL="0" rtl="0" algn="l">
                        <a:spcBef>
                          <a:spcPts val="0"/>
                        </a:spcBef>
                        <a:spcAft>
                          <a:spcPts val="0"/>
                        </a:spcAft>
                        <a:buNone/>
                      </a:pPr>
                      <a:r>
                        <a:rPr lang="en-US"/>
                        <a:t>Langston (3)</a:t>
                      </a:r>
                      <a:endParaRPr/>
                    </a:p>
                  </a:txBody>
                  <a:tcPr marT="91425" marB="91425" marR="91425" marL="91425"/>
                </a:tc>
                <a:tc>
                  <a:txBody>
                    <a:bodyPr/>
                    <a:lstStyle/>
                    <a:p>
                      <a:pPr indent="0" lvl="0" marL="0" rtl="0" algn="l">
                        <a:spcBef>
                          <a:spcPts val="0"/>
                        </a:spcBef>
                        <a:spcAft>
                          <a:spcPts val="0"/>
                        </a:spcAft>
                        <a:buNone/>
                      </a:pPr>
                      <a:r>
                        <a:rPr lang="en-US"/>
                        <a:t>Holy Names (3)</a:t>
                      </a:r>
                      <a:endParaRPr/>
                    </a:p>
                  </a:txBody>
                  <a:tcPr marT="91425" marB="91425" marR="91425" marL="91425"/>
                </a:tc>
                <a:tc>
                  <a:txBody>
                    <a:bodyPr/>
                    <a:lstStyle/>
                    <a:p>
                      <a:pPr indent="0" lvl="0" marL="0" rtl="0" algn="l">
                        <a:spcBef>
                          <a:spcPts val="0"/>
                        </a:spcBef>
                        <a:spcAft>
                          <a:spcPts val="0"/>
                        </a:spcAft>
                        <a:buNone/>
                      </a:pPr>
                      <a:r>
                        <a:rPr lang="en-US"/>
                        <a:t>UMass</a:t>
                      </a:r>
                      <a:endParaRPr/>
                    </a:p>
                  </a:txBody>
                  <a:tcPr marT="91425" marB="91425" marR="91425" marL="91425"/>
                </a:tc>
                <a:tc>
                  <a:txBody>
                    <a:bodyPr/>
                    <a:lstStyle/>
                    <a:p>
                      <a:pPr indent="0" lvl="0" marL="0" rtl="0" algn="l">
                        <a:spcBef>
                          <a:spcPts val="0"/>
                        </a:spcBef>
                        <a:spcAft>
                          <a:spcPts val="0"/>
                        </a:spcAft>
                        <a:buNone/>
                      </a:pPr>
                      <a:r>
                        <a:rPr lang="en-US"/>
                        <a:t>Morgan State (3)</a:t>
                      </a:r>
                      <a:endParaRPr/>
                    </a:p>
                  </a:txBody>
                  <a:tcPr marT="91425" marB="91425" marR="91425" marL="91425"/>
                </a:tc>
                <a:tc>
                  <a:txBody>
                    <a:bodyPr/>
                    <a:lstStyle/>
                    <a:p>
                      <a:pPr indent="0" lvl="0" marL="0" rtl="0" algn="l">
                        <a:spcBef>
                          <a:spcPts val="0"/>
                        </a:spcBef>
                        <a:spcAft>
                          <a:spcPts val="0"/>
                        </a:spcAft>
                        <a:buNone/>
                      </a:pPr>
                      <a:r>
                        <a:rPr lang="en-US"/>
                        <a:t>Clark Atlanta (2)</a:t>
                      </a:r>
                      <a:endParaRPr/>
                    </a:p>
                  </a:txBody>
                  <a:tcPr marT="91425" marB="91425" marR="91425" marL="91425"/>
                </a:tc>
                <a:tc>
                  <a:txBody>
                    <a:bodyPr/>
                    <a:lstStyle/>
                    <a:p>
                      <a:pPr indent="0" lvl="0" marL="0" rtl="0" algn="l">
                        <a:spcBef>
                          <a:spcPts val="0"/>
                        </a:spcBef>
                        <a:spcAft>
                          <a:spcPts val="0"/>
                        </a:spcAft>
                        <a:buNone/>
                      </a:pPr>
                      <a:r>
                        <a:rPr lang="en-US"/>
                        <a:t>Pacific (5)</a:t>
                      </a:r>
                      <a:endParaRPr/>
                    </a:p>
                  </a:txBody>
                  <a:tcPr marT="91425" marB="91425" marR="91425" marL="91425"/>
                </a:tc>
              </a:tr>
              <a:tr h="618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182800"/>
            <a:ext cx="11674800" cy="21774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2400"/>
              <a:t>Highlights I Want The Board To Know: </a:t>
            </a:r>
            <a:r>
              <a:rPr lang="en-US" sz="2400">
                <a:solidFill>
                  <a:srgbClr val="0000FF"/>
                </a:solidFill>
              </a:rPr>
              <a:t>Below is the requested chart detailing GPAs of schools in relation to AIMS student GPAs. Please note schools use their own GPA formula, not ours, when reviewing apps.</a:t>
            </a:r>
            <a:endParaRPr sz="4800">
              <a:solidFill>
                <a:srgbClr val="0000FF"/>
              </a:solidFill>
            </a:endParaRPr>
          </a:p>
        </p:txBody>
      </p:sp>
      <p:sp>
        <p:nvSpPr>
          <p:cNvPr id="84" name="Google Shape;84;p12"/>
          <p:cNvSpPr txBox="1"/>
          <p:nvPr/>
        </p:nvSpPr>
        <p:spPr>
          <a:xfrm>
            <a:off x="0" y="626775"/>
            <a:ext cx="12093300" cy="6013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315"/>
              </a:spcBef>
              <a:spcAft>
                <a:spcPts val="0"/>
              </a:spcAft>
              <a:buClr>
                <a:srgbClr val="000000"/>
              </a:buClr>
              <a:buSzPts val="1800"/>
              <a:buFont typeface="Arial"/>
              <a:buNone/>
            </a:pPr>
            <a:r>
              <a:t/>
            </a:r>
            <a:endParaRPr b="1" i="0" sz="2200" u="none" cap="none" strike="noStrike">
              <a:solidFill>
                <a:srgbClr val="5B0F00"/>
              </a:solidFill>
              <a:latin typeface="Helvetica Neue"/>
              <a:ea typeface="Helvetica Neue"/>
              <a:cs typeface="Helvetica Neue"/>
              <a:sym typeface="Helvetica Neue"/>
            </a:endParaRPr>
          </a:p>
        </p:txBody>
      </p:sp>
      <p:pic>
        <p:nvPicPr>
          <p:cNvPr id="85" name="Google Shape;85;p12"/>
          <p:cNvPicPr preferRelativeResize="0"/>
          <p:nvPr/>
        </p:nvPicPr>
        <p:blipFill>
          <a:blip r:embed="rId3">
            <a:alphaModFix/>
          </a:blip>
          <a:stretch>
            <a:fillRect/>
          </a:stretch>
        </p:blipFill>
        <p:spPr>
          <a:xfrm>
            <a:off x="219075" y="1037825"/>
            <a:ext cx="11753850" cy="55386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ph idx="4294967295" type="title"/>
          </p:nvPr>
        </p:nvSpPr>
        <p:spPr>
          <a:xfrm>
            <a:off x="517200" y="430675"/>
            <a:ext cx="11157600" cy="359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2000"/>
              <a:t>Non-UC/CSU School Applications</a:t>
            </a:r>
            <a:endParaRPr sz="2000"/>
          </a:p>
        </p:txBody>
      </p:sp>
      <p:graphicFrame>
        <p:nvGraphicFramePr>
          <p:cNvPr id="91" name="Google Shape;91;p13"/>
          <p:cNvGraphicFramePr/>
          <p:nvPr/>
        </p:nvGraphicFramePr>
        <p:xfrm>
          <a:off x="376925" y="959300"/>
          <a:ext cx="3000000" cy="3000000"/>
        </p:xfrm>
        <a:graphic>
          <a:graphicData uri="http://schemas.openxmlformats.org/drawingml/2006/table">
            <a:tbl>
              <a:tblPr>
                <a:noFill/>
                <a:tableStyleId>{B6A762C2-708B-4F90-89BB-65C84CA60F01}</a:tableStyleId>
              </a:tblPr>
              <a:tblGrid>
                <a:gridCol w="1285875"/>
                <a:gridCol w="1285875"/>
                <a:gridCol w="1285875"/>
                <a:gridCol w="1285875"/>
                <a:gridCol w="1285875"/>
                <a:gridCol w="1285875"/>
                <a:gridCol w="1285875"/>
                <a:gridCol w="1285875"/>
              </a:tblGrid>
              <a:tr h="381000">
                <a:tc>
                  <a:txBody>
                    <a:bodyPr/>
                    <a:lstStyle/>
                    <a:p>
                      <a:pPr indent="0" lvl="0" marL="0" rtl="0" algn="l">
                        <a:spcBef>
                          <a:spcPts val="0"/>
                        </a:spcBef>
                        <a:spcAft>
                          <a:spcPts val="0"/>
                        </a:spcAft>
                        <a:buNone/>
                      </a:pPr>
                      <a:r>
                        <a:rPr lang="en-US"/>
                        <a:t>USF (11)</a:t>
                      </a:r>
                      <a:endParaRPr/>
                    </a:p>
                  </a:txBody>
                  <a:tcPr marT="91425" marB="91425" marR="91425" marL="91425"/>
                </a:tc>
                <a:tc>
                  <a:txBody>
                    <a:bodyPr/>
                    <a:lstStyle/>
                    <a:p>
                      <a:pPr indent="0" lvl="0" marL="0" rtl="0" algn="l">
                        <a:spcBef>
                          <a:spcPts val="0"/>
                        </a:spcBef>
                        <a:spcAft>
                          <a:spcPts val="0"/>
                        </a:spcAft>
                        <a:buNone/>
                      </a:pPr>
                      <a:r>
                        <a:rPr lang="en-US"/>
                        <a:t>Brown (6)</a:t>
                      </a:r>
                      <a:endParaRPr/>
                    </a:p>
                  </a:txBody>
                  <a:tcPr marT="91425" marB="91425" marR="91425" marL="91425"/>
                </a:tc>
                <a:tc>
                  <a:txBody>
                    <a:bodyPr/>
                    <a:lstStyle/>
                    <a:p>
                      <a:pPr indent="0" lvl="0" marL="0" rtl="0" algn="l">
                        <a:spcBef>
                          <a:spcPts val="0"/>
                        </a:spcBef>
                        <a:spcAft>
                          <a:spcPts val="0"/>
                        </a:spcAft>
                        <a:buNone/>
                      </a:pPr>
                      <a:r>
                        <a:rPr lang="en-US"/>
                        <a:t>Harvard (5)</a:t>
                      </a:r>
                      <a:endParaRPr/>
                    </a:p>
                  </a:txBody>
                  <a:tcPr marT="91425" marB="91425" marR="91425" marL="91425"/>
                </a:tc>
                <a:tc>
                  <a:txBody>
                    <a:bodyPr/>
                    <a:lstStyle/>
                    <a:p>
                      <a:pPr indent="0" lvl="0" marL="0" rtl="0" algn="l">
                        <a:spcBef>
                          <a:spcPts val="0"/>
                        </a:spcBef>
                        <a:spcAft>
                          <a:spcPts val="0"/>
                        </a:spcAft>
                        <a:buNone/>
                      </a:pPr>
                      <a:r>
                        <a:rPr lang="en-US"/>
                        <a:t>Pepperdine (3)</a:t>
                      </a:r>
                      <a:endParaRPr/>
                    </a:p>
                  </a:txBody>
                  <a:tcPr marT="91425" marB="91425" marR="91425" marL="91425"/>
                </a:tc>
                <a:tc>
                  <a:txBody>
                    <a:bodyPr/>
                    <a:lstStyle/>
                    <a:p>
                      <a:pPr indent="0" lvl="0" marL="0" rtl="0" algn="l">
                        <a:spcBef>
                          <a:spcPts val="0"/>
                        </a:spcBef>
                        <a:spcAft>
                          <a:spcPts val="0"/>
                        </a:spcAft>
                        <a:buNone/>
                      </a:pPr>
                      <a:r>
                        <a:rPr lang="en-US"/>
                        <a:t>Caltech (4)</a:t>
                      </a:r>
                      <a:endParaRPr/>
                    </a:p>
                  </a:txBody>
                  <a:tcPr marT="91425" marB="91425" marR="91425" marL="91425"/>
                </a:tc>
                <a:tc>
                  <a:txBody>
                    <a:bodyPr/>
                    <a:lstStyle/>
                    <a:p>
                      <a:pPr indent="0" lvl="0" marL="0" rtl="0" algn="l">
                        <a:spcBef>
                          <a:spcPts val="0"/>
                        </a:spcBef>
                        <a:spcAft>
                          <a:spcPts val="0"/>
                        </a:spcAft>
                        <a:buNone/>
                      </a:pPr>
                      <a:r>
                        <a:rPr lang="en-US"/>
                        <a:t>Dartmouth</a:t>
                      </a:r>
                      <a:endParaRPr/>
                    </a:p>
                  </a:txBody>
                  <a:tcPr marT="91425" marB="91425" marR="91425" marL="91425"/>
                </a:tc>
                <a:tc>
                  <a:txBody>
                    <a:bodyPr/>
                    <a:lstStyle/>
                    <a:p>
                      <a:pPr indent="0" lvl="0" marL="0" rtl="0" algn="l">
                        <a:spcBef>
                          <a:spcPts val="0"/>
                        </a:spcBef>
                        <a:spcAft>
                          <a:spcPts val="0"/>
                        </a:spcAft>
                        <a:buNone/>
                      </a:pPr>
                      <a:r>
                        <a:rPr lang="en-US"/>
                        <a:t>U of Lynchburg</a:t>
                      </a:r>
                      <a:endParaRPr/>
                    </a:p>
                  </a:txBody>
                  <a:tcPr marT="91425" marB="91425" marR="91425" marL="91425"/>
                </a:tc>
                <a:tc>
                  <a:txBody>
                    <a:bodyPr/>
                    <a:lstStyle/>
                    <a:p>
                      <a:pPr indent="0" lvl="0" marL="0" rtl="0" algn="l">
                        <a:spcBef>
                          <a:spcPts val="0"/>
                        </a:spcBef>
                        <a:spcAft>
                          <a:spcPts val="0"/>
                        </a:spcAft>
                        <a:buNone/>
                      </a:pPr>
                      <a:r>
                        <a:rPr lang="en-US"/>
                        <a:t>Hawaii Pacific (3)</a:t>
                      </a:r>
                      <a:endParaRPr/>
                    </a:p>
                  </a:txBody>
                  <a:tcPr marT="91425" marB="91425" marR="91425" marL="91425"/>
                </a:tc>
              </a:tr>
              <a:tr h="381000">
                <a:tc>
                  <a:txBody>
                    <a:bodyPr/>
                    <a:lstStyle/>
                    <a:p>
                      <a:pPr indent="0" lvl="0" marL="0" rtl="0" algn="l">
                        <a:spcBef>
                          <a:spcPts val="0"/>
                        </a:spcBef>
                        <a:spcAft>
                          <a:spcPts val="0"/>
                        </a:spcAft>
                        <a:buNone/>
                      </a:pPr>
                      <a:r>
                        <a:rPr lang="en-US"/>
                        <a:t>USC (19)</a:t>
                      </a:r>
                      <a:endParaRPr/>
                    </a:p>
                  </a:txBody>
                  <a:tcPr marT="91425" marB="91425" marR="91425" marL="91425"/>
                </a:tc>
                <a:tc>
                  <a:txBody>
                    <a:bodyPr/>
                    <a:lstStyle/>
                    <a:p>
                      <a:pPr indent="0" lvl="0" marL="0" rtl="0" algn="l">
                        <a:spcBef>
                          <a:spcPts val="0"/>
                        </a:spcBef>
                        <a:spcAft>
                          <a:spcPts val="0"/>
                        </a:spcAft>
                        <a:buNone/>
                      </a:pPr>
                      <a:r>
                        <a:rPr lang="en-US"/>
                        <a:t>Columbia (2)</a:t>
                      </a:r>
                      <a:endParaRPr/>
                    </a:p>
                  </a:txBody>
                  <a:tcPr marT="91425" marB="91425" marR="91425" marL="91425"/>
                </a:tc>
                <a:tc>
                  <a:txBody>
                    <a:bodyPr/>
                    <a:lstStyle/>
                    <a:p>
                      <a:pPr indent="0" lvl="0" marL="0" rtl="0" algn="l">
                        <a:spcBef>
                          <a:spcPts val="0"/>
                        </a:spcBef>
                        <a:spcAft>
                          <a:spcPts val="0"/>
                        </a:spcAft>
                        <a:buNone/>
                      </a:pPr>
                      <a:r>
                        <a:rPr lang="en-US"/>
                        <a:t>NYU (6)</a:t>
                      </a:r>
                      <a:endParaRPr/>
                    </a:p>
                  </a:txBody>
                  <a:tcPr marT="91425" marB="91425" marR="91425" marL="91425"/>
                </a:tc>
                <a:tc>
                  <a:txBody>
                    <a:bodyPr/>
                    <a:lstStyle/>
                    <a:p>
                      <a:pPr indent="0" lvl="0" marL="0" rtl="0" algn="l">
                        <a:spcBef>
                          <a:spcPts val="0"/>
                        </a:spcBef>
                        <a:spcAft>
                          <a:spcPts val="0"/>
                        </a:spcAft>
                        <a:buNone/>
                      </a:pPr>
                      <a:r>
                        <a:rPr lang="en-US"/>
                        <a:t>Stanford (12)</a:t>
                      </a:r>
                      <a:endParaRPr/>
                    </a:p>
                  </a:txBody>
                  <a:tcPr marT="91425" marB="91425" marR="91425" marL="91425"/>
                </a:tc>
                <a:tc>
                  <a:txBody>
                    <a:bodyPr/>
                    <a:lstStyle/>
                    <a:p>
                      <a:pPr indent="0" lvl="0" marL="0" rtl="0" algn="l">
                        <a:spcBef>
                          <a:spcPts val="0"/>
                        </a:spcBef>
                        <a:spcAft>
                          <a:spcPts val="0"/>
                        </a:spcAft>
                        <a:buNone/>
                      </a:pPr>
                      <a:r>
                        <a:rPr lang="en-US"/>
                        <a:t>Carnegie Mellon (2)</a:t>
                      </a:r>
                      <a:endParaRPr/>
                    </a:p>
                  </a:txBody>
                  <a:tcPr marT="91425" marB="91425" marR="91425" marL="91425"/>
                </a:tc>
                <a:tc>
                  <a:txBody>
                    <a:bodyPr/>
                    <a:lstStyle/>
                    <a:p>
                      <a:pPr indent="0" lvl="0" marL="0" rtl="0" algn="l">
                        <a:spcBef>
                          <a:spcPts val="0"/>
                        </a:spcBef>
                        <a:spcAft>
                          <a:spcPts val="0"/>
                        </a:spcAft>
                        <a:buNone/>
                      </a:pPr>
                      <a:r>
                        <a:rPr lang="en-US"/>
                        <a:t>Duke (2)</a:t>
                      </a:r>
                      <a:endParaRPr/>
                    </a:p>
                  </a:txBody>
                  <a:tcPr marT="91425" marB="91425" marR="91425" marL="91425"/>
                </a:tc>
                <a:tc>
                  <a:txBody>
                    <a:bodyPr/>
                    <a:lstStyle/>
                    <a:p>
                      <a:pPr indent="0" lvl="0" marL="0" rtl="0" algn="l">
                        <a:spcBef>
                          <a:spcPts val="0"/>
                        </a:spcBef>
                        <a:spcAft>
                          <a:spcPts val="0"/>
                        </a:spcAft>
                        <a:buNone/>
                      </a:pPr>
                      <a:r>
                        <a:rPr lang="en-US"/>
                        <a:t>Penn College of Tech</a:t>
                      </a:r>
                      <a:endParaRPr/>
                    </a:p>
                  </a:txBody>
                  <a:tcPr marT="91425" marB="91425" marR="91425" marL="91425"/>
                </a:tc>
                <a:tc>
                  <a:txBody>
                    <a:bodyPr/>
                    <a:lstStyle/>
                    <a:p>
                      <a:pPr indent="0" lvl="0" marL="0" rtl="0" algn="l">
                        <a:spcBef>
                          <a:spcPts val="0"/>
                        </a:spcBef>
                        <a:spcAft>
                          <a:spcPts val="0"/>
                        </a:spcAft>
                        <a:buNone/>
                      </a:pPr>
                      <a:r>
                        <a:rPr lang="en-US"/>
                        <a:t>Fl. Institute of Tech</a:t>
                      </a:r>
                      <a:endParaRPr/>
                    </a:p>
                  </a:txBody>
                  <a:tcPr marT="91425" marB="91425" marR="91425" marL="91425"/>
                </a:tc>
              </a:tr>
              <a:tr h="381000">
                <a:tc>
                  <a:txBody>
                    <a:bodyPr/>
                    <a:lstStyle/>
                    <a:p>
                      <a:pPr indent="0" lvl="0" marL="0" rtl="0" algn="l">
                        <a:spcBef>
                          <a:spcPts val="0"/>
                        </a:spcBef>
                        <a:spcAft>
                          <a:spcPts val="0"/>
                        </a:spcAft>
                        <a:buNone/>
                      </a:pPr>
                      <a:r>
                        <a:rPr lang="en-US"/>
                        <a:t>Pacific (10)</a:t>
                      </a:r>
                      <a:endParaRPr/>
                    </a:p>
                  </a:txBody>
                  <a:tcPr marT="91425" marB="91425" marR="91425" marL="91425"/>
                </a:tc>
                <a:tc>
                  <a:txBody>
                    <a:bodyPr/>
                    <a:lstStyle/>
                    <a:p>
                      <a:pPr indent="0" lvl="0" marL="0" rtl="0" algn="l">
                        <a:spcBef>
                          <a:spcPts val="0"/>
                        </a:spcBef>
                        <a:spcAft>
                          <a:spcPts val="0"/>
                        </a:spcAft>
                        <a:buNone/>
                      </a:pPr>
                      <a:r>
                        <a:rPr lang="en-US"/>
                        <a:t>Cornell (4)</a:t>
                      </a:r>
                      <a:endParaRPr/>
                    </a:p>
                  </a:txBody>
                  <a:tcPr marT="91425" marB="91425" marR="91425" marL="91425"/>
                </a:tc>
                <a:tc>
                  <a:txBody>
                    <a:bodyPr/>
                    <a:lstStyle/>
                    <a:p>
                      <a:pPr indent="0" lvl="0" marL="0" rtl="0" algn="l">
                        <a:spcBef>
                          <a:spcPts val="0"/>
                        </a:spcBef>
                        <a:spcAft>
                          <a:spcPts val="0"/>
                        </a:spcAft>
                        <a:buNone/>
                      </a:pPr>
                      <a:r>
                        <a:rPr lang="en-US"/>
                        <a:t>Northwestern (3)</a:t>
                      </a:r>
                      <a:endParaRPr/>
                    </a:p>
                  </a:txBody>
                  <a:tcPr marT="91425" marB="91425" marR="91425" marL="91425"/>
                </a:tc>
                <a:tc>
                  <a:txBody>
                    <a:bodyPr/>
                    <a:lstStyle/>
                    <a:p>
                      <a:pPr indent="0" lvl="0" marL="0" rtl="0" algn="l">
                        <a:spcBef>
                          <a:spcPts val="0"/>
                        </a:spcBef>
                        <a:spcAft>
                          <a:spcPts val="0"/>
                        </a:spcAft>
                        <a:buNone/>
                      </a:pPr>
                      <a:r>
                        <a:rPr lang="en-US"/>
                        <a:t>Yale (4)</a:t>
                      </a:r>
                      <a:endParaRPr/>
                    </a:p>
                  </a:txBody>
                  <a:tcPr marT="91425" marB="91425" marR="91425" marL="91425"/>
                </a:tc>
                <a:tc>
                  <a:txBody>
                    <a:bodyPr/>
                    <a:lstStyle/>
                    <a:p>
                      <a:pPr indent="0" lvl="0" marL="0" rtl="0" algn="l">
                        <a:spcBef>
                          <a:spcPts val="0"/>
                        </a:spcBef>
                        <a:spcAft>
                          <a:spcPts val="0"/>
                        </a:spcAft>
                        <a:buNone/>
                      </a:pPr>
                      <a:r>
                        <a:rPr lang="en-US"/>
                        <a:t>Case Western (3)</a:t>
                      </a:r>
                      <a:endParaRPr/>
                    </a:p>
                  </a:txBody>
                  <a:tcPr marT="91425" marB="91425" marR="91425" marL="91425"/>
                </a:tc>
                <a:tc>
                  <a:txBody>
                    <a:bodyPr/>
                    <a:lstStyle/>
                    <a:p>
                      <a:pPr indent="0" lvl="0" marL="0" rtl="0" algn="l">
                        <a:spcBef>
                          <a:spcPts val="0"/>
                        </a:spcBef>
                        <a:spcAft>
                          <a:spcPts val="0"/>
                        </a:spcAft>
                        <a:buNone/>
                      </a:pPr>
                      <a:r>
                        <a:rPr lang="en-US"/>
                        <a:t>Johns Hopkins (2)</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Washington U (St. Louis)</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LSU</a:t>
                      </a:r>
                      <a:endParaRPr>
                        <a:solidFill>
                          <a:schemeClr val="dk1"/>
                        </a:solidFill>
                      </a:endParaRPr>
                    </a:p>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Pomona College (5)</a:t>
                      </a:r>
                      <a:endParaRPr/>
                    </a:p>
                  </a:txBody>
                  <a:tcPr marT="91425" marB="91425" marR="91425" marL="91425"/>
                </a:tc>
                <a:tc>
                  <a:txBody>
                    <a:bodyPr/>
                    <a:lstStyle/>
                    <a:p>
                      <a:pPr indent="0" lvl="0" marL="0" rtl="0" algn="l">
                        <a:spcBef>
                          <a:spcPts val="0"/>
                        </a:spcBef>
                        <a:spcAft>
                          <a:spcPts val="0"/>
                        </a:spcAft>
                        <a:buNone/>
                      </a:pPr>
                      <a:r>
                        <a:rPr lang="en-US"/>
                        <a:t>Pitzer (2)</a:t>
                      </a:r>
                      <a:endParaRPr/>
                    </a:p>
                  </a:txBody>
                  <a:tcPr marT="91425" marB="91425" marR="91425" marL="91425"/>
                </a:tc>
                <a:tc>
                  <a:txBody>
                    <a:bodyPr/>
                    <a:lstStyle/>
                    <a:p>
                      <a:pPr indent="0" lvl="0" marL="0" rtl="0" algn="l">
                        <a:spcBef>
                          <a:spcPts val="0"/>
                        </a:spcBef>
                        <a:spcAft>
                          <a:spcPts val="0"/>
                        </a:spcAft>
                        <a:buNone/>
                      </a:pPr>
                      <a:r>
                        <a:rPr lang="en-US"/>
                        <a:t>Scripps</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Princeton (2)</a:t>
                      </a:r>
                      <a:endParaRPr>
                        <a:solidFill>
                          <a:schemeClr val="dk1"/>
                        </a:solidFill>
                      </a:endParaRPr>
                    </a:p>
                    <a:p>
                      <a:pPr indent="0" lvl="0" marL="0" rtl="0" algn="l">
                        <a:spcBef>
                          <a:spcPts val="0"/>
                        </a:spcBef>
                        <a:spcAft>
                          <a:spcPts val="0"/>
                        </a:spcAft>
                        <a:buNone/>
                      </a:pPr>
                      <a:r>
                        <a:t/>
                      </a:r>
                      <a:endParaRPr>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UPenn (3)</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Williams College (2)</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Rice</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Fordham</a:t>
                      </a:r>
                      <a:endParaRPr/>
                    </a:p>
                  </a:txBody>
                  <a:tcPr marT="91425" marB="91425" marR="91425" marL="91425"/>
                </a:tc>
              </a:tr>
              <a:tr h="381000">
                <a:tc>
                  <a:txBody>
                    <a:bodyPr/>
                    <a:lstStyle/>
                    <a:p>
                      <a:pPr indent="0" lvl="0" marL="0" rtl="0" algn="l">
                        <a:spcBef>
                          <a:spcPts val="0"/>
                        </a:spcBef>
                        <a:spcAft>
                          <a:spcPts val="0"/>
                        </a:spcAft>
                        <a:buNone/>
                      </a:pPr>
                      <a:r>
                        <a:rPr lang="en-US"/>
                        <a:t>St. Mary’s (2)</a:t>
                      </a:r>
                      <a:endParaRPr/>
                    </a:p>
                  </a:txBody>
                  <a:tcPr marT="91425" marB="91425" marR="91425" marL="91425"/>
                </a:tc>
                <a:tc>
                  <a:txBody>
                    <a:bodyPr/>
                    <a:lstStyle/>
                    <a:p>
                      <a:pPr indent="0" lvl="0" marL="0" rtl="0" algn="l">
                        <a:spcBef>
                          <a:spcPts val="0"/>
                        </a:spcBef>
                        <a:spcAft>
                          <a:spcPts val="0"/>
                        </a:spcAft>
                        <a:buNone/>
                      </a:pPr>
                      <a:r>
                        <a:rPr lang="en-US"/>
                        <a:t>U of San Diego (3)</a:t>
                      </a:r>
                      <a:endParaRPr/>
                    </a:p>
                  </a:txBody>
                  <a:tcPr marT="91425" marB="91425" marR="91425" marL="91425"/>
                </a:tc>
                <a:tc>
                  <a:txBody>
                    <a:bodyPr/>
                    <a:lstStyle/>
                    <a:p>
                      <a:pPr indent="0" lvl="0" marL="0" rtl="0" algn="l">
                        <a:spcBef>
                          <a:spcPts val="0"/>
                        </a:spcBef>
                        <a:spcAft>
                          <a:spcPts val="0"/>
                        </a:spcAft>
                        <a:buNone/>
                      </a:pPr>
                      <a:r>
                        <a:rPr lang="en-US"/>
                        <a:t>University of Virginia</a:t>
                      </a:r>
                      <a:endParaRPr/>
                    </a:p>
                  </a:txBody>
                  <a:tcPr marT="91425" marB="91425" marR="91425" marL="91425"/>
                </a:tc>
                <a:tc>
                  <a:txBody>
                    <a:bodyPr/>
                    <a:lstStyle/>
                    <a:p>
                      <a:pPr indent="0" lvl="0" marL="0" rtl="0" algn="l">
                        <a:spcBef>
                          <a:spcPts val="0"/>
                        </a:spcBef>
                        <a:spcAft>
                          <a:spcPts val="0"/>
                        </a:spcAft>
                        <a:buNone/>
                      </a:pPr>
                      <a:r>
                        <a:rPr lang="en-US"/>
                        <a:t>Suffolk University</a:t>
                      </a:r>
                      <a:endParaRPr/>
                    </a:p>
                  </a:txBody>
                  <a:tcPr marT="91425" marB="91425" marR="91425" marL="91425"/>
                </a:tc>
                <a:tc>
                  <a:txBody>
                    <a:bodyPr/>
                    <a:lstStyle/>
                    <a:p>
                      <a:pPr indent="0" lvl="0" marL="0" rtl="0" algn="l">
                        <a:spcBef>
                          <a:spcPts val="0"/>
                        </a:spcBef>
                        <a:spcAft>
                          <a:spcPts val="0"/>
                        </a:spcAft>
                        <a:buNone/>
                      </a:pPr>
                      <a:r>
                        <a:rPr lang="en-US"/>
                        <a:t>U of Portland</a:t>
                      </a:r>
                      <a:endParaRPr/>
                    </a:p>
                  </a:txBody>
                  <a:tcPr marT="91425" marB="91425" marR="91425" marL="91425"/>
                </a:tc>
                <a:tc>
                  <a:txBody>
                    <a:bodyPr/>
                    <a:lstStyle/>
                    <a:p>
                      <a:pPr indent="0" lvl="0" marL="0" rtl="0" algn="l">
                        <a:spcBef>
                          <a:spcPts val="0"/>
                        </a:spcBef>
                        <a:spcAft>
                          <a:spcPts val="0"/>
                        </a:spcAft>
                        <a:buNone/>
                      </a:pPr>
                      <a:r>
                        <a:rPr lang="en-US"/>
                        <a:t>Sewanee</a:t>
                      </a:r>
                      <a:endParaRPr/>
                    </a:p>
                  </a:txBody>
                  <a:tcPr marT="91425" marB="91425" marR="91425" marL="91425"/>
                </a:tc>
                <a:tc>
                  <a:txBody>
                    <a:bodyPr/>
                    <a:lstStyle/>
                    <a:p>
                      <a:pPr indent="0" lvl="0" marL="0" rtl="0" algn="l">
                        <a:spcBef>
                          <a:spcPts val="0"/>
                        </a:spcBef>
                        <a:spcAft>
                          <a:spcPts val="0"/>
                        </a:spcAft>
                        <a:buNone/>
                      </a:pPr>
                      <a:r>
                        <a:rPr lang="en-US"/>
                        <a:t>Reed College (2)</a:t>
                      </a:r>
                      <a:endParaRPr/>
                    </a:p>
                  </a:txBody>
                  <a:tcPr marT="91425" marB="91425" marR="91425" marL="91425"/>
                </a:tc>
                <a:tc>
                  <a:txBody>
                    <a:bodyPr/>
                    <a:lstStyle/>
                    <a:p>
                      <a:pPr indent="0" lvl="0" marL="0" rtl="0" algn="l">
                        <a:spcBef>
                          <a:spcPts val="0"/>
                        </a:spcBef>
                        <a:spcAft>
                          <a:spcPts val="0"/>
                        </a:spcAft>
                        <a:buNone/>
                      </a:pPr>
                      <a:r>
                        <a:rPr lang="en-US"/>
                        <a:t>Hendrix College</a:t>
                      </a:r>
                      <a:endParaRPr/>
                    </a:p>
                  </a:txBody>
                  <a:tcPr marT="91425" marB="91425" marR="91425" marL="91425"/>
                </a:tc>
              </a:tr>
              <a:tr h="381000">
                <a:tc>
                  <a:txBody>
                    <a:bodyPr/>
                    <a:lstStyle/>
                    <a:p>
                      <a:pPr indent="0" lvl="0" marL="0" rtl="0" algn="l">
                        <a:spcBef>
                          <a:spcPts val="0"/>
                        </a:spcBef>
                        <a:spcAft>
                          <a:spcPts val="0"/>
                        </a:spcAft>
                        <a:buNone/>
                      </a:pPr>
                      <a:r>
                        <a:rPr lang="en-US"/>
                        <a:t>Holy Names (3)</a:t>
                      </a:r>
                      <a:endParaRPr/>
                    </a:p>
                  </a:txBody>
                  <a:tcPr marT="91425" marB="91425" marR="91425" marL="91425"/>
                </a:tc>
                <a:tc>
                  <a:txBody>
                    <a:bodyPr/>
                    <a:lstStyle/>
                    <a:p>
                      <a:pPr indent="0" lvl="0" marL="0" rtl="0" algn="l">
                        <a:spcBef>
                          <a:spcPts val="0"/>
                        </a:spcBef>
                        <a:spcAft>
                          <a:spcPts val="0"/>
                        </a:spcAft>
                        <a:buNone/>
                      </a:pPr>
                      <a:r>
                        <a:rPr lang="en-US"/>
                        <a:t>Puget Sound (3)</a:t>
                      </a:r>
                      <a:endParaRPr/>
                    </a:p>
                  </a:txBody>
                  <a:tcPr marT="91425" marB="91425" marR="91425" marL="91425"/>
                </a:tc>
                <a:tc>
                  <a:txBody>
                    <a:bodyPr/>
                    <a:lstStyle/>
                    <a:p>
                      <a:pPr indent="0" lvl="0" marL="0" rtl="0" algn="l">
                        <a:spcBef>
                          <a:spcPts val="0"/>
                        </a:spcBef>
                        <a:spcAft>
                          <a:spcPts val="0"/>
                        </a:spcAft>
                        <a:buNone/>
                      </a:pPr>
                      <a:r>
                        <a:rPr lang="en-US"/>
                        <a:t>University of Oregon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Dominican</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rgbClr val="FFFFFF"/>
                          </a:highlight>
                        </a:rPr>
                        <a:t>Rensselaer Polytech</a:t>
                      </a:r>
                      <a:endParaRPr>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highlight>
                          <a:srgbClr val="FFFFFF"/>
                        </a:highlight>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Hofstra</a:t>
                      </a:r>
                      <a:endParaRPr/>
                    </a:p>
                  </a:txBody>
                  <a:tcPr marT="91425" marB="91425" marR="91425" marL="91425"/>
                </a:tc>
                <a:tc>
                  <a:txBody>
                    <a:bodyPr/>
                    <a:lstStyle/>
                    <a:p>
                      <a:pPr indent="0" lvl="0" marL="0" rtl="0" algn="l">
                        <a:spcBef>
                          <a:spcPts val="0"/>
                        </a:spcBef>
                        <a:spcAft>
                          <a:spcPts val="0"/>
                        </a:spcAft>
                        <a:buNone/>
                      </a:pPr>
                      <a:r>
                        <a:rPr lang="en-US"/>
                        <a:t>Albany College of Pharmacy Sciences</a:t>
                      </a:r>
                      <a:endParaRPr/>
                    </a:p>
                  </a:txBody>
                  <a:tcPr marT="91425" marB="91425" marR="91425" marL="91425"/>
                </a:tc>
                <a:tc>
                  <a:txBody>
                    <a:bodyPr/>
                    <a:lstStyle/>
                    <a:p>
                      <a:pPr indent="0" lvl="0" marL="0" rtl="0" algn="l">
                        <a:spcBef>
                          <a:spcPts val="0"/>
                        </a:spcBef>
                        <a:spcAft>
                          <a:spcPts val="0"/>
                        </a:spcAft>
                        <a:buNone/>
                      </a:pPr>
                      <a:r>
                        <a:rPr lang="en-US"/>
                        <a:t>Benedictine</a:t>
                      </a:r>
                      <a:r>
                        <a:rPr lang="en-US"/>
                        <a:t> College</a:t>
                      </a:r>
                      <a:endParaRPr/>
                    </a:p>
                  </a:txBody>
                  <a:tcPr marT="91425" marB="91425" marR="91425" marL="91425"/>
                </a:tc>
              </a:tr>
              <a:tr h="381000">
                <a:tc>
                  <a:txBody>
                    <a:bodyPr/>
                    <a:lstStyle/>
                    <a:p>
                      <a:pPr indent="0" lvl="0" marL="0" rtl="0" algn="l">
                        <a:spcBef>
                          <a:spcPts val="0"/>
                        </a:spcBef>
                        <a:spcAft>
                          <a:spcPts val="0"/>
                        </a:spcAft>
                        <a:buNone/>
                      </a:pPr>
                      <a:r>
                        <a:rPr lang="en-US"/>
                        <a:t>Whitman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Concordia</a:t>
                      </a:r>
                      <a:endParaRPr>
                        <a:solidFill>
                          <a:schemeClr val="dk1"/>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UMass</a:t>
                      </a:r>
                      <a:endParaRPr/>
                    </a:p>
                  </a:txBody>
                  <a:tcPr marT="91425" marB="91425" marR="91425" marL="91425"/>
                </a:tc>
                <a:tc>
                  <a:txBody>
                    <a:bodyPr/>
                    <a:lstStyle/>
                    <a:p>
                      <a:pPr indent="0" lvl="0" marL="0" rtl="0" algn="l">
                        <a:spcBef>
                          <a:spcPts val="0"/>
                        </a:spcBef>
                        <a:spcAft>
                          <a:spcPts val="0"/>
                        </a:spcAft>
                        <a:buNone/>
                      </a:pPr>
                      <a:r>
                        <a:rPr lang="en-US"/>
                        <a:t>Union College (2)</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rgbClr val="FFFFFF"/>
                          </a:highlight>
                        </a:rPr>
                        <a:t>The New School</a:t>
                      </a:r>
                      <a:endParaRPr>
                        <a:solidFill>
                          <a:schemeClr val="dk1"/>
                        </a:solidFill>
                        <a:highlight>
                          <a:srgbClr val="FFFFFF"/>
                        </a:highlight>
                      </a:endParaRPr>
                    </a:p>
                  </a:txBody>
                  <a:tcPr marT="91425" marB="91425" marR="91425" marL="91425"/>
                </a:tc>
                <a:tc>
                  <a:txBody>
                    <a:bodyPr/>
                    <a:lstStyle/>
                    <a:p>
                      <a:pPr indent="0" lvl="0" marL="0" rtl="0" algn="l">
                        <a:spcBef>
                          <a:spcPts val="0"/>
                        </a:spcBef>
                        <a:spcAft>
                          <a:spcPts val="0"/>
                        </a:spcAft>
                        <a:buNone/>
                      </a:pPr>
                      <a:r>
                        <a:rPr lang="en-US"/>
                        <a:t>Skidmore</a:t>
                      </a:r>
                      <a:endParaRPr/>
                    </a:p>
                  </a:txBody>
                  <a:tcPr marT="91425" marB="91425" marR="91425" marL="91425"/>
                </a:tc>
                <a:tc>
                  <a:txBody>
                    <a:bodyPr/>
                    <a:lstStyle/>
                    <a:p>
                      <a:pPr indent="0" lvl="0" marL="0" rtl="0" algn="l">
                        <a:spcBef>
                          <a:spcPts val="0"/>
                        </a:spcBef>
                        <a:spcAft>
                          <a:spcPts val="0"/>
                        </a:spcAft>
                        <a:buNone/>
                      </a:pPr>
                      <a:r>
                        <a:rPr lang="en-US"/>
                        <a:t>Clarkson</a:t>
                      </a:r>
                      <a:endParaRPr/>
                    </a:p>
                  </a:txBody>
                  <a:tcPr marT="91425" marB="91425" marR="91425" marL="91425"/>
                </a:tc>
                <a:tc>
                  <a:txBody>
                    <a:bodyPr/>
                    <a:lstStyle/>
                    <a:p>
                      <a:pPr indent="0" lvl="0" marL="0" rtl="0" algn="l">
                        <a:spcBef>
                          <a:spcPts val="0"/>
                        </a:spcBef>
                        <a:spcAft>
                          <a:spcPts val="0"/>
                        </a:spcAft>
                        <a:buNone/>
                      </a:pPr>
                      <a:r>
                        <a:rPr lang="en-US"/>
                        <a:t>Chapman</a:t>
                      </a:r>
                      <a:endParaRPr/>
                    </a:p>
                  </a:txBody>
                  <a:tcPr marT="91425" marB="91425" marR="91425" marL="91425"/>
                </a:tc>
              </a:tr>
              <a:tr h="381000">
                <a:tc>
                  <a:txBody>
                    <a:bodyPr/>
                    <a:lstStyle/>
                    <a:p>
                      <a:pPr indent="0" lvl="0" marL="0" rtl="0" algn="l">
                        <a:spcBef>
                          <a:spcPts val="0"/>
                        </a:spcBef>
                        <a:spcAft>
                          <a:spcPts val="0"/>
                        </a:spcAft>
                        <a:buNone/>
                      </a:pPr>
                      <a:r>
                        <a:rPr lang="en-US"/>
                        <a:t>Seton Hall</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Mills College</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US"/>
                        <a:t>Boston University</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Howard (7)</a:t>
                      </a:r>
                      <a:endParaRPr/>
                    </a:p>
                  </a:txBody>
                  <a:tcPr marT="91425" marB="91425" marR="91425" marL="91425"/>
                </a:tc>
                <a:tc>
                  <a:txBody>
                    <a:bodyPr/>
                    <a:lstStyle/>
                    <a:p>
                      <a:pPr indent="0" lvl="0" marL="0" rtl="0" algn="l">
                        <a:spcBef>
                          <a:spcPts val="0"/>
                        </a:spcBef>
                        <a:spcAft>
                          <a:spcPts val="0"/>
                        </a:spcAft>
                        <a:buNone/>
                      </a:pPr>
                      <a:r>
                        <a:rPr lang="en-US">
                          <a:solidFill>
                            <a:schemeClr val="dk1"/>
                          </a:solidFill>
                          <a:highlight>
                            <a:srgbClr val="FFFFFF"/>
                          </a:highlight>
                        </a:rPr>
                        <a:t>Charles Drew (19)</a:t>
                      </a:r>
                      <a:endParaRPr>
                        <a:solidFill>
                          <a:schemeClr val="dk1"/>
                        </a:solidFill>
                        <a:highlight>
                          <a:srgbClr val="FFFFFF"/>
                        </a:highlight>
                      </a:endParaRPr>
                    </a:p>
                  </a:txBody>
                  <a:tcPr marT="91425" marB="91425" marR="91425" marL="91425"/>
                </a:tc>
                <a:tc>
                  <a:txBody>
                    <a:bodyPr/>
                    <a:lstStyle/>
                    <a:p>
                      <a:pPr indent="0" lvl="0" marL="0" rtl="0" algn="l">
                        <a:spcBef>
                          <a:spcPts val="0"/>
                        </a:spcBef>
                        <a:spcAft>
                          <a:spcPts val="0"/>
                        </a:spcAft>
                        <a:buNone/>
                      </a:pPr>
                      <a:r>
                        <a:rPr lang="en-US"/>
                        <a:t>Norfolk State (9)</a:t>
                      </a:r>
                      <a:endParaRPr/>
                    </a:p>
                  </a:txBody>
                  <a:tcPr marT="91425" marB="91425" marR="91425" marL="91425"/>
                </a:tc>
                <a:tc>
                  <a:txBody>
                    <a:bodyPr/>
                    <a:lstStyle/>
                    <a:p>
                      <a:pPr indent="0" lvl="0" marL="0" rtl="0" algn="l">
                        <a:spcBef>
                          <a:spcPts val="0"/>
                        </a:spcBef>
                        <a:spcAft>
                          <a:spcPts val="0"/>
                        </a:spcAft>
                        <a:buNone/>
                      </a:pPr>
                      <a:r>
                        <a:rPr lang="en-US"/>
                        <a:t>Clark Atlanta (2)</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Morehouse (2)</a:t>
                      </a:r>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graphicFrame>
        <p:nvGraphicFramePr>
          <p:cNvPr id="96" name="Google Shape;96;p14"/>
          <p:cNvGraphicFramePr/>
          <p:nvPr/>
        </p:nvGraphicFramePr>
        <p:xfrm>
          <a:off x="1531025" y="1870225"/>
          <a:ext cx="3000000" cy="3000000"/>
        </p:xfrm>
        <a:graphic>
          <a:graphicData uri="http://schemas.openxmlformats.org/drawingml/2006/table">
            <a:tbl>
              <a:tblPr>
                <a:noFill/>
                <a:tableStyleId>{B6A762C2-708B-4F90-89BB-65C84CA60F01}</a:tableStyleId>
              </a:tblPr>
              <a:tblGrid>
                <a:gridCol w="2571750"/>
                <a:gridCol w="2571750"/>
                <a:gridCol w="2571750"/>
                <a:gridCol w="2571750"/>
              </a:tblGrid>
              <a:tr h="381000">
                <a:tc>
                  <a:txBody>
                    <a:bodyPr/>
                    <a:lstStyle/>
                    <a:p>
                      <a:pPr indent="0" lvl="0" marL="0" rtl="0" algn="l">
                        <a:spcBef>
                          <a:spcPts val="0"/>
                        </a:spcBef>
                        <a:spcAft>
                          <a:spcPts val="0"/>
                        </a:spcAft>
                        <a:buNone/>
                      </a:pPr>
                      <a:r>
                        <a:rPr lang="en-US"/>
                        <a:t>Paul Quinn (7)</a:t>
                      </a:r>
                      <a:endParaRPr/>
                    </a:p>
                  </a:txBody>
                  <a:tcPr marT="91425" marB="91425" marR="91425" marL="91425"/>
                </a:tc>
                <a:tc>
                  <a:txBody>
                    <a:bodyPr/>
                    <a:lstStyle/>
                    <a:p>
                      <a:pPr indent="0" lvl="0" marL="0" rtl="0" algn="l">
                        <a:spcBef>
                          <a:spcPts val="0"/>
                        </a:spcBef>
                        <a:spcAft>
                          <a:spcPts val="0"/>
                        </a:spcAft>
                        <a:buNone/>
                      </a:pPr>
                      <a:r>
                        <a:rPr lang="en-US"/>
                        <a:t>Langston (10)</a:t>
                      </a:r>
                      <a:endParaRPr/>
                    </a:p>
                  </a:txBody>
                  <a:tcPr marT="91425" marB="91425" marR="91425" marL="91425"/>
                </a:tc>
                <a:tc>
                  <a:txBody>
                    <a:bodyPr/>
                    <a:lstStyle/>
                    <a:p>
                      <a:pPr indent="0" lvl="0" marL="0" rtl="0" algn="l">
                        <a:spcBef>
                          <a:spcPts val="0"/>
                        </a:spcBef>
                        <a:spcAft>
                          <a:spcPts val="0"/>
                        </a:spcAft>
                        <a:buNone/>
                      </a:pPr>
                      <a:r>
                        <a:rPr lang="en-US"/>
                        <a:t>Morgan State (2)</a:t>
                      </a:r>
                      <a:endParaRPr/>
                    </a:p>
                  </a:txBody>
                  <a:tcPr marT="91425" marB="91425" marR="91425" marL="91425"/>
                </a:tc>
                <a:tc>
                  <a:txBody>
                    <a:bodyPr/>
                    <a:lstStyle/>
                    <a:p>
                      <a:pPr indent="0" lvl="0" marL="0" rtl="0" algn="l">
                        <a:spcBef>
                          <a:spcPts val="0"/>
                        </a:spcBef>
                        <a:spcAft>
                          <a:spcPts val="0"/>
                        </a:spcAft>
                        <a:buNone/>
                      </a:pPr>
                      <a:r>
                        <a:rPr lang="en-US"/>
                        <a:t>Kentucky State (8)</a:t>
                      </a:r>
                      <a:endParaRPr/>
                    </a:p>
                  </a:txBody>
                  <a:tcPr marT="91425" marB="91425" marR="91425" marL="91425"/>
                </a:tc>
              </a:tr>
              <a:tr h="381000">
                <a:tc>
                  <a:txBody>
                    <a:bodyPr/>
                    <a:lstStyle/>
                    <a:p>
                      <a:pPr indent="0" lvl="0" marL="0" rtl="0" algn="l">
                        <a:spcBef>
                          <a:spcPts val="0"/>
                        </a:spcBef>
                        <a:spcAft>
                          <a:spcPts val="0"/>
                        </a:spcAft>
                        <a:buNone/>
                      </a:pPr>
                      <a:r>
                        <a:rPr lang="en-US"/>
                        <a:t>Clinton (20)</a:t>
                      </a:r>
                      <a:endParaRPr/>
                    </a:p>
                  </a:txBody>
                  <a:tcPr marT="91425" marB="91425" marR="91425" marL="91425"/>
                </a:tc>
                <a:tc>
                  <a:txBody>
                    <a:bodyPr/>
                    <a:lstStyle/>
                    <a:p>
                      <a:pPr indent="0" lvl="0" marL="0" rtl="0" algn="l">
                        <a:spcBef>
                          <a:spcPts val="0"/>
                        </a:spcBef>
                        <a:spcAft>
                          <a:spcPts val="0"/>
                        </a:spcAft>
                        <a:buNone/>
                      </a:pPr>
                      <a:r>
                        <a:rPr lang="en-US"/>
                        <a:t>Maryland Eastern Shores (5)</a:t>
                      </a:r>
                      <a:endParaRPr/>
                    </a:p>
                  </a:txBody>
                  <a:tcPr marT="91425" marB="91425" marR="91425" marL="91425"/>
                </a:tc>
                <a:tc>
                  <a:txBody>
                    <a:bodyPr/>
                    <a:lstStyle/>
                    <a:p>
                      <a:pPr indent="0" lvl="0" marL="0" rtl="0" algn="l">
                        <a:spcBef>
                          <a:spcPts val="0"/>
                        </a:spcBef>
                        <a:spcAft>
                          <a:spcPts val="0"/>
                        </a:spcAft>
                        <a:buNone/>
                      </a:pPr>
                      <a:r>
                        <a:rPr lang="en-US"/>
                        <a:t>Dillard (3)</a:t>
                      </a:r>
                      <a:endParaRPr/>
                    </a:p>
                  </a:txBody>
                  <a:tcPr marT="91425" marB="91425" marR="91425" marL="91425"/>
                </a:tc>
                <a:tc>
                  <a:txBody>
                    <a:bodyPr/>
                    <a:lstStyle/>
                    <a:p>
                      <a:pPr indent="0" lvl="0" marL="0" rtl="0" algn="l">
                        <a:spcBef>
                          <a:spcPts val="0"/>
                        </a:spcBef>
                        <a:spcAft>
                          <a:spcPts val="0"/>
                        </a:spcAft>
                        <a:buNone/>
                      </a:pPr>
                      <a:r>
                        <a:rPr lang="en-US"/>
                        <a:t>Hampton</a:t>
                      </a:r>
                      <a:endParaRPr/>
                    </a:p>
                  </a:txBody>
                  <a:tcPr marT="91425" marB="91425" marR="91425" marL="91425"/>
                </a:tc>
              </a:tr>
              <a:tr h="381000">
                <a:tc>
                  <a:txBody>
                    <a:bodyPr/>
                    <a:lstStyle/>
                    <a:p>
                      <a:pPr indent="0" lvl="0" marL="0" rtl="0" algn="l">
                        <a:spcBef>
                          <a:spcPts val="0"/>
                        </a:spcBef>
                        <a:spcAft>
                          <a:spcPts val="0"/>
                        </a:spcAft>
                        <a:buNone/>
                      </a:pPr>
                      <a:r>
                        <a:rPr lang="en-US">
                          <a:solidFill>
                            <a:schemeClr val="dk1"/>
                          </a:solidFill>
                        </a:rPr>
                        <a:t>Stillman (8)</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Lincoln (22)</a:t>
                      </a:r>
                      <a:endParaRPr/>
                    </a:p>
                  </a:txBody>
                  <a:tcPr marT="91425" marB="91425" marR="91425" marL="91425"/>
                </a:tc>
                <a:tc>
                  <a:txBody>
                    <a:bodyPr/>
                    <a:lstStyle/>
                    <a:p>
                      <a:pPr indent="0" lvl="0" marL="0" rtl="0" algn="l">
                        <a:spcBef>
                          <a:spcPts val="0"/>
                        </a:spcBef>
                        <a:spcAft>
                          <a:spcPts val="0"/>
                        </a:spcAft>
                        <a:buNone/>
                      </a:pPr>
                      <a:r>
                        <a:rPr lang="en-US"/>
                        <a:t>Harris-Stowe</a:t>
                      </a:r>
                      <a:endParaRPr/>
                    </a:p>
                  </a:txBody>
                  <a:tcPr marT="91425" marB="91425" marR="91425" marL="91425"/>
                </a:tc>
                <a:tc>
                  <a:txBody>
                    <a:bodyPr/>
                    <a:lstStyle/>
                    <a:p>
                      <a:pPr indent="0" lvl="0" marL="0" rtl="0" algn="l">
                        <a:spcBef>
                          <a:spcPts val="0"/>
                        </a:spcBef>
                        <a:spcAft>
                          <a:spcPts val="0"/>
                        </a:spcAft>
                        <a:buNone/>
                      </a:pPr>
                      <a:r>
                        <a:rPr lang="en-US"/>
                        <a:t>Grambling</a:t>
                      </a:r>
                      <a:endParaRPr/>
                    </a:p>
                  </a:txBody>
                  <a:tcPr marT="91425" marB="91425" marR="91425" marL="91425"/>
                </a:tc>
              </a:tr>
              <a:tr h="381000">
                <a:tc>
                  <a:txBody>
                    <a:bodyPr/>
                    <a:lstStyle/>
                    <a:p>
                      <a:pPr indent="0" lvl="0" marL="0" rtl="0" algn="l">
                        <a:spcBef>
                          <a:spcPts val="0"/>
                        </a:spcBef>
                        <a:spcAft>
                          <a:spcPts val="0"/>
                        </a:spcAft>
                        <a:buNone/>
                      </a:pPr>
                      <a:r>
                        <a:rPr lang="en-US"/>
                        <a:t>Talladega</a:t>
                      </a:r>
                      <a:endParaRPr/>
                    </a:p>
                  </a:txBody>
                  <a:tcPr marT="91425" marB="91425" marR="91425" marL="91425"/>
                </a:tc>
                <a:tc>
                  <a:txBody>
                    <a:bodyPr/>
                    <a:lstStyle/>
                    <a:p>
                      <a:pPr indent="0" lvl="0" marL="0" rtl="0" algn="l">
                        <a:spcBef>
                          <a:spcPts val="0"/>
                        </a:spcBef>
                        <a:spcAft>
                          <a:spcPts val="0"/>
                        </a:spcAft>
                        <a:buNone/>
                      </a:pPr>
                      <a:r>
                        <a:rPr lang="en-US"/>
                        <a:t>Tuskegee</a:t>
                      </a:r>
                      <a:endParaRPr/>
                    </a:p>
                  </a:txBody>
                  <a:tcPr marT="91425" marB="91425" marR="91425" marL="91425"/>
                </a:tc>
                <a:tc>
                  <a:txBody>
                    <a:bodyPr/>
                    <a:lstStyle/>
                    <a:p>
                      <a:pPr indent="0" lvl="0" marL="0" rtl="0" algn="l">
                        <a:spcBef>
                          <a:spcPts val="0"/>
                        </a:spcBef>
                        <a:spcAft>
                          <a:spcPts val="0"/>
                        </a:spcAft>
                        <a:buNone/>
                      </a:pPr>
                      <a:r>
                        <a:rPr lang="en-US"/>
                        <a:t>Xavier (3)</a:t>
                      </a:r>
                      <a:endParaRPr/>
                    </a:p>
                  </a:txBody>
                  <a:tcPr marT="91425" marB="91425" marR="91425" marL="91425"/>
                </a:tc>
                <a:tc>
                  <a:txBody>
                    <a:bodyPr/>
                    <a:lstStyle/>
                    <a:p>
                      <a:pPr indent="0" lvl="0" marL="0" rtl="0" algn="l">
                        <a:spcBef>
                          <a:spcPts val="0"/>
                        </a:spcBef>
                        <a:spcAft>
                          <a:spcPts val="0"/>
                        </a:spcAft>
                        <a:buNone/>
                      </a:pPr>
                      <a:r>
                        <a:rPr lang="en-US"/>
                        <a:t>Fisk (2)</a:t>
                      </a:r>
                      <a:endParaRPr/>
                    </a:p>
                  </a:txBody>
                  <a:tcPr marT="91425" marB="91425" marR="91425" marL="91425"/>
                </a:tc>
              </a:tr>
              <a:tr h="381000">
                <a:tc>
                  <a:txBody>
                    <a:bodyPr/>
                    <a:lstStyle/>
                    <a:p>
                      <a:pPr indent="0" lvl="0" marL="0" rtl="0" algn="l">
                        <a:spcBef>
                          <a:spcPts val="0"/>
                        </a:spcBef>
                        <a:spcAft>
                          <a:spcPts val="0"/>
                        </a:spcAft>
                        <a:buNone/>
                      </a:pPr>
                      <a:r>
                        <a:rPr lang="en-US"/>
                        <a:t>Miles (1)</a:t>
                      </a:r>
                      <a:endParaRPr/>
                    </a:p>
                  </a:txBody>
                  <a:tcPr marT="91425" marB="91425" marR="91425" marL="91425"/>
                </a:tc>
                <a:tc>
                  <a:txBody>
                    <a:bodyPr/>
                    <a:lstStyle/>
                    <a:p>
                      <a:pPr indent="0" lvl="0" marL="0" rtl="0" algn="l">
                        <a:spcBef>
                          <a:spcPts val="0"/>
                        </a:spcBef>
                        <a:spcAft>
                          <a:spcPts val="0"/>
                        </a:spcAft>
                        <a:buNone/>
                      </a:pPr>
                      <a:r>
                        <a:rPr lang="en-US"/>
                        <a:t>Benedict (8)</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97" name="Google Shape;97;p14"/>
          <p:cNvSpPr txBox="1"/>
          <p:nvPr/>
        </p:nvSpPr>
        <p:spPr>
          <a:xfrm>
            <a:off x="1531025" y="730125"/>
            <a:ext cx="44781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200">
                <a:solidFill>
                  <a:srgbClr val="CC4125"/>
                </a:solidFill>
                <a:latin typeface="PT Sans Narrow"/>
                <a:ea typeface="PT Sans Narrow"/>
                <a:cs typeface="PT Sans Narrow"/>
                <a:sym typeface="PT Sans Narrow"/>
              </a:rPr>
              <a:t>...Continued from previous page...</a:t>
            </a:r>
            <a:endParaRPr b="1" sz="2200">
              <a:solidFill>
                <a:srgbClr val="CC4125"/>
              </a:solidFill>
              <a:latin typeface="PT Sans Narrow"/>
              <a:ea typeface="PT Sans Narrow"/>
              <a:cs typeface="PT Sans Narrow"/>
              <a:sym typeface="PT Sans Narro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nvSpPr>
        <p:spPr>
          <a:xfrm>
            <a:off x="181500" y="276200"/>
            <a:ext cx="11274600" cy="93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500">
                <a:solidFill>
                  <a:srgbClr val="980000"/>
                </a:solidFill>
                <a:latin typeface="PT Sans Narrow"/>
                <a:ea typeface="PT Sans Narrow"/>
                <a:cs typeface="PT Sans Narrow"/>
                <a:sym typeface="PT Sans Narrow"/>
              </a:rPr>
              <a:t>Why are more students not applying to non-UC/CSU schools? </a:t>
            </a:r>
            <a:r>
              <a:rPr b="1" lang="en-US" sz="2400">
                <a:solidFill>
                  <a:srgbClr val="980000"/>
                </a:solidFill>
                <a:latin typeface="PT Sans Narrow"/>
                <a:ea typeface="PT Sans Narrow"/>
                <a:cs typeface="PT Sans Narrow"/>
                <a:sym typeface="PT Sans Narrow"/>
              </a:rPr>
              <a:t>Results from survey where I asked them to choose whichever options apply to them:</a:t>
            </a:r>
            <a:endParaRPr b="1" sz="2400">
              <a:solidFill>
                <a:srgbClr val="980000"/>
              </a:solidFill>
              <a:latin typeface="PT Sans Narrow"/>
              <a:ea typeface="PT Sans Narrow"/>
              <a:cs typeface="PT Sans Narrow"/>
              <a:sym typeface="PT Sans Narrow"/>
            </a:endParaRPr>
          </a:p>
        </p:txBody>
      </p:sp>
      <p:sp>
        <p:nvSpPr>
          <p:cNvPr id="103" name="Google Shape;103;p15"/>
          <p:cNvSpPr txBox="1"/>
          <p:nvPr/>
        </p:nvSpPr>
        <p:spPr>
          <a:xfrm>
            <a:off x="451425" y="1135000"/>
            <a:ext cx="11348100" cy="544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46.3%</a:t>
            </a:r>
            <a:r>
              <a:rPr lang="en-US" sz="1900">
                <a:solidFill>
                  <a:schemeClr val="dk1"/>
                </a:solidFill>
                <a:latin typeface="Calibri"/>
                <a:ea typeface="Calibri"/>
                <a:cs typeface="Calibri"/>
                <a:sym typeface="Calibri"/>
              </a:rPr>
              <a:t> said they only want to attend a UC or CSU or California community college</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39%</a:t>
            </a:r>
            <a:r>
              <a:rPr lang="en-US" sz="1900">
                <a:solidFill>
                  <a:schemeClr val="dk1"/>
                </a:solidFill>
                <a:latin typeface="Calibri"/>
                <a:ea typeface="Calibri"/>
                <a:cs typeface="Calibri"/>
                <a:sym typeface="Calibri"/>
              </a:rPr>
              <a:t> said they don’t want to leave California for school</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34.1%</a:t>
            </a:r>
            <a:r>
              <a:rPr lang="en-US" sz="1900">
                <a:solidFill>
                  <a:schemeClr val="dk1"/>
                </a:solidFill>
                <a:latin typeface="Calibri"/>
                <a:ea typeface="Calibri"/>
                <a:cs typeface="Calibri"/>
                <a:sym typeface="Calibri"/>
              </a:rPr>
              <a:t> said private schools are too expensive</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30.5%</a:t>
            </a:r>
            <a:r>
              <a:rPr lang="en-US" sz="1900">
                <a:solidFill>
                  <a:schemeClr val="dk1"/>
                </a:solidFill>
                <a:latin typeface="Calibri"/>
                <a:ea typeface="Calibri"/>
                <a:cs typeface="Calibri"/>
                <a:sym typeface="Calibri"/>
              </a:rPr>
              <a:t> said after applying to UC/CSUs and maintaining current classes, they’re just too tired to apply to private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   schools</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28%</a:t>
            </a:r>
            <a:r>
              <a:rPr lang="en-US" sz="1900">
                <a:solidFill>
                  <a:schemeClr val="dk1"/>
                </a:solidFill>
                <a:latin typeface="Calibri"/>
                <a:ea typeface="Calibri"/>
                <a:cs typeface="Calibri"/>
                <a:sym typeface="Calibri"/>
              </a:rPr>
              <a:t> said COVID-19 makes them want to stay near family</a:t>
            </a:r>
            <a:endParaRPr sz="1900">
              <a:solidFill>
                <a:schemeClr val="dk1"/>
              </a:solidFill>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25.6%</a:t>
            </a:r>
            <a:r>
              <a:rPr lang="en-US" sz="1900">
                <a:solidFill>
                  <a:schemeClr val="dk1"/>
                </a:solidFill>
                <a:latin typeface="Calibri"/>
                <a:ea typeface="Calibri"/>
                <a:cs typeface="Calibri"/>
                <a:sym typeface="Calibri"/>
              </a:rPr>
              <a:t> said private schools are too hard to get into</a:t>
            </a:r>
            <a:endParaRPr sz="1900">
              <a:latin typeface="Calibri"/>
              <a:ea typeface="Calibri"/>
              <a:cs typeface="Calibri"/>
              <a:sym typeface="Calibri"/>
            </a:endParaRPr>
          </a:p>
          <a:p>
            <a:pPr indent="0" lvl="0" marL="0" rtl="0" algn="l">
              <a:spcBef>
                <a:spcPts val="0"/>
              </a:spcBef>
              <a:spcAft>
                <a:spcPts val="0"/>
              </a:spcAft>
              <a:buNone/>
            </a:pPr>
            <a:r>
              <a:t/>
            </a:r>
            <a:endParaRPr sz="1900">
              <a:latin typeface="Calibri"/>
              <a:ea typeface="Calibri"/>
              <a:cs typeface="Calibri"/>
              <a:sym typeface="Calibri"/>
            </a:endParaRPr>
          </a:p>
          <a:p>
            <a:pPr indent="0" lvl="0" marL="0" rtl="0" algn="l">
              <a:spcBef>
                <a:spcPts val="0"/>
              </a:spcBef>
              <a:spcAft>
                <a:spcPts val="0"/>
              </a:spcAft>
              <a:buNone/>
            </a:pPr>
            <a:r>
              <a:rPr lang="en-US" sz="1900">
                <a:latin typeface="Calibri"/>
                <a:ea typeface="Calibri"/>
                <a:cs typeface="Calibri"/>
                <a:sym typeface="Calibri"/>
              </a:rPr>
              <a:t>*</a:t>
            </a:r>
            <a:r>
              <a:rPr b="1" lang="en-US" sz="1900">
                <a:latin typeface="Calibri"/>
                <a:ea typeface="Calibri"/>
                <a:cs typeface="Calibri"/>
                <a:sym typeface="Calibri"/>
              </a:rPr>
              <a:t>7.3%</a:t>
            </a:r>
            <a:r>
              <a:rPr lang="en-US" sz="1900">
                <a:latin typeface="Calibri"/>
                <a:ea typeface="Calibri"/>
                <a:cs typeface="Calibri"/>
                <a:sym typeface="Calibri"/>
              </a:rPr>
              <a:t> said they don’t know anything about private schools</a:t>
            </a:r>
            <a:endParaRPr sz="1900">
              <a:latin typeface="Calibri"/>
              <a:ea typeface="Calibri"/>
              <a:cs typeface="Calibri"/>
              <a:sym typeface="Calibri"/>
            </a:endParaRPr>
          </a:p>
          <a:p>
            <a:pPr indent="0" lvl="0" marL="0" rtl="0" algn="l">
              <a:spcBef>
                <a:spcPts val="0"/>
              </a:spcBef>
              <a:spcAft>
                <a:spcPts val="0"/>
              </a:spcAft>
              <a:buNone/>
            </a:pPr>
            <a:r>
              <a:t/>
            </a:r>
            <a:endParaRPr sz="1900">
              <a:latin typeface="Calibri"/>
              <a:ea typeface="Calibri"/>
              <a:cs typeface="Calibri"/>
              <a:sym typeface="Calibri"/>
            </a:endParaRPr>
          </a:p>
          <a:p>
            <a:pPr indent="0" lvl="0" marL="0" rtl="0" algn="l">
              <a:spcBef>
                <a:spcPts val="0"/>
              </a:spcBef>
              <a:spcAft>
                <a:spcPts val="0"/>
              </a:spcAft>
              <a:buNone/>
            </a:pPr>
            <a:r>
              <a:rPr lang="en-US" sz="1900">
                <a:latin typeface="Calibri"/>
                <a:ea typeface="Calibri"/>
                <a:cs typeface="Calibri"/>
                <a:sym typeface="Calibri"/>
              </a:rPr>
              <a:t>*</a:t>
            </a:r>
            <a:r>
              <a:rPr b="1" lang="en-US" sz="1900">
                <a:latin typeface="Calibri"/>
                <a:ea typeface="Calibri"/>
                <a:cs typeface="Calibri"/>
                <a:sym typeface="Calibri"/>
              </a:rPr>
              <a:t>7.3%</a:t>
            </a:r>
            <a:r>
              <a:rPr lang="en-US" sz="1900">
                <a:latin typeface="Calibri"/>
                <a:ea typeface="Calibri"/>
                <a:cs typeface="Calibri"/>
                <a:sym typeface="Calibri"/>
              </a:rPr>
              <a:t> said private schools aren’t diverse enough</a:t>
            </a:r>
            <a:endParaRPr sz="1900">
              <a:latin typeface="Calibri"/>
              <a:ea typeface="Calibri"/>
              <a:cs typeface="Calibri"/>
              <a:sym typeface="Calibri"/>
            </a:endParaRPr>
          </a:p>
          <a:p>
            <a:pPr indent="0" lvl="0" marL="0" rtl="0" algn="l">
              <a:spcBef>
                <a:spcPts val="0"/>
              </a:spcBef>
              <a:spcAft>
                <a:spcPts val="0"/>
              </a:spcAft>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US" sz="1900">
                <a:solidFill>
                  <a:schemeClr val="dk1"/>
                </a:solidFill>
                <a:latin typeface="Calibri"/>
                <a:ea typeface="Calibri"/>
                <a:cs typeface="Calibri"/>
                <a:sym typeface="Calibri"/>
              </a:rPr>
              <a:t>*</a:t>
            </a:r>
            <a:r>
              <a:rPr b="1" lang="en-US" sz="1900">
                <a:solidFill>
                  <a:schemeClr val="dk1"/>
                </a:solidFill>
                <a:latin typeface="Calibri"/>
                <a:ea typeface="Calibri"/>
                <a:cs typeface="Calibri"/>
                <a:sym typeface="Calibri"/>
              </a:rPr>
              <a:t>3.7%</a:t>
            </a:r>
            <a:r>
              <a:rPr lang="en-US" sz="1900">
                <a:solidFill>
                  <a:schemeClr val="dk1"/>
                </a:solidFill>
                <a:latin typeface="Calibri"/>
                <a:ea typeface="Calibri"/>
                <a:cs typeface="Calibri"/>
                <a:sym typeface="Calibri"/>
              </a:rPr>
              <a:t> said private schools are too small</a:t>
            </a:r>
            <a:endParaRPr sz="19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