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12192000" cy="6858000"/>
  <p:embeddedFontLst>
    <p:embeddedFont>
      <p:font typeface="Roboto"/>
      <p:regular r:id="rId12"/>
      <p:bold r:id="rId13"/>
      <p:italic r:id="rId14"/>
      <p:boldItalic r:id="rId15"/>
    </p:embeddedFont>
    <p:embeddedFont>
      <p:font typeface="PT Sans Narrow"/>
      <p:regular r:id="rId16"/>
      <p:bold r:id="rId17"/>
    </p:embeddedFont>
    <p:embeddedFont>
      <p:font typeface="Helvetica Neue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HelveticaNeue-boldItalic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PTSansNarrow-bold.fntdata"/><Relationship Id="rId16" Type="http://schemas.openxmlformats.org/officeDocument/2006/relationships/font" Target="fonts/PTSansNarrow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.fntdata"/><Relationship Id="rId6" Type="http://schemas.openxmlformats.org/officeDocument/2006/relationships/slide" Target="slides/slide1.xml"/><Relationship Id="rId18" Type="http://schemas.openxmlformats.org/officeDocument/2006/relationships/font" Target="fonts/HelveticaNeu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894d1ca21_0_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g8894d1ca21_0_5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894d1ca21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g8894d1ca21_0_0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1909825" y="690123"/>
            <a:ext cx="6840900" cy="26597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 AIMS K-12 </a:t>
            </a:r>
            <a:br>
              <a:rPr lang="en-US"/>
            </a:br>
            <a:r>
              <a:rPr lang="en-US"/>
              <a:t>English Language Development</a:t>
            </a:r>
            <a:br>
              <a:rPr lang="en-US"/>
            </a:br>
            <a:r>
              <a:rPr lang="en-US"/>
              <a:t>  </a:t>
            </a:r>
            <a:r>
              <a:rPr lang="en-US" sz="2800"/>
              <a:t>Reporting Period February </a:t>
            </a:r>
            <a:r>
              <a:rPr lang="en-US" sz="2800"/>
              <a:t> </a:t>
            </a:r>
            <a:r>
              <a:rPr lang="en-US" sz="2800"/>
              <a:t>2021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476438" y="3730925"/>
            <a:ext cx="7239000" cy="5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               Vannee Chand, ELD Coordinator </a:t>
            </a:r>
            <a:endParaRPr/>
          </a:p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Highlights I Want The Board To Know</a:t>
            </a:r>
            <a:endParaRPr/>
          </a:p>
        </p:txBody>
      </p:sp>
      <p:sp>
        <p:nvSpPr>
          <p:cNvPr id="60" name="Google Shape;60;p8"/>
          <p:cNvSpPr txBox="1"/>
          <p:nvPr/>
        </p:nvSpPr>
        <p:spPr>
          <a:xfrm>
            <a:off x="517200" y="1525025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Lucida Sans"/>
              <a:buChar char="●"/>
            </a:pPr>
            <a:r>
              <a:rPr lang="en-US" sz="25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Summative ELPAC-Remote Testing</a:t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735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Lucida Sans"/>
              <a:buChar char="○"/>
            </a:pPr>
            <a:r>
              <a:rPr lang="en-US" sz="25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About 75% of group testing are completed</a:t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735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Lucida Sans"/>
              <a:buChar char="○"/>
            </a:pPr>
            <a:r>
              <a:rPr lang="en-US" sz="25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Speaking one on one for K-12</a:t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Lucida Sans"/>
              <a:buChar char="●"/>
            </a:pPr>
            <a:r>
              <a:rPr lang="en-US" sz="25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Progress Monitoring: Reading Level, grades, Benchmark</a:t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Lucida Sans"/>
              <a:buChar char="●"/>
            </a:pPr>
            <a:r>
              <a:rPr lang="en-US" sz="25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Intervention/After-school tutoring</a:t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Lucida Sans"/>
              <a:buChar char="●"/>
            </a:pPr>
            <a:r>
              <a:rPr lang="en-US" sz="25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Tutoring: Organization skills, catch up on assignments</a:t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Lucida Sans"/>
              <a:buChar char="●"/>
            </a:pPr>
            <a:r>
              <a:rPr lang="en-US" sz="25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SST/Parent Meeting</a:t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735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Font typeface="Lucida Sans"/>
              <a:buChar char="○"/>
            </a:pPr>
            <a:r>
              <a:rPr lang="en-US" sz="25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Work with teachers to support ELs</a:t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Remote Summative ELPAC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649700" y="1992425"/>
            <a:ext cx="8316300" cy="25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AIPCS I-72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AIPCS II-223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AIPHS-79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●"/>
            </a:pP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Four Domains-Speaking, Listening, Reading, and Writing.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517199" y="670573"/>
            <a:ext cx="10819015" cy="1193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Technology-Based and On-line Tools Administrators, Faculty and Support Staff Employed to Support the Transition To Remote ELD Teaching and Learning.</a:t>
            </a:r>
            <a:endParaRPr/>
          </a:p>
        </p:txBody>
      </p:sp>
      <p:sp>
        <p:nvSpPr>
          <p:cNvPr id="72" name="Google Shape;72;p10"/>
          <p:cNvSpPr txBox="1"/>
          <p:nvPr/>
        </p:nvSpPr>
        <p:spPr>
          <a:xfrm>
            <a:off x="517200" y="2580850"/>
            <a:ext cx="11074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Curriculum/Intervention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Elementary-Benchmark Advance/Booknook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Middle School-	Launch/Link to Literacy/Push-In support 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High School-Launch/Link to Literacy/Edge/Language Lab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Blended Learning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 Newsela, Quill, Rosetta Stone, Learning Ally, IXL, Imagine Learning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Platform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Schoology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Video Conferencing: Zoom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Google Docs, Google Translate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366731" y="219161"/>
            <a:ext cx="11242677" cy="1181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Qualitative and Quantitative Strategies Employed to Ensure Transition To Remote ELD Teaching and Learning Is Effective</a:t>
            </a:r>
            <a:br>
              <a:rPr lang="en-US" sz="3600"/>
            </a:br>
            <a:br>
              <a:rPr lang="en-US" sz="3600"/>
            </a:br>
            <a:br>
              <a:rPr lang="en-US" sz="3600"/>
            </a:br>
            <a:r>
              <a:rPr lang="en-US" sz="3600"/>
              <a:t> 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9" name="Google Shape;79;p11"/>
          <p:cNvSpPr/>
          <p:nvPr/>
        </p:nvSpPr>
        <p:spPr>
          <a:xfrm>
            <a:off x="587300" y="1546266"/>
            <a:ext cx="11041200" cy="5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 Professional Development on ELD with additional 3 workshops once a month. 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Focus on Integrated and Designated ELD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All teachers are required to provide support to all language levels.</a:t>
            </a:r>
            <a:endParaRPr sz="1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Google Drive will be shared with teachers.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Newcomer Resources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LTEL Resources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EL Strategies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SDAIE Lessons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ELD Standards and more</a:t>
            </a:r>
            <a:endParaRPr sz="1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Intervention Staff and ELD Teacher will provide intervention and tutoring.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800">
                <a:solidFill>
                  <a:schemeClr val="dk1"/>
                </a:solidFill>
              </a:rPr>
              <a:t>Meet 75%, if not tutoring and Sat. School.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Coordinator will provide teacher support with integrated and designated ELD. 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Continued training and EL Resources shared.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WIll meet teachers one on one to check for understanding.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Communication Log will be completed by all ELD staff.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/>
              <a:t>Progress Monitoring using grades, benchmarks and reading level.</a:t>
            </a:r>
            <a:endParaRPr b="1"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Meet 75%, if not tutoring and Sat. School.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Contact teachers and students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>
            <a:off x="517199" y="1371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Quantitative and Qualitative Issues/Concerns and Resolutions That Emanated from The Documentation and On-Line Communication With Staff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85" name="Google Shape;85;p12"/>
          <p:cNvSpPr/>
          <p:nvPr/>
        </p:nvSpPr>
        <p:spPr>
          <a:xfrm>
            <a:off x="378900" y="2093401"/>
            <a:ext cx="11434200" cy="49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Remote ELPAC 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Difficulties</a:t>
            </a:r>
            <a:r>
              <a:rPr lang="en-US" sz="2000"/>
              <a:t> with secure web browser downloading.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Not all Chromebooks are working properly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/>
              <a:t>Students are taking the test on campus.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/>
              <a:t>75% of group testing completed.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/>
              <a:t>Out of 76 ELLs, 18 had to come on campus to test.</a:t>
            </a:r>
            <a:endParaRPr sz="2000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Difficult to get some students to show up to test.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Email teachers and students with link.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