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Lst>
  <p:sldSz cy="6858000" cx="12192000"/>
  <p:notesSz cx="12192000" cy="6858000"/>
  <p:embeddedFontLst>
    <p:embeddedFont>
      <p:font typeface="PT Sans Narrow"/>
      <p:regular r:id="rId12"/>
      <p:bold r:id="rId13"/>
    </p:embeddedFont>
    <p:embeddedFont>
      <p:font typeface="Helvetica Neue"/>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TSansNarrow-bold.fntdata"/><Relationship Id="rId12" Type="http://schemas.openxmlformats.org/officeDocument/2006/relationships/font" Target="fonts/PTSansNarrow-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bold.fntdata"/><Relationship Id="rId14" Type="http://schemas.openxmlformats.org/officeDocument/2006/relationships/font" Target="fonts/HelveticaNeue-regular.fntdata"/><Relationship Id="rId17" Type="http://schemas.openxmlformats.org/officeDocument/2006/relationships/font" Target="fonts/HelveticaNeue-boldItalic.fntdata"/><Relationship Id="rId16"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9f1fa3b4f_0_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g99f1fa3b4f_0_0: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9f1fa3b4f_0_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g99f1fa3b4f_0_5: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99f1fa3b4f_0_10: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71" name="Google Shape;71;g99f1fa3b4f_0_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p2: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c4769fbf60_1_0: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87" name="Google Shape;87;gc4769fbf60_1_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13" name="Shape 13"/>
        <p:cNvGrpSpPr/>
        <p:nvPr/>
      </p:nvGrpSpPr>
      <p:grpSpPr>
        <a:xfrm>
          <a:off x="0" y="0"/>
          <a:ext cx="0" cy="0"/>
          <a:chOff x="0" y="0"/>
          <a:chExt cx="0" cy="0"/>
        </a:xfrm>
      </p:grpSpPr>
      <p:sp>
        <p:nvSpPr>
          <p:cNvPr id="14" name="Google Shape;14;p2"/>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2"/>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2"/>
          <p:cNvSpPr/>
          <p:nvPr/>
        </p:nvSpPr>
        <p:spPr>
          <a:xfrm>
            <a:off x="9343646" y="3275950"/>
            <a:ext cx="749935" cy="0"/>
          </a:xfrm>
          <a:custGeom>
            <a:rect b="b" l="l" r="r" t="t"/>
            <a:pathLst>
              <a:path extrusionOk="0" h="120000" w="749934">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2"/>
          <p:cNvSpPr/>
          <p:nvPr/>
        </p:nvSpPr>
        <p:spPr>
          <a:xfrm>
            <a:off x="2100047" y="3251101"/>
            <a:ext cx="749935" cy="0"/>
          </a:xfrm>
          <a:custGeom>
            <a:rect b="b" l="l" r="r" t="t"/>
            <a:pathLst>
              <a:path extrusionOk="0" h="120000" w="749935">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2"/>
          <p:cNvSpPr/>
          <p:nvPr/>
        </p:nvSpPr>
        <p:spPr>
          <a:xfrm>
            <a:off x="1338867" y="4535295"/>
            <a:ext cx="9516110" cy="0"/>
          </a:xfrm>
          <a:custGeom>
            <a:rect b="b" l="l" r="r" t="t"/>
            <a:pathLst>
              <a:path extrusionOk="0" h="120000" w="9516110">
                <a:moveTo>
                  <a:pt x="0" y="0"/>
                </a:moveTo>
                <a:lnTo>
                  <a:pt x="9515556" y="0"/>
                </a:lnTo>
              </a:path>
            </a:pathLst>
          </a:custGeom>
          <a:noFill/>
          <a:ln cap="flat" cmpd="sng" w="7617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2"/>
          <p:cNvSpPr/>
          <p:nvPr/>
        </p:nvSpPr>
        <p:spPr>
          <a:xfrm>
            <a:off x="1338867" y="4332100"/>
            <a:ext cx="9516110" cy="0"/>
          </a:xfrm>
          <a:custGeom>
            <a:rect b="b" l="l" r="r" t="t"/>
            <a:pathLst>
              <a:path extrusionOk="0" h="120000" w="9516110">
                <a:moveTo>
                  <a:pt x="0" y="0"/>
                </a:moveTo>
                <a:lnTo>
                  <a:pt x="9515556" y="0"/>
                </a:lnTo>
              </a:path>
            </a:pathLst>
          </a:custGeom>
          <a:noFill/>
          <a:ln cap="flat" cmpd="sng" w="952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2"/>
          <p:cNvSpPr txBox="1"/>
          <p:nvPr>
            <p:ph type="ctrTitle"/>
          </p:nvPr>
        </p:nvSpPr>
        <p:spPr>
          <a:xfrm>
            <a:off x="3441435" y="1930375"/>
            <a:ext cx="5309128" cy="7569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4800">
                <a:solidFill>
                  <a:srgbClr val="98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3"/>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3"/>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60960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4"/>
          <p:cNvSpPr txBox="1"/>
          <p:nvPr>
            <p:ph idx="2" type="body"/>
          </p:nvPr>
        </p:nvSpPr>
        <p:spPr>
          <a:xfrm>
            <a:off x="627888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5"/>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3" name="Shape 43"/>
        <p:cNvGrpSpPr/>
        <p:nvPr/>
      </p:nvGrpSpPr>
      <p:grpSpPr>
        <a:xfrm>
          <a:off x="0" y="0"/>
          <a:ext cx="0" cy="0"/>
          <a:chOff x="0" y="0"/>
          <a:chExt cx="0" cy="0"/>
        </a:xfrm>
      </p:grpSpPr>
      <p:sp>
        <p:nvSpPr>
          <p:cNvPr id="44" name="Google Shape;44;p6"/>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1"/>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 name="Google Shape;8;p1"/>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6000" u="none" cap="none" strike="noStrike">
                <a:solidFill>
                  <a:srgbClr val="980000"/>
                </a:solidFill>
                <a:latin typeface="PT Sans Narrow"/>
                <a:ea typeface="PT Sans Narrow"/>
                <a:cs typeface="PT Sans Narrow"/>
                <a:sym typeface="PT Sans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8.jpg"/><Relationship Id="rId5"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ocs.google.com/document/d/1LvtUtBrrhhqpYVcjmgBnQik5136dIBQCAXVxg8ayJvY/edit?usp=sharing" TargetMode="External"/><Relationship Id="rId4" Type="http://schemas.openxmlformats.org/officeDocument/2006/relationships/hyperlink" Target="https://docs.google.com/document/d/1kjTIa9VpByFG-jj29QhXKFmK7ilO_qIIHJv8B9bgeLE/edit?usp=sharing" TargetMode="External"/><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7"/>
          <p:cNvSpPr txBox="1"/>
          <p:nvPr>
            <p:ph type="ctrTitle"/>
          </p:nvPr>
        </p:nvSpPr>
        <p:spPr>
          <a:xfrm>
            <a:off x="954850" y="711625"/>
            <a:ext cx="10282200" cy="1920900"/>
          </a:xfrm>
          <a:prstGeom prst="rect">
            <a:avLst/>
          </a:prstGeom>
          <a:noFill/>
          <a:ln>
            <a:noFill/>
          </a:ln>
        </p:spPr>
        <p:txBody>
          <a:bodyPr anchorCtr="0" anchor="t" bIns="0" lIns="0" spcFirstLastPara="1" rIns="0" wrap="square" tIns="12700">
            <a:noAutofit/>
          </a:bodyPr>
          <a:lstStyle/>
          <a:p>
            <a:pPr indent="0" lvl="0" marL="13970" rtl="0" algn="ctr">
              <a:lnSpc>
                <a:spcPct val="100000"/>
              </a:lnSpc>
              <a:spcBef>
                <a:spcPts val="0"/>
              </a:spcBef>
              <a:spcAft>
                <a:spcPts val="0"/>
              </a:spcAft>
              <a:buSzPts val="1400"/>
              <a:buNone/>
            </a:pPr>
            <a:r>
              <a:rPr b="1" lang="en-US"/>
              <a:t>AIMS HS Board Report</a:t>
            </a:r>
            <a:br>
              <a:rPr b="1" lang="en-US"/>
            </a:br>
            <a:r>
              <a:rPr b="1" lang="en-US" sz="2800"/>
              <a:t>Reporting Period March</a:t>
            </a:r>
            <a:r>
              <a:rPr b="1" lang="en-US" sz="2800"/>
              <a:t> 2021</a:t>
            </a:r>
            <a:endParaRPr b="1" sz="2800"/>
          </a:p>
        </p:txBody>
      </p:sp>
      <p:sp>
        <p:nvSpPr>
          <p:cNvPr id="52" name="Google Shape;52;p7"/>
          <p:cNvSpPr txBox="1"/>
          <p:nvPr/>
        </p:nvSpPr>
        <p:spPr>
          <a:xfrm>
            <a:off x="2003238" y="2856300"/>
            <a:ext cx="7239000" cy="1064100"/>
          </a:xfrm>
          <a:prstGeom prst="rect">
            <a:avLst/>
          </a:prstGeom>
          <a:noFill/>
          <a:ln>
            <a:noFill/>
          </a:ln>
        </p:spPr>
        <p:txBody>
          <a:bodyPr anchorCtr="0" anchor="t" bIns="0" lIns="0" spcFirstLastPara="1" rIns="0" wrap="square" tIns="29825">
            <a:noAutofit/>
          </a:bodyPr>
          <a:lstStyle/>
          <a:p>
            <a:pPr indent="909319" lvl="0" marL="12700" marR="5080" rtl="0" algn="ctr">
              <a:lnSpc>
                <a:spcPct val="119656"/>
              </a:lnSpc>
              <a:spcBef>
                <a:spcPts val="0"/>
              </a:spcBef>
              <a:spcAft>
                <a:spcPts val="0"/>
              </a:spcAft>
              <a:buNone/>
            </a:pPr>
            <a:r>
              <a:t/>
            </a:r>
            <a:endParaRPr/>
          </a:p>
          <a:p>
            <a:pPr indent="909319" lvl="0" marL="12700" marR="5080" rtl="0" algn="ctr">
              <a:lnSpc>
                <a:spcPct val="119656"/>
              </a:lnSpc>
              <a:spcBef>
                <a:spcPts val="0"/>
              </a:spcBef>
              <a:spcAft>
                <a:spcPts val="0"/>
              </a:spcAft>
              <a:buNone/>
            </a:pPr>
            <a:r>
              <a:rPr b="0" i="0" lang="en-US" sz="1400" u="none" cap="none" strike="noStrike">
                <a:solidFill>
                  <a:srgbClr val="685D46"/>
                </a:solidFill>
                <a:latin typeface="Arial"/>
                <a:ea typeface="Arial"/>
                <a:cs typeface="Arial"/>
                <a:sym typeface="Arial"/>
              </a:rPr>
              <a:t>Head of School</a:t>
            </a:r>
            <a:r>
              <a:rPr lang="en-US">
                <a:solidFill>
                  <a:srgbClr val="685D46"/>
                </a:solidFill>
              </a:rPr>
              <a:t> Maurice Williams Jr.,</a:t>
            </a:r>
            <a:r>
              <a:rPr b="0" i="0" lang="en-US" sz="1400" u="none" cap="none" strike="noStrike">
                <a:solidFill>
                  <a:srgbClr val="685D46"/>
                </a:solidFill>
                <a:latin typeface="Arial"/>
                <a:ea typeface="Arial"/>
                <a:cs typeface="Arial"/>
                <a:sym typeface="Arial"/>
              </a:rPr>
              <a:t> A</a:t>
            </a:r>
            <a:r>
              <a:rPr lang="en-US">
                <a:solidFill>
                  <a:srgbClr val="685D46"/>
                </a:solidFill>
              </a:rPr>
              <a:t>IMS </a:t>
            </a:r>
            <a:r>
              <a:rPr b="0" i="0" lang="en-US" sz="1400" u="none" cap="none" strike="noStrike">
                <a:solidFill>
                  <a:srgbClr val="685D46"/>
                </a:solidFill>
                <a:latin typeface="Arial"/>
                <a:ea typeface="Arial"/>
                <a:cs typeface="Arial"/>
                <a:sym typeface="Arial"/>
              </a:rPr>
              <a:t>College Prep </a:t>
            </a:r>
            <a:r>
              <a:rPr lang="en-US">
                <a:solidFill>
                  <a:srgbClr val="685D46"/>
                </a:solidFill>
              </a:rPr>
              <a:t>High </a:t>
            </a:r>
            <a:r>
              <a:rPr b="0" i="0" lang="en-US" sz="1400" u="none" cap="none" strike="noStrike">
                <a:solidFill>
                  <a:srgbClr val="685D46"/>
                </a:solidFill>
                <a:latin typeface="Arial"/>
                <a:ea typeface="Arial"/>
                <a:cs typeface="Arial"/>
                <a:sym typeface="Arial"/>
              </a:rPr>
              <a:t>School</a:t>
            </a:r>
            <a:endParaRPr b="0" i="0" sz="1400" u="none" cap="none" strike="noStrike">
              <a:solidFill>
                <a:srgbClr val="685D46"/>
              </a:solidFill>
              <a:latin typeface="Arial"/>
              <a:ea typeface="Arial"/>
              <a:cs typeface="Arial"/>
              <a:sym typeface="Arial"/>
            </a:endParaRPr>
          </a:p>
          <a:p>
            <a:pPr indent="909319" lvl="0" marL="12700" marR="5080" rtl="0" algn="ctr">
              <a:lnSpc>
                <a:spcPct val="119656"/>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3" name="Google Shape;53;p7"/>
          <p:cNvSpPr/>
          <p:nvPr/>
        </p:nvSpPr>
        <p:spPr>
          <a:xfrm>
            <a:off x="5406033" y="4927435"/>
            <a:ext cx="704548" cy="66334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7"/>
          <p:cNvSpPr/>
          <p:nvPr/>
        </p:nvSpPr>
        <p:spPr>
          <a:xfrm>
            <a:off x="4756298" y="4781623"/>
            <a:ext cx="2679304" cy="131437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8"/>
          <p:cNvSpPr txBox="1"/>
          <p:nvPr>
            <p:ph type="title"/>
          </p:nvPr>
        </p:nvSpPr>
        <p:spPr>
          <a:xfrm>
            <a:off x="517199" y="670574"/>
            <a:ext cx="11674800" cy="16896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a:t>Introduction</a:t>
            </a:r>
            <a:endParaRPr/>
          </a:p>
        </p:txBody>
      </p:sp>
      <p:sp>
        <p:nvSpPr>
          <p:cNvPr id="60" name="Google Shape;60;p8"/>
          <p:cNvSpPr txBox="1"/>
          <p:nvPr/>
        </p:nvSpPr>
        <p:spPr>
          <a:xfrm>
            <a:off x="517200" y="1220750"/>
            <a:ext cx="11041200" cy="5419500"/>
          </a:xfrm>
          <a:prstGeom prst="rect">
            <a:avLst/>
          </a:prstGeom>
          <a:noFill/>
          <a:ln>
            <a:noFill/>
          </a:ln>
        </p:spPr>
        <p:txBody>
          <a:bodyPr anchorCtr="0" anchor="t" bIns="0" lIns="0" spcFirstLastPara="1" rIns="0" wrap="square" tIns="52700">
            <a:noAutofit/>
          </a:bodyPr>
          <a:lstStyle/>
          <a:p>
            <a:pPr indent="0" lvl="0" marL="0" rtl="0" algn="l">
              <a:spcBef>
                <a:spcPts val="0"/>
              </a:spcBef>
              <a:spcAft>
                <a:spcPts val="0"/>
              </a:spcAft>
              <a:buClr>
                <a:srgbClr val="000000"/>
              </a:buClr>
              <a:buSzPts val="1800"/>
              <a:buFont typeface="Arial"/>
              <a:buNone/>
            </a:pPr>
            <a:r>
              <a:t/>
            </a:r>
            <a:endParaRPr b="1" sz="1800">
              <a:solidFill>
                <a:srgbClr val="434343"/>
              </a:solidFill>
              <a:latin typeface="Lucida Sans"/>
              <a:ea typeface="Lucida Sans"/>
              <a:cs typeface="Lucida Sans"/>
              <a:sym typeface="Lucida Sans"/>
            </a:endParaRPr>
          </a:p>
          <a:p>
            <a:pPr indent="0" lvl="0" marL="457200" marR="0" rtl="0" algn="l">
              <a:lnSpc>
                <a:spcPct val="100000"/>
              </a:lnSpc>
              <a:spcBef>
                <a:spcPts val="0"/>
              </a:spcBef>
              <a:spcAft>
                <a:spcPts val="0"/>
              </a:spcAft>
              <a:buClr>
                <a:srgbClr val="000000"/>
              </a:buClr>
              <a:buSzPts val="1800"/>
              <a:buFont typeface="Arial"/>
              <a:buNone/>
            </a:pPr>
            <a:r>
              <a:t/>
            </a:r>
            <a:endParaRPr b="1" sz="1800">
              <a:solidFill>
                <a:srgbClr val="434343"/>
              </a:solidFill>
              <a:latin typeface="Lucida Sans"/>
              <a:ea typeface="Lucida Sans"/>
              <a:cs typeface="Lucida Sans"/>
              <a:sym typeface="Lucida Sans"/>
            </a:endParaRPr>
          </a:p>
          <a:p>
            <a:pPr indent="0" lvl="0" marL="457200" marR="0" rtl="0" algn="l">
              <a:lnSpc>
                <a:spcPct val="200000"/>
              </a:lnSpc>
              <a:spcBef>
                <a:spcPts val="0"/>
              </a:spcBef>
              <a:spcAft>
                <a:spcPts val="0"/>
              </a:spcAft>
              <a:buNone/>
            </a:pPr>
            <a:r>
              <a:t/>
            </a:r>
            <a:endParaRPr>
              <a:solidFill>
                <a:srgbClr val="434343"/>
              </a:solidFill>
            </a:endParaRPr>
          </a:p>
          <a:p>
            <a:pPr indent="0" lvl="0" marL="914400" marR="0" rtl="0" algn="l">
              <a:lnSpc>
                <a:spcPct val="100000"/>
              </a:lnSpc>
              <a:spcBef>
                <a:spcPts val="315"/>
              </a:spcBef>
              <a:spcAft>
                <a:spcPts val="0"/>
              </a:spcAft>
              <a:buClr>
                <a:srgbClr val="000000"/>
              </a:buClr>
              <a:buSzPts val="1800"/>
              <a:buFont typeface="Arial"/>
              <a:buNone/>
            </a:pPr>
            <a:r>
              <a:rPr b="1" lang="en-US" sz="1800">
                <a:solidFill>
                  <a:srgbClr val="5B0F00"/>
                </a:solidFill>
                <a:latin typeface="Helvetica Neue"/>
                <a:ea typeface="Helvetica Neue"/>
                <a:cs typeface="Helvetica Neue"/>
                <a:sym typeface="Helvetica Neue"/>
              </a:rPr>
              <a:t>This slide deck contains information about AIMS College Prep </a:t>
            </a:r>
            <a:r>
              <a:rPr b="1" lang="en-US" sz="1800">
                <a:solidFill>
                  <a:srgbClr val="5B0F00"/>
                </a:solidFill>
                <a:latin typeface="Helvetica Neue"/>
                <a:ea typeface="Helvetica Neue"/>
                <a:cs typeface="Helvetica Neue"/>
                <a:sym typeface="Helvetica Neue"/>
              </a:rPr>
              <a:t>High</a:t>
            </a:r>
            <a:r>
              <a:rPr b="1" lang="en-US" sz="1800">
                <a:solidFill>
                  <a:srgbClr val="5B0F00"/>
                </a:solidFill>
                <a:latin typeface="Helvetica Neue"/>
                <a:ea typeface="Helvetica Neue"/>
                <a:cs typeface="Helvetica Neue"/>
                <a:sym typeface="Helvetica Neue"/>
              </a:rPr>
              <a:t> School. It will not be read to the board. In the interest of time, the board will receive this presentation in advance, and will have questions ready for the coordinator. The Head may take a short time  ( 5 minutes Max) to highlight any Items that may be of specific interest to the board.</a:t>
            </a:r>
            <a:endParaRPr b="1" i="0" sz="1800" u="none" cap="none" strike="noStrike">
              <a:solidFill>
                <a:srgbClr val="5B0F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9"/>
          <p:cNvSpPr txBox="1"/>
          <p:nvPr>
            <p:ph type="title"/>
          </p:nvPr>
        </p:nvSpPr>
        <p:spPr>
          <a:xfrm>
            <a:off x="517200" y="408899"/>
            <a:ext cx="11674800" cy="6480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Highlights I Want The Board To Know</a:t>
            </a:r>
            <a:endParaRPr/>
          </a:p>
        </p:txBody>
      </p:sp>
      <p:sp>
        <p:nvSpPr>
          <p:cNvPr id="66" name="Google Shape;66;p9"/>
          <p:cNvSpPr txBox="1"/>
          <p:nvPr/>
        </p:nvSpPr>
        <p:spPr>
          <a:xfrm>
            <a:off x="3276450" y="1113475"/>
            <a:ext cx="8239200" cy="5228700"/>
          </a:xfrm>
          <a:prstGeom prst="rect">
            <a:avLst/>
          </a:prstGeom>
          <a:noFill/>
          <a:ln>
            <a:noFill/>
          </a:ln>
        </p:spPr>
        <p:txBody>
          <a:bodyPr anchorCtr="0" anchor="t" bIns="0" lIns="0" spcFirstLastPara="1" rIns="0" wrap="square" tIns="52700">
            <a:noAutofit/>
          </a:bodyPr>
          <a:lstStyle/>
          <a:p>
            <a:pPr indent="0" lvl="0" marL="0" rtl="0" algn="l">
              <a:spcBef>
                <a:spcPts val="1200"/>
              </a:spcBef>
              <a:spcAft>
                <a:spcPts val="0"/>
              </a:spcAft>
              <a:buNone/>
            </a:pPr>
            <a:r>
              <a:rPr b="1" lang="en-US" sz="1700">
                <a:solidFill>
                  <a:schemeClr val="dk1"/>
                </a:solidFill>
              </a:rPr>
              <a:t>1. Mental Health 101 Workshop : </a:t>
            </a:r>
            <a:r>
              <a:rPr lang="en-US" sz="1700">
                <a:solidFill>
                  <a:schemeClr val="dk1"/>
                </a:solidFill>
              </a:rPr>
              <a:t> </a:t>
            </a:r>
            <a:r>
              <a:rPr lang="en-US" sz="1700">
                <a:solidFill>
                  <a:srgbClr val="333333"/>
                </a:solidFill>
                <a:highlight>
                  <a:schemeClr val="lt1"/>
                </a:highlight>
                <a:latin typeface="Helvetica Neue"/>
                <a:ea typeface="Helvetica Neue"/>
                <a:cs typeface="Helvetica Neue"/>
                <a:sym typeface="Helvetica Neue"/>
              </a:rPr>
              <a:t>On Friday, March 5, AIMS HS teachers received a training from Mental Health 101 co-author Tom Thelen to help prepare HS teachers with the implementation of Mental Health Fridays.  Mr. Thelen has graciously gifted all HS parents and students with digital access to his new book.</a:t>
            </a:r>
            <a:endParaRPr sz="1700">
              <a:solidFill>
                <a:srgbClr val="333333"/>
              </a:solidFill>
              <a:highlight>
                <a:schemeClr val="lt1"/>
              </a:highlight>
              <a:latin typeface="Helvetica Neue"/>
              <a:ea typeface="Helvetica Neue"/>
              <a:cs typeface="Helvetica Neue"/>
              <a:sym typeface="Helvetica Neue"/>
            </a:endParaRPr>
          </a:p>
          <a:p>
            <a:pPr indent="0" lvl="0" marL="0" rtl="0" algn="l">
              <a:spcBef>
                <a:spcPts val="1200"/>
              </a:spcBef>
              <a:spcAft>
                <a:spcPts val="0"/>
              </a:spcAft>
              <a:buNone/>
            </a:pPr>
            <a:r>
              <a:rPr lang="en-US" sz="1700">
                <a:solidFill>
                  <a:srgbClr val="333333"/>
                </a:solidFill>
                <a:highlight>
                  <a:schemeClr val="lt1"/>
                </a:highlight>
                <a:latin typeface="Helvetica Neue"/>
                <a:ea typeface="Helvetica Neue"/>
                <a:cs typeface="Helvetica Neue"/>
                <a:sym typeface="Helvetica Neue"/>
              </a:rPr>
              <a:t>Mental Health Fridays will officially begin on March 19.  One topic from Mr. Thelen’s book will be covered each month.  The following topics of focus are as follows:</a:t>
            </a:r>
            <a:endParaRPr sz="1700">
              <a:solidFill>
                <a:srgbClr val="333333"/>
              </a:solidFill>
              <a:highlight>
                <a:schemeClr val="lt1"/>
              </a:highlight>
              <a:latin typeface="Helvetica Neue"/>
              <a:ea typeface="Helvetica Neue"/>
              <a:cs typeface="Helvetica Neue"/>
              <a:sym typeface="Helvetica Neue"/>
            </a:endParaRPr>
          </a:p>
          <a:p>
            <a:pPr indent="0" lvl="0" marL="0" rtl="0" algn="l">
              <a:spcBef>
                <a:spcPts val="1200"/>
              </a:spcBef>
              <a:spcAft>
                <a:spcPts val="0"/>
              </a:spcAft>
              <a:buNone/>
            </a:pPr>
            <a:r>
              <a:rPr b="1" lang="en-US" sz="1700">
                <a:solidFill>
                  <a:srgbClr val="333333"/>
                </a:solidFill>
                <a:highlight>
                  <a:schemeClr val="lt1"/>
                </a:highlight>
                <a:latin typeface="Helvetica Neue"/>
                <a:ea typeface="Helvetica Neue"/>
                <a:cs typeface="Helvetica Neue"/>
                <a:sym typeface="Helvetica Neue"/>
              </a:rPr>
              <a:t>Month 1: </a:t>
            </a:r>
            <a:r>
              <a:rPr lang="en-US" sz="1700">
                <a:solidFill>
                  <a:srgbClr val="333333"/>
                </a:solidFill>
                <a:highlight>
                  <a:schemeClr val="lt1"/>
                </a:highlight>
                <a:latin typeface="Helvetica Neue"/>
                <a:ea typeface="Helvetica Neue"/>
                <a:cs typeface="Helvetica Neue"/>
                <a:sym typeface="Helvetica Neue"/>
              </a:rPr>
              <a:t> What is Mental Health? (Chapter 2)</a:t>
            </a:r>
            <a:endParaRPr sz="1700">
              <a:solidFill>
                <a:srgbClr val="333333"/>
              </a:solidFill>
              <a:highlight>
                <a:schemeClr val="lt1"/>
              </a:highlight>
              <a:latin typeface="Helvetica Neue"/>
              <a:ea typeface="Helvetica Neue"/>
              <a:cs typeface="Helvetica Neue"/>
              <a:sym typeface="Helvetica Neue"/>
            </a:endParaRPr>
          </a:p>
          <a:p>
            <a:pPr indent="0" lvl="0" marL="0" rtl="0" algn="l">
              <a:spcBef>
                <a:spcPts val="1200"/>
              </a:spcBef>
              <a:spcAft>
                <a:spcPts val="0"/>
              </a:spcAft>
              <a:buNone/>
            </a:pPr>
            <a:r>
              <a:rPr b="1" lang="en-US" sz="1700">
                <a:solidFill>
                  <a:srgbClr val="333333"/>
                </a:solidFill>
                <a:highlight>
                  <a:schemeClr val="lt1"/>
                </a:highlight>
                <a:latin typeface="Helvetica Neue"/>
                <a:ea typeface="Helvetica Neue"/>
                <a:cs typeface="Helvetica Neue"/>
                <a:sym typeface="Helvetica Neue"/>
              </a:rPr>
              <a:t>Month 2: </a:t>
            </a:r>
            <a:r>
              <a:rPr lang="en-US" sz="1700">
                <a:solidFill>
                  <a:srgbClr val="333333"/>
                </a:solidFill>
                <a:highlight>
                  <a:schemeClr val="lt1"/>
                </a:highlight>
                <a:latin typeface="Helvetica Neue"/>
                <a:ea typeface="Helvetica Neue"/>
                <a:cs typeface="Helvetica Neue"/>
                <a:sym typeface="Helvetica Neue"/>
              </a:rPr>
              <a:t> TBD </a:t>
            </a:r>
            <a:endParaRPr sz="1700">
              <a:solidFill>
                <a:srgbClr val="333333"/>
              </a:solidFill>
              <a:highlight>
                <a:schemeClr val="lt1"/>
              </a:highlight>
              <a:latin typeface="Helvetica Neue"/>
              <a:ea typeface="Helvetica Neue"/>
              <a:cs typeface="Helvetica Neue"/>
              <a:sym typeface="Helvetica Neue"/>
            </a:endParaRPr>
          </a:p>
          <a:p>
            <a:pPr indent="0" lvl="0" marL="0" rtl="0" algn="l">
              <a:spcBef>
                <a:spcPts val="1200"/>
              </a:spcBef>
              <a:spcAft>
                <a:spcPts val="0"/>
              </a:spcAft>
              <a:buNone/>
            </a:pPr>
            <a:r>
              <a:rPr b="1" lang="en-US" sz="1700">
                <a:solidFill>
                  <a:srgbClr val="333333"/>
                </a:solidFill>
                <a:highlight>
                  <a:schemeClr val="lt1"/>
                </a:highlight>
                <a:latin typeface="Helvetica Neue"/>
                <a:ea typeface="Helvetica Neue"/>
                <a:cs typeface="Helvetica Neue"/>
                <a:sym typeface="Helvetica Neue"/>
              </a:rPr>
              <a:t>Month 3:  </a:t>
            </a:r>
            <a:r>
              <a:rPr lang="en-US" sz="1700">
                <a:solidFill>
                  <a:srgbClr val="333333"/>
                </a:solidFill>
                <a:highlight>
                  <a:schemeClr val="lt1"/>
                </a:highlight>
                <a:latin typeface="Helvetica Neue"/>
                <a:ea typeface="Helvetica Neue"/>
                <a:cs typeface="Helvetica Neue"/>
                <a:sym typeface="Helvetica Neue"/>
              </a:rPr>
              <a:t>Resiliency (Chapter 26)</a:t>
            </a:r>
            <a:endParaRPr sz="1700">
              <a:solidFill>
                <a:srgbClr val="333333"/>
              </a:solidFill>
              <a:highlight>
                <a:schemeClr val="lt1"/>
              </a:highlight>
              <a:latin typeface="Helvetica Neue"/>
              <a:ea typeface="Helvetica Neue"/>
              <a:cs typeface="Helvetica Neue"/>
              <a:sym typeface="Helvetica Neue"/>
            </a:endParaRPr>
          </a:p>
          <a:p>
            <a:pPr indent="0" lvl="0" marL="0" rtl="0" algn="l">
              <a:spcBef>
                <a:spcPts val="1200"/>
              </a:spcBef>
              <a:spcAft>
                <a:spcPts val="1200"/>
              </a:spcAft>
              <a:buNone/>
            </a:pPr>
            <a:r>
              <a:rPr lang="en-US" sz="1700">
                <a:solidFill>
                  <a:srgbClr val="333333"/>
                </a:solidFill>
                <a:highlight>
                  <a:schemeClr val="lt1"/>
                </a:highlight>
                <a:latin typeface="Helvetica Neue"/>
                <a:ea typeface="Helvetica Neue"/>
                <a:cs typeface="Helvetica Neue"/>
                <a:sym typeface="Helvetica Neue"/>
              </a:rPr>
              <a:t>All incoming 2021-22 freshmen students will review the entirety of Mental Health 101 during their Freshmen Health Class.  </a:t>
            </a:r>
            <a:endParaRPr sz="1700">
              <a:solidFill>
                <a:srgbClr val="333333"/>
              </a:solidFill>
              <a:highlight>
                <a:schemeClr val="lt1"/>
              </a:highlight>
              <a:latin typeface="Helvetica Neue"/>
              <a:ea typeface="Helvetica Neue"/>
              <a:cs typeface="Helvetica Neue"/>
              <a:sym typeface="Helvetica Neue"/>
            </a:endParaRPr>
          </a:p>
        </p:txBody>
      </p:sp>
      <p:pic>
        <p:nvPicPr>
          <p:cNvPr id="67" name="Google Shape;67;p9"/>
          <p:cNvPicPr preferRelativeResize="0"/>
          <p:nvPr/>
        </p:nvPicPr>
        <p:blipFill>
          <a:blip r:embed="rId3">
            <a:alphaModFix/>
          </a:blip>
          <a:stretch>
            <a:fillRect/>
          </a:stretch>
        </p:blipFill>
        <p:spPr>
          <a:xfrm>
            <a:off x="608425" y="3462251"/>
            <a:ext cx="1706999" cy="2559551"/>
          </a:xfrm>
          <a:prstGeom prst="rect">
            <a:avLst/>
          </a:prstGeom>
          <a:noFill/>
          <a:ln>
            <a:noFill/>
          </a:ln>
        </p:spPr>
      </p:pic>
      <p:pic>
        <p:nvPicPr>
          <p:cNvPr id="68" name="Google Shape;68;p9"/>
          <p:cNvPicPr preferRelativeResize="0"/>
          <p:nvPr/>
        </p:nvPicPr>
        <p:blipFill>
          <a:blip r:embed="rId4">
            <a:alphaModFix/>
          </a:blip>
          <a:stretch>
            <a:fillRect/>
          </a:stretch>
        </p:blipFill>
        <p:spPr>
          <a:xfrm>
            <a:off x="517200" y="1233050"/>
            <a:ext cx="2053050" cy="2053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0"/>
          <p:cNvSpPr txBox="1"/>
          <p:nvPr>
            <p:ph type="title"/>
          </p:nvPr>
        </p:nvSpPr>
        <p:spPr>
          <a:xfrm>
            <a:off x="517200" y="254474"/>
            <a:ext cx="11157600" cy="671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t>Highlights Of The Month</a:t>
            </a:r>
            <a:endParaRPr sz="3600"/>
          </a:p>
        </p:txBody>
      </p:sp>
      <p:sp>
        <p:nvSpPr>
          <p:cNvPr id="74" name="Google Shape;74;p10"/>
          <p:cNvSpPr txBox="1"/>
          <p:nvPr>
            <p:ph idx="1" type="body"/>
          </p:nvPr>
        </p:nvSpPr>
        <p:spPr>
          <a:xfrm>
            <a:off x="4365350" y="1072650"/>
            <a:ext cx="7468500" cy="5326200"/>
          </a:xfrm>
          <a:prstGeom prst="rect">
            <a:avLst/>
          </a:prstGeom>
        </p:spPr>
        <p:txBody>
          <a:bodyPr anchorCtr="0" anchor="t" bIns="0" lIns="0" spcFirstLastPara="1" rIns="0" wrap="square" tIns="0">
            <a:noAutofit/>
          </a:bodyPr>
          <a:lstStyle/>
          <a:p>
            <a:pPr indent="0" lvl="0" marL="0" rtl="0" algn="l">
              <a:spcBef>
                <a:spcPts val="315"/>
              </a:spcBef>
              <a:spcAft>
                <a:spcPts val="0"/>
              </a:spcAft>
              <a:buNone/>
            </a:pPr>
            <a:r>
              <a:rPr b="1" lang="en-US">
                <a:latin typeface="Arial"/>
                <a:ea typeface="Arial"/>
                <a:cs typeface="Arial"/>
                <a:sym typeface="Arial"/>
              </a:rPr>
              <a:t>AIMS HS National Honor Society:  </a:t>
            </a:r>
            <a:r>
              <a:rPr lang="en-US">
                <a:latin typeface="Arial"/>
                <a:ea typeface="Arial"/>
                <a:cs typeface="Arial"/>
                <a:sym typeface="Arial"/>
              </a:rPr>
              <a:t>On April 1, AIMS HS will induct 5 AIMS HS students as its first ever inductees in the AIMS HS National Honor Society. Annie Chiu, Calvin Duong, Samantha Li, Faben Tesfazion, and Christopher Wali.  A second induction of NHS members will be installed in June 2021.  </a:t>
            </a:r>
            <a:endParaRPr>
              <a:latin typeface="Arial"/>
              <a:ea typeface="Arial"/>
              <a:cs typeface="Arial"/>
              <a:sym typeface="Arial"/>
            </a:endParaRPr>
          </a:p>
          <a:p>
            <a:pPr indent="0" lvl="0" marL="0" rtl="0" algn="l">
              <a:spcBef>
                <a:spcPts val="1000"/>
              </a:spcBef>
              <a:spcAft>
                <a:spcPts val="0"/>
              </a:spcAft>
              <a:buNone/>
            </a:pPr>
            <a:r>
              <a:t/>
            </a:r>
            <a:endParaRPr>
              <a:latin typeface="Arial"/>
              <a:ea typeface="Arial"/>
              <a:cs typeface="Arial"/>
              <a:sym typeface="Arial"/>
            </a:endParaRPr>
          </a:p>
          <a:p>
            <a:pPr indent="0" lvl="0" marL="0" rtl="0" algn="l">
              <a:spcBef>
                <a:spcPts val="400"/>
              </a:spcBef>
              <a:spcAft>
                <a:spcPts val="0"/>
              </a:spcAft>
              <a:buNone/>
            </a:pPr>
            <a:r>
              <a:rPr b="1" lang="en-US">
                <a:latin typeface="Arial"/>
                <a:ea typeface="Arial"/>
                <a:cs typeface="Arial"/>
                <a:sym typeface="Arial"/>
              </a:rPr>
              <a:t>AIMS HS Athletics has Begun: </a:t>
            </a:r>
            <a:r>
              <a:rPr lang="en-US">
                <a:latin typeface="Arial"/>
                <a:ea typeface="Arial"/>
                <a:cs typeface="Arial"/>
                <a:sym typeface="Arial"/>
              </a:rPr>
              <a:t>On March 4, 2021, AIMS HS officially began its athletics season, beginning first with Boys and Girls Cross Country.  The first meets are slated to begin during the week of March 15 - 20.  Cross Country meets during the regular season are ran virtually on various days during the week and times are reported to the league.  The League championship will be held in person.  All meets and practices are held in accordance with COVID-19 standards.  </a:t>
            </a:r>
            <a:endParaRPr>
              <a:latin typeface="Arial"/>
              <a:ea typeface="Arial"/>
              <a:cs typeface="Arial"/>
              <a:sym typeface="Arial"/>
            </a:endParaRPr>
          </a:p>
          <a:p>
            <a:pPr indent="0" lvl="0" marL="0" rtl="0" algn="l">
              <a:spcBef>
                <a:spcPts val="400"/>
              </a:spcBef>
              <a:spcAft>
                <a:spcPts val="0"/>
              </a:spcAft>
              <a:buNone/>
            </a:pPr>
            <a:r>
              <a:t/>
            </a:r>
            <a:endParaRPr>
              <a:latin typeface="Arial"/>
              <a:ea typeface="Arial"/>
              <a:cs typeface="Arial"/>
              <a:sym typeface="Arial"/>
            </a:endParaRPr>
          </a:p>
          <a:p>
            <a:pPr indent="0" lvl="0" marL="0" rtl="0" algn="l">
              <a:spcBef>
                <a:spcPts val="400"/>
              </a:spcBef>
              <a:spcAft>
                <a:spcPts val="0"/>
              </a:spcAft>
              <a:buNone/>
            </a:pPr>
            <a:r>
              <a:t/>
            </a:r>
            <a:endParaRPr>
              <a:latin typeface="Arial"/>
              <a:ea typeface="Arial"/>
              <a:cs typeface="Arial"/>
              <a:sym typeface="Arial"/>
            </a:endParaRPr>
          </a:p>
          <a:p>
            <a:pPr indent="0" lvl="0" marL="0" rtl="0" algn="l">
              <a:spcBef>
                <a:spcPts val="400"/>
              </a:spcBef>
              <a:spcAft>
                <a:spcPts val="0"/>
              </a:spcAft>
              <a:buNone/>
            </a:pPr>
            <a:r>
              <a:t/>
            </a:r>
            <a:endParaRPr>
              <a:latin typeface="Arial"/>
              <a:ea typeface="Arial"/>
              <a:cs typeface="Arial"/>
              <a:sym typeface="Arial"/>
            </a:endParaRPr>
          </a:p>
          <a:p>
            <a:pPr indent="0" lvl="0" marL="0" rtl="0" algn="l">
              <a:spcBef>
                <a:spcPts val="1200"/>
              </a:spcBef>
              <a:spcAft>
                <a:spcPts val="1200"/>
              </a:spcAft>
              <a:buClr>
                <a:schemeClr val="dk1"/>
              </a:buClr>
              <a:buSzPts val="1100"/>
              <a:buFont typeface="Arial"/>
              <a:buNone/>
            </a:pPr>
            <a:r>
              <a:t/>
            </a:r>
            <a:endParaRPr b="1" sz="1700">
              <a:solidFill>
                <a:srgbClr val="333333"/>
              </a:solidFill>
              <a:latin typeface="Helvetica Neue"/>
              <a:ea typeface="Helvetica Neue"/>
              <a:cs typeface="Helvetica Neue"/>
              <a:sym typeface="Helvetica Neue"/>
            </a:endParaRPr>
          </a:p>
        </p:txBody>
      </p:sp>
      <p:pic>
        <p:nvPicPr>
          <p:cNvPr id="75" name="Google Shape;75;p10"/>
          <p:cNvPicPr preferRelativeResize="0"/>
          <p:nvPr/>
        </p:nvPicPr>
        <p:blipFill>
          <a:blip r:embed="rId3">
            <a:alphaModFix/>
          </a:blip>
          <a:stretch>
            <a:fillRect/>
          </a:stretch>
        </p:blipFill>
        <p:spPr>
          <a:xfrm>
            <a:off x="609050" y="926174"/>
            <a:ext cx="3052374" cy="1728778"/>
          </a:xfrm>
          <a:prstGeom prst="rect">
            <a:avLst/>
          </a:prstGeom>
          <a:noFill/>
          <a:ln>
            <a:noFill/>
          </a:ln>
        </p:spPr>
      </p:pic>
      <p:pic>
        <p:nvPicPr>
          <p:cNvPr id="76" name="Google Shape;76;p10"/>
          <p:cNvPicPr preferRelativeResize="0"/>
          <p:nvPr/>
        </p:nvPicPr>
        <p:blipFill rotWithShape="1">
          <a:blip r:embed="rId4">
            <a:alphaModFix/>
          </a:blip>
          <a:srcRect b="0" l="32343" r="31563" t="10849"/>
          <a:stretch/>
        </p:blipFill>
        <p:spPr>
          <a:xfrm>
            <a:off x="373864" y="2987875"/>
            <a:ext cx="1643985" cy="2707030"/>
          </a:xfrm>
          <a:prstGeom prst="rect">
            <a:avLst/>
          </a:prstGeom>
          <a:noFill/>
          <a:ln>
            <a:noFill/>
          </a:ln>
        </p:spPr>
      </p:pic>
      <p:pic>
        <p:nvPicPr>
          <p:cNvPr id="77" name="Google Shape;77;p10"/>
          <p:cNvPicPr preferRelativeResize="0"/>
          <p:nvPr/>
        </p:nvPicPr>
        <p:blipFill rotWithShape="1">
          <a:blip r:embed="rId5">
            <a:alphaModFix/>
          </a:blip>
          <a:srcRect b="30651" l="46234" r="33943" t="11131"/>
          <a:stretch/>
        </p:blipFill>
        <p:spPr>
          <a:xfrm>
            <a:off x="2453250" y="2987875"/>
            <a:ext cx="1409505" cy="27070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1"/>
          <p:cNvSpPr txBox="1"/>
          <p:nvPr>
            <p:ph type="title"/>
          </p:nvPr>
        </p:nvSpPr>
        <p:spPr>
          <a:xfrm>
            <a:off x="541550" y="287199"/>
            <a:ext cx="10818900" cy="867000"/>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lang="en-US" sz="3600"/>
              <a:t>High</a:t>
            </a:r>
            <a:r>
              <a:rPr lang="en-US" sz="4800"/>
              <a:t> </a:t>
            </a:r>
            <a:r>
              <a:rPr lang="en-US" sz="3600"/>
              <a:t>School Instructional Schedule In March</a:t>
            </a:r>
            <a:endParaRPr sz="3600"/>
          </a:p>
        </p:txBody>
      </p:sp>
      <p:pic>
        <p:nvPicPr>
          <p:cNvPr id="83" name="Google Shape;83;p11"/>
          <p:cNvPicPr preferRelativeResize="0"/>
          <p:nvPr/>
        </p:nvPicPr>
        <p:blipFill>
          <a:blip r:embed="rId3">
            <a:alphaModFix/>
          </a:blip>
          <a:stretch>
            <a:fillRect/>
          </a:stretch>
        </p:blipFill>
        <p:spPr>
          <a:xfrm>
            <a:off x="6682875" y="1018874"/>
            <a:ext cx="4677583" cy="5399001"/>
          </a:xfrm>
          <a:prstGeom prst="rect">
            <a:avLst/>
          </a:prstGeom>
          <a:noFill/>
          <a:ln>
            <a:noFill/>
          </a:ln>
        </p:spPr>
      </p:pic>
      <p:pic>
        <p:nvPicPr>
          <p:cNvPr id="84" name="Google Shape;84;p11"/>
          <p:cNvPicPr preferRelativeResize="0"/>
          <p:nvPr/>
        </p:nvPicPr>
        <p:blipFill>
          <a:blip r:embed="rId4">
            <a:alphaModFix/>
          </a:blip>
          <a:stretch>
            <a:fillRect/>
          </a:stretch>
        </p:blipFill>
        <p:spPr>
          <a:xfrm>
            <a:off x="541551" y="1154200"/>
            <a:ext cx="5429276" cy="4870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2"/>
          <p:cNvSpPr txBox="1"/>
          <p:nvPr>
            <p:ph type="title"/>
          </p:nvPr>
        </p:nvSpPr>
        <p:spPr>
          <a:xfrm>
            <a:off x="668675"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AIMS HS Evaluation Cycle 3</a:t>
            </a:r>
            <a:endParaRPr/>
          </a:p>
        </p:txBody>
      </p:sp>
      <p:sp>
        <p:nvSpPr>
          <p:cNvPr id="90" name="Google Shape;90;p12"/>
          <p:cNvSpPr txBox="1"/>
          <p:nvPr>
            <p:ph idx="1" type="body"/>
          </p:nvPr>
        </p:nvSpPr>
        <p:spPr>
          <a:xfrm>
            <a:off x="5763250" y="1415088"/>
            <a:ext cx="6162900" cy="47235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US" sz="1400">
                <a:latin typeface="Arial"/>
                <a:ea typeface="Arial"/>
                <a:cs typeface="Arial"/>
                <a:sym typeface="Arial"/>
              </a:rPr>
              <a:t>Each Observation Cycle involves the following for teachers in each Department:</a:t>
            </a:r>
            <a:endParaRPr b="1" sz="1400">
              <a:latin typeface="Arial"/>
              <a:ea typeface="Arial"/>
              <a:cs typeface="Arial"/>
              <a:sym typeface="Arial"/>
            </a:endParaRPr>
          </a:p>
          <a:p>
            <a:pPr indent="-317500" lvl="0" marL="457200" rtl="0" algn="l">
              <a:lnSpc>
                <a:spcPct val="100000"/>
              </a:lnSpc>
              <a:spcBef>
                <a:spcPts val="1200"/>
              </a:spcBef>
              <a:spcAft>
                <a:spcPts val="0"/>
              </a:spcAft>
              <a:buClr>
                <a:schemeClr val="dk1"/>
              </a:buClr>
              <a:buSzPts val="1400"/>
              <a:buAutoNum type="arabicPeriod"/>
            </a:pPr>
            <a:r>
              <a:rPr lang="en-US" sz="1400">
                <a:latin typeface="Arial"/>
                <a:ea typeface="Arial"/>
                <a:cs typeface="Arial"/>
                <a:sym typeface="Arial"/>
              </a:rPr>
              <a:t>Observation for CSTP Standards 1, 3, 4, 5 by Head of Academics</a:t>
            </a:r>
            <a:endParaRPr sz="1400">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AutoNum type="arabicPeriod"/>
            </a:pPr>
            <a:r>
              <a:rPr lang="en-US" sz="1400">
                <a:latin typeface="Arial"/>
                <a:ea typeface="Arial"/>
                <a:cs typeface="Arial"/>
                <a:sym typeface="Arial"/>
              </a:rPr>
              <a:t>Observations for CSTP Standard 2 by Academic Deans.</a:t>
            </a:r>
            <a:endParaRPr sz="1400">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AutoNum type="arabicPeriod"/>
            </a:pPr>
            <a:r>
              <a:rPr lang="en-US" sz="1400">
                <a:latin typeface="Arial"/>
                <a:ea typeface="Arial"/>
                <a:cs typeface="Arial"/>
                <a:sym typeface="Arial"/>
              </a:rPr>
              <a:t>Reflection of Teaching Practice </a:t>
            </a:r>
            <a:endParaRPr sz="1400">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AutoNum type="arabicPeriod"/>
            </a:pPr>
            <a:r>
              <a:rPr lang="en-US" sz="1400">
                <a:latin typeface="Arial"/>
                <a:ea typeface="Arial"/>
                <a:cs typeface="Arial"/>
                <a:sym typeface="Arial"/>
              </a:rPr>
              <a:t>Peer Observation </a:t>
            </a:r>
            <a:r>
              <a:rPr lang="en-US" sz="1400">
                <a:latin typeface="Arial"/>
                <a:ea typeface="Arial"/>
                <a:cs typeface="Arial"/>
                <a:sym typeface="Arial"/>
              </a:rPr>
              <a:t>and</a:t>
            </a:r>
            <a:r>
              <a:rPr lang="en-US" sz="1400">
                <a:latin typeface="Arial"/>
                <a:ea typeface="Arial"/>
                <a:cs typeface="Arial"/>
                <a:sym typeface="Arial"/>
              </a:rPr>
              <a:t> reflection of peer observation</a:t>
            </a:r>
            <a:endParaRPr sz="1400">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AutoNum type="arabicPeriod"/>
            </a:pPr>
            <a:r>
              <a:rPr lang="en-US" sz="1400">
                <a:latin typeface="Arial"/>
                <a:ea typeface="Arial"/>
                <a:cs typeface="Arial"/>
                <a:sym typeface="Arial"/>
              </a:rPr>
              <a:t>Conference with Head of School  for CSTP Standards 1 - 6</a:t>
            </a:r>
            <a:r>
              <a:rPr lang="en-US">
                <a:latin typeface="Arial"/>
                <a:ea typeface="Arial"/>
                <a:cs typeface="Arial"/>
                <a:sym typeface="Arial"/>
              </a:rPr>
              <a:t> </a:t>
            </a:r>
            <a:endParaRPr>
              <a:latin typeface="Arial"/>
              <a:ea typeface="Arial"/>
              <a:cs typeface="Arial"/>
              <a:sym typeface="Arial"/>
            </a:endParaRPr>
          </a:p>
          <a:p>
            <a:pPr indent="0" lvl="0" marL="0" rtl="0" algn="l">
              <a:lnSpc>
                <a:spcPct val="100000"/>
              </a:lnSpc>
              <a:spcBef>
                <a:spcPts val="1200"/>
              </a:spcBef>
              <a:spcAft>
                <a:spcPts val="0"/>
              </a:spcAft>
              <a:buNone/>
            </a:pPr>
            <a:r>
              <a:rPr b="1" lang="en-US" sz="1400">
                <a:latin typeface="Arial"/>
                <a:ea typeface="Arial"/>
                <a:cs typeface="Arial"/>
                <a:sym typeface="Arial"/>
              </a:rPr>
              <a:t>The Reflection of Teaching Practice </a:t>
            </a:r>
            <a:r>
              <a:rPr lang="en-US" sz="1400">
                <a:latin typeface="Arial"/>
                <a:ea typeface="Arial"/>
                <a:cs typeface="Arial"/>
                <a:sym typeface="Arial"/>
              </a:rPr>
              <a:t>includes</a:t>
            </a:r>
            <a:r>
              <a:rPr lang="en-US" sz="1400">
                <a:latin typeface="Arial"/>
                <a:ea typeface="Arial"/>
                <a:cs typeface="Arial"/>
                <a:sym typeface="Arial"/>
              </a:rPr>
              <a:t> the use of </a:t>
            </a:r>
            <a:r>
              <a:rPr i="1" lang="en-US" sz="1400">
                <a:latin typeface="Arial"/>
                <a:ea typeface="Arial"/>
                <a:cs typeface="Arial"/>
                <a:sym typeface="Arial"/>
              </a:rPr>
              <a:t>The Distance Learning Playbook</a:t>
            </a:r>
            <a:r>
              <a:rPr lang="en-US" sz="1400">
                <a:latin typeface="Arial"/>
                <a:ea typeface="Arial"/>
                <a:cs typeface="Arial"/>
                <a:sym typeface="Arial"/>
              </a:rPr>
              <a:t> by Douglas Fisher, Nancy Frey and John Hattie. The reflection prompt for the staff is: “Using the </a:t>
            </a:r>
            <a:r>
              <a:rPr b="1" i="1" lang="en-US" sz="1400">
                <a:latin typeface="Arial"/>
                <a:ea typeface="Arial"/>
                <a:cs typeface="Arial"/>
                <a:sym typeface="Arial"/>
              </a:rPr>
              <a:t>Distance Learning Playbook</a:t>
            </a:r>
            <a:r>
              <a:rPr lang="en-US" sz="1400">
                <a:latin typeface="Arial"/>
                <a:ea typeface="Arial"/>
                <a:cs typeface="Arial"/>
                <a:sym typeface="Arial"/>
              </a:rPr>
              <a:t>, reflect on 1 – 3 strategies that you have used. Cite the module and page number for each strategy.”  </a:t>
            </a:r>
            <a:r>
              <a:rPr lang="en-US" sz="1200" u="sng">
                <a:solidFill>
                  <a:srgbClr val="1155CC"/>
                </a:solidFill>
                <a:highlight>
                  <a:srgbClr val="FFFFFF"/>
                </a:highlight>
                <a:latin typeface="Arial"/>
                <a:ea typeface="Arial"/>
                <a:cs typeface="Arial"/>
                <a:sym typeface="Arial"/>
                <a:hlinkClick r:id="rId3">
                  <a:extLst>
                    <a:ext uri="{A12FA001-AC4F-418D-AE19-62706E023703}">
                      <ahyp:hlinkClr val="tx"/>
                    </a:ext>
                  </a:extLst>
                </a:hlinkClick>
              </a:rPr>
              <a:t>Teacher Self Reflection Form</a:t>
            </a:r>
            <a:r>
              <a:rPr lang="en-US" sz="1200">
                <a:solidFill>
                  <a:srgbClr val="500050"/>
                </a:solidFill>
                <a:highlight>
                  <a:srgbClr val="FFFFFF"/>
                </a:highlight>
                <a:latin typeface="Arial"/>
                <a:ea typeface="Arial"/>
                <a:cs typeface="Arial"/>
                <a:sym typeface="Arial"/>
              </a:rPr>
              <a:t>:</a:t>
            </a:r>
            <a:endParaRPr sz="1400">
              <a:latin typeface="Arial"/>
              <a:ea typeface="Arial"/>
              <a:cs typeface="Arial"/>
              <a:sym typeface="Arial"/>
            </a:endParaRPr>
          </a:p>
          <a:p>
            <a:pPr indent="0" lvl="0" marL="0" rtl="0" algn="l">
              <a:lnSpc>
                <a:spcPct val="100000"/>
              </a:lnSpc>
              <a:spcBef>
                <a:spcPts val="1200"/>
              </a:spcBef>
              <a:spcAft>
                <a:spcPts val="0"/>
              </a:spcAft>
              <a:buNone/>
            </a:pPr>
            <a:r>
              <a:rPr b="1" lang="en-US" sz="1400">
                <a:latin typeface="Arial"/>
                <a:ea typeface="Arial"/>
                <a:cs typeface="Arial"/>
                <a:sym typeface="Arial"/>
              </a:rPr>
              <a:t>The Peer Observation Reflection </a:t>
            </a:r>
            <a:r>
              <a:rPr lang="en-US" sz="1400">
                <a:latin typeface="Arial"/>
                <a:ea typeface="Arial"/>
                <a:cs typeface="Arial"/>
                <a:sym typeface="Arial"/>
              </a:rPr>
              <a:t>includes the prompt: “In your ROP, reflect and write about what steps you’ve taken to address the needs of the English Learners and how this is reflected in your curriculum planning. Note some of your successes to date.”   </a:t>
            </a:r>
            <a:r>
              <a:rPr lang="en-US" sz="1200" u="sng">
                <a:solidFill>
                  <a:srgbClr val="1155CC"/>
                </a:solidFill>
                <a:highlight>
                  <a:srgbClr val="FFFFFF"/>
                </a:highlight>
                <a:latin typeface="Arial"/>
                <a:ea typeface="Arial"/>
                <a:cs typeface="Arial"/>
                <a:sym typeface="Arial"/>
                <a:hlinkClick r:id="rId4">
                  <a:extLst>
                    <a:ext uri="{A12FA001-AC4F-418D-AE19-62706E023703}">
                      <ahyp:hlinkClr val="tx"/>
                    </a:ext>
                  </a:extLst>
                </a:hlinkClick>
              </a:rPr>
              <a:t>Peer Observation Reflection Form:</a:t>
            </a:r>
            <a:r>
              <a:rPr lang="en-US" sz="1200" u="sng">
                <a:solidFill>
                  <a:srgbClr val="1155CC"/>
                </a:solidFill>
                <a:highlight>
                  <a:srgbClr val="FFFFFF"/>
                </a:highlight>
                <a:latin typeface="Arial"/>
                <a:ea typeface="Arial"/>
                <a:cs typeface="Arial"/>
                <a:sym typeface="Arial"/>
              </a:rPr>
              <a:t> </a:t>
            </a:r>
            <a:endParaRPr sz="1200" u="sng">
              <a:solidFill>
                <a:srgbClr val="1155CC"/>
              </a:solidFill>
              <a:highlight>
                <a:srgbClr val="FFFFFF"/>
              </a:highlight>
              <a:latin typeface="Arial"/>
              <a:ea typeface="Arial"/>
              <a:cs typeface="Arial"/>
              <a:sym typeface="Arial"/>
            </a:endParaRPr>
          </a:p>
          <a:p>
            <a:pPr indent="0" lvl="0" marL="0" rtl="0" algn="l">
              <a:lnSpc>
                <a:spcPct val="100000"/>
              </a:lnSpc>
              <a:spcBef>
                <a:spcPts val="1200"/>
              </a:spcBef>
              <a:spcAft>
                <a:spcPts val="0"/>
              </a:spcAft>
              <a:buNone/>
            </a:pPr>
            <a:r>
              <a:rPr b="1" lang="en-US" sz="1400">
                <a:solidFill>
                  <a:srgbClr val="000000"/>
                </a:solidFill>
                <a:highlight>
                  <a:srgbClr val="FFFFFF"/>
                </a:highlight>
                <a:latin typeface="Arial"/>
                <a:ea typeface="Arial"/>
                <a:cs typeface="Arial"/>
                <a:sym typeface="Arial"/>
              </a:rPr>
              <a:t>During Week 6 of each Cycle</a:t>
            </a:r>
            <a:r>
              <a:rPr lang="en-US" sz="1400">
                <a:solidFill>
                  <a:srgbClr val="000000"/>
                </a:solidFill>
                <a:highlight>
                  <a:srgbClr val="FFFFFF"/>
                </a:highlight>
                <a:latin typeface="Arial"/>
                <a:ea typeface="Arial"/>
                <a:cs typeface="Arial"/>
                <a:sym typeface="Arial"/>
              </a:rPr>
              <a:t>, the Administrative Team meets with teachers of need to support them with a Performance Improvement Plan, discussing suggestions which may help to improve their teaching practice</a:t>
            </a:r>
            <a:r>
              <a:rPr lang="en-US" sz="1200">
                <a:solidFill>
                  <a:srgbClr val="000000"/>
                </a:solidFill>
                <a:highlight>
                  <a:srgbClr val="FFFFFF"/>
                </a:highlight>
                <a:latin typeface="Arial"/>
                <a:ea typeface="Arial"/>
                <a:cs typeface="Arial"/>
                <a:sym typeface="Arial"/>
              </a:rPr>
              <a:t>.</a:t>
            </a:r>
            <a:endParaRPr sz="1200">
              <a:solidFill>
                <a:srgbClr val="000000"/>
              </a:solidFill>
              <a:highlight>
                <a:srgbClr val="FFFFFF"/>
              </a:highlight>
              <a:latin typeface="Arial"/>
              <a:ea typeface="Arial"/>
              <a:cs typeface="Arial"/>
              <a:sym typeface="Arial"/>
            </a:endParaRPr>
          </a:p>
          <a:p>
            <a:pPr indent="0" lvl="0" marL="0" rtl="0" algn="l">
              <a:lnSpc>
                <a:spcPct val="115000"/>
              </a:lnSpc>
              <a:spcBef>
                <a:spcPts val="1200"/>
              </a:spcBef>
              <a:spcAft>
                <a:spcPts val="0"/>
              </a:spcAft>
              <a:buNone/>
            </a:pPr>
            <a:r>
              <a:t/>
            </a:r>
            <a:endParaRPr sz="1500">
              <a:latin typeface="Arial"/>
              <a:ea typeface="Arial"/>
              <a:cs typeface="Arial"/>
              <a:sym typeface="Arial"/>
            </a:endParaRPr>
          </a:p>
          <a:p>
            <a:pPr indent="0" lvl="0" marL="0" rtl="0" algn="l">
              <a:lnSpc>
                <a:spcPct val="115000"/>
              </a:lnSpc>
              <a:spcBef>
                <a:spcPts val="1200"/>
              </a:spcBef>
              <a:spcAft>
                <a:spcPts val="0"/>
              </a:spcAft>
              <a:buNone/>
            </a:pPr>
            <a:r>
              <a:t/>
            </a:r>
            <a:endParaRPr>
              <a:latin typeface="Arial"/>
              <a:ea typeface="Arial"/>
              <a:cs typeface="Arial"/>
              <a:sym typeface="Arial"/>
            </a:endParaRPr>
          </a:p>
          <a:p>
            <a:pPr indent="-317500" lvl="0" marL="457200" rtl="0" algn="l">
              <a:lnSpc>
                <a:spcPct val="115000"/>
              </a:lnSpc>
              <a:spcBef>
                <a:spcPts val="1200"/>
              </a:spcBef>
              <a:spcAft>
                <a:spcPts val="0"/>
              </a:spcAft>
              <a:buSzPts val="1400"/>
              <a:buFont typeface="Arial"/>
              <a:buAutoNum type="arabicPeriod"/>
            </a:pPr>
            <a:r>
              <a:t/>
            </a:r>
            <a:endParaRPr>
              <a:latin typeface="Arial"/>
              <a:ea typeface="Arial"/>
              <a:cs typeface="Arial"/>
              <a:sym typeface="Arial"/>
            </a:endParaRPr>
          </a:p>
          <a:p>
            <a:pPr indent="0" lvl="0" marL="0" rtl="0" algn="l">
              <a:lnSpc>
                <a:spcPct val="115000"/>
              </a:lnSpc>
              <a:spcBef>
                <a:spcPts val="1200"/>
              </a:spcBef>
              <a:spcAft>
                <a:spcPts val="1200"/>
              </a:spcAft>
              <a:buNone/>
            </a:pPr>
            <a:r>
              <a:t/>
            </a:r>
            <a:endParaRPr>
              <a:latin typeface="Arial"/>
              <a:ea typeface="Arial"/>
              <a:cs typeface="Arial"/>
              <a:sym typeface="Arial"/>
            </a:endParaRPr>
          </a:p>
        </p:txBody>
      </p:sp>
      <p:pic>
        <p:nvPicPr>
          <p:cNvPr id="91" name="Google Shape;91;p12"/>
          <p:cNvPicPr preferRelativeResize="0"/>
          <p:nvPr/>
        </p:nvPicPr>
        <p:blipFill>
          <a:blip r:embed="rId5">
            <a:alphaModFix/>
          </a:blip>
          <a:stretch>
            <a:fillRect/>
          </a:stretch>
        </p:blipFill>
        <p:spPr>
          <a:xfrm>
            <a:off x="519425" y="1459462"/>
            <a:ext cx="4575125" cy="4634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