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12192000" cy="6858000"/>
  <p:embeddedFontLst>
    <p:embeddedFont>
      <p:font typeface="Roboto"/>
      <p:regular r:id="rId18"/>
      <p:bold r:id="rId19"/>
      <p:italic r:id="rId20"/>
      <p:boldItalic r:id="rId21"/>
    </p:embeddedFont>
    <p:embeddedFont>
      <p:font typeface="PT Sans Narrow"/>
      <p:regular r:id="rId22"/>
      <p:bold r:id="rId23"/>
    </p:embeddedFont>
    <p:embeddedFont>
      <p:font typeface="Arial Narrow"/>
      <p:regular r:id="rId24"/>
      <p:bold r:id="rId25"/>
      <p:italic r:id="rId26"/>
      <p:boldItalic r:id="rId27"/>
    </p:embeddedFon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6EEA8E-F07A-4AAC-9027-E9B6309DED82}">
  <a:tblStyle styleId="{CD6EEA8E-F07A-4AAC-9027-E9B6309DED82}" styleName="Table_0">
    <a:wholeTbl>
      <a:tcTxStyle b="off" i="off">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PTSansNarrow-regular.fntdata"/><Relationship Id="rId21" Type="http://schemas.openxmlformats.org/officeDocument/2006/relationships/font" Target="fonts/Roboto-boldItalic.fntdata"/><Relationship Id="rId24" Type="http://schemas.openxmlformats.org/officeDocument/2006/relationships/font" Target="fonts/ArialNarrow-regular.fntdata"/><Relationship Id="rId23" Type="http://schemas.openxmlformats.org/officeDocument/2006/relationships/font" Target="fonts/PTSansNarrow-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ialNarrow-italic.fntdata"/><Relationship Id="rId25" Type="http://schemas.openxmlformats.org/officeDocument/2006/relationships/font" Target="fonts/ArialNarrow-bold.fntdata"/><Relationship Id="rId28" Type="http://schemas.openxmlformats.org/officeDocument/2006/relationships/font" Target="fonts/HelveticaNeue-regular.fntdata"/><Relationship Id="rId27" Type="http://schemas.openxmlformats.org/officeDocument/2006/relationships/font" Target="fonts/ArialNarrow-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elveticaNeue-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7: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9: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9f1fa3b4f_0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99f1fa3b4f_0_0: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9f1fa3b4f_0_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g99f1fa3b4f_0_5: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9f1fa3b4f_0_1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71" name="Google Shape;71;g99f1fa3b4f_0_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c6e52a31c9_0_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79" name="Google Shape;79;gc6e52a31c9_0_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3: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5: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6: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2"/>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
          <p:cNvSpPr/>
          <p:nvPr/>
        </p:nvSpPr>
        <p:spPr>
          <a:xfrm>
            <a:off x="9343646" y="3275950"/>
            <a:ext cx="749935" cy="0"/>
          </a:xfrm>
          <a:custGeom>
            <a:rect b="b" l="l" r="r" t="t"/>
            <a:pathLst>
              <a:path extrusionOk="0" h="120000" w="749934">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
          <p:cNvSpPr/>
          <p:nvPr/>
        </p:nvSpPr>
        <p:spPr>
          <a:xfrm>
            <a:off x="2100047" y="3251101"/>
            <a:ext cx="749935" cy="0"/>
          </a:xfrm>
          <a:custGeom>
            <a:rect b="b" l="l" r="r" t="t"/>
            <a:pathLst>
              <a:path extrusionOk="0" h="120000" w="749935">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1338867" y="4535295"/>
            <a:ext cx="9516110" cy="0"/>
          </a:xfrm>
          <a:custGeom>
            <a:rect b="b" l="l" r="r" t="t"/>
            <a:pathLst>
              <a:path extrusionOk="0" h="120000" w="9516110">
                <a:moveTo>
                  <a:pt x="0" y="0"/>
                </a:moveTo>
                <a:lnTo>
                  <a:pt x="9515556" y="0"/>
                </a:lnTo>
              </a:path>
            </a:pathLst>
          </a:custGeom>
          <a:noFill/>
          <a:ln cap="flat" cmpd="sng" w="7617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1338867" y="4332100"/>
            <a:ext cx="9516110" cy="0"/>
          </a:xfrm>
          <a:custGeom>
            <a:rect b="b" l="l" r="r" t="t"/>
            <a:pathLst>
              <a:path extrusionOk="0" h="120000" w="9516110">
                <a:moveTo>
                  <a:pt x="0" y="0"/>
                </a:moveTo>
                <a:lnTo>
                  <a:pt x="9515556" y="0"/>
                </a:lnTo>
              </a:path>
            </a:pathLst>
          </a:custGeom>
          <a:noFill/>
          <a:ln cap="flat" cmpd="sng" w="952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3441435" y="1930375"/>
            <a:ext cx="5309128" cy="7569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480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0960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4"/>
          <p:cNvSpPr txBox="1"/>
          <p:nvPr>
            <p:ph idx="2" type="body"/>
          </p:nvPr>
        </p:nvSpPr>
        <p:spPr>
          <a:xfrm>
            <a:off x="627888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5"/>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6"/>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1"/>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rgbClr val="980000"/>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Middleschool@aimsk12.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7"/>
          <p:cNvSpPr txBox="1"/>
          <p:nvPr>
            <p:ph type="ctrTitle"/>
          </p:nvPr>
        </p:nvSpPr>
        <p:spPr>
          <a:xfrm>
            <a:off x="954850" y="711625"/>
            <a:ext cx="10282200" cy="1920900"/>
          </a:xfrm>
          <a:prstGeom prst="rect">
            <a:avLst/>
          </a:prstGeom>
          <a:noFill/>
          <a:ln>
            <a:noFill/>
          </a:ln>
        </p:spPr>
        <p:txBody>
          <a:bodyPr anchorCtr="0" anchor="t" bIns="0" lIns="0" spcFirstLastPara="1" rIns="0" wrap="square" tIns="12700">
            <a:noAutofit/>
          </a:bodyPr>
          <a:lstStyle/>
          <a:p>
            <a:pPr indent="0" lvl="0" marL="13970" rtl="0" algn="ctr">
              <a:lnSpc>
                <a:spcPct val="100000"/>
              </a:lnSpc>
              <a:spcBef>
                <a:spcPts val="0"/>
              </a:spcBef>
              <a:spcAft>
                <a:spcPts val="0"/>
              </a:spcAft>
              <a:buSzPts val="1400"/>
              <a:buNone/>
            </a:pPr>
            <a:r>
              <a:rPr b="1" lang="en-US"/>
              <a:t>AIMS 6-8 Board Report</a:t>
            </a:r>
            <a:br>
              <a:rPr b="1" lang="en-US"/>
            </a:br>
            <a:r>
              <a:rPr b="1" lang="en-US" sz="2800"/>
              <a:t>Reporting Period March, 2021</a:t>
            </a:r>
            <a:endParaRPr b="1" sz="2800"/>
          </a:p>
        </p:txBody>
      </p:sp>
      <p:sp>
        <p:nvSpPr>
          <p:cNvPr id="52" name="Google Shape;52;p7"/>
          <p:cNvSpPr txBox="1"/>
          <p:nvPr/>
        </p:nvSpPr>
        <p:spPr>
          <a:xfrm>
            <a:off x="1872838" y="3368250"/>
            <a:ext cx="7239000" cy="1064100"/>
          </a:xfrm>
          <a:prstGeom prst="rect">
            <a:avLst/>
          </a:prstGeom>
          <a:noFill/>
          <a:ln>
            <a:noFill/>
          </a:ln>
        </p:spPr>
        <p:txBody>
          <a:bodyPr anchorCtr="0" anchor="t" bIns="0" lIns="0" spcFirstLastPara="1" rIns="0" wrap="square" tIns="29825">
            <a:noAutofit/>
          </a:bodyPr>
          <a:lstStyle/>
          <a:p>
            <a:pPr indent="909319" lvl="0" marL="12700" marR="5080" rtl="0" algn="ctr">
              <a:lnSpc>
                <a:spcPct val="119656"/>
              </a:lnSpc>
              <a:spcBef>
                <a:spcPts val="0"/>
              </a:spcBef>
              <a:spcAft>
                <a:spcPts val="0"/>
              </a:spcAft>
              <a:buNone/>
            </a:pPr>
            <a:r>
              <a:t/>
            </a:r>
            <a:endParaRPr/>
          </a:p>
          <a:p>
            <a:pPr indent="909319" lvl="0" marL="12700" marR="5080" rtl="0" algn="ctr">
              <a:lnSpc>
                <a:spcPct val="119656"/>
              </a:lnSpc>
              <a:spcBef>
                <a:spcPts val="0"/>
              </a:spcBef>
              <a:spcAft>
                <a:spcPts val="0"/>
              </a:spcAft>
              <a:buNone/>
            </a:pPr>
            <a:r>
              <a:rPr b="0" i="0" lang="en-US" sz="1400" u="none" cap="none" strike="noStrike">
                <a:solidFill>
                  <a:srgbClr val="685D46"/>
                </a:solidFill>
                <a:latin typeface="Arial"/>
                <a:ea typeface="Arial"/>
                <a:cs typeface="Arial"/>
                <a:sym typeface="Arial"/>
              </a:rPr>
              <a:t>Head of School</a:t>
            </a:r>
            <a:r>
              <a:rPr lang="en-US">
                <a:solidFill>
                  <a:srgbClr val="685D46"/>
                </a:solidFill>
              </a:rPr>
              <a:t>  Peter Holmquist, </a:t>
            </a:r>
            <a:r>
              <a:rPr b="0" i="0" lang="en-US" sz="1400" u="none" cap="none" strike="noStrike">
                <a:solidFill>
                  <a:srgbClr val="685D46"/>
                </a:solidFill>
                <a:latin typeface="Arial"/>
                <a:ea typeface="Arial"/>
                <a:cs typeface="Arial"/>
                <a:sym typeface="Arial"/>
              </a:rPr>
              <a:t>A</a:t>
            </a:r>
            <a:r>
              <a:rPr lang="en-US">
                <a:solidFill>
                  <a:srgbClr val="685D46"/>
                </a:solidFill>
              </a:rPr>
              <a:t>IMS </a:t>
            </a:r>
            <a:r>
              <a:rPr b="0" i="0" lang="en-US" sz="1400" u="none" cap="none" strike="noStrike">
                <a:solidFill>
                  <a:srgbClr val="685D46"/>
                </a:solidFill>
                <a:latin typeface="Arial"/>
                <a:ea typeface="Arial"/>
                <a:cs typeface="Arial"/>
                <a:sym typeface="Arial"/>
              </a:rPr>
              <a:t>College Prep </a:t>
            </a:r>
            <a:r>
              <a:rPr lang="en-US">
                <a:solidFill>
                  <a:srgbClr val="685D46"/>
                </a:solidFill>
              </a:rPr>
              <a:t>Middle </a:t>
            </a:r>
            <a:r>
              <a:rPr b="0" i="0" lang="en-US" sz="1400" u="none" cap="none" strike="noStrike">
                <a:solidFill>
                  <a:srgbClr val="685D46"/>
                </a:solidFill>
                <a:latin typeface="Arial"/>
                <a:ea typeface="Arial"/>
                <a:cs typeface="Arial"/>
                <a:sym typeface="Arial"/>
              </a:rPr>
              <a:t>School</a:t>
            </a:r>
            <a:endParaRPr b="0" i="0" sz="1400" u="none" cap="none" strike="noStrike">
              <a:solidFill>
                <a:srgbClr val="685D46"/>
              </a:solidFill>
              <a:latin typeface="Arial"/>
              <a:ea typeface="Arial"/>
              <a:cs typeface="Arial"/>
              <a:sym typeface="Arial"/>
            </a:endParaRPr>
          </a:p>
          <a:p>
            <a:pPr indent="909319" lvl="0" marL="12700" marR="5080" rtl="0" algn="ctr">
              <a:lnSpc>
                <a:spcPct val="119656"/>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3" name="Google Shape;53;p7"/>
          <p:cNvSpPr/>
          <p:nvPr/>
        </p:nvSpPr>
        <p:spPr>
          <a:xfrm>
            <a:off x="5406033" y="4927435"/>
            <a:ext cx="704548" cy="663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7"/>
          <p:cNvSpPr/>
          <p:nvPr/>
        </p:nvSpPr>
        <p:spPr>
          <a:xfrm>
            <a:off x="4756298" y="4781623"/>
            <a:ext cx="2679304" cy="1314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517199" y="670574"/>
            <a:ext cx="11674801" cy="1689567"/>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Middle </a:t>
            </a:r>
            <a:r>
              <a:rPr lang="en-US" sz="3600"/>
              <a:t>School Strategy for Addressing Concerns From Parents and Students</a:t>
            </a:r>
            <a:endParaRPr/>
          </a:p>
        </p:txBody>
      </p:sp>
      <p:sp>
        <p:nvSpPr>
          <p:cNvPr id="112" name="Google Shape;112;p16"/>
          <p:cNvSpPr txBox="1"/>
          <p:nvPr/>
        </p:nvSpPr>
        <p:spPr>
          <a:xfrm>
            <a:off x="930950" y="1855950"/>
            <a:ext cx="10627500" cy="4504500"/>
          </a:xfrm>
          <a:prstGeom prst="rect">
            <a:avLst/>
          </a:prstGeom>
          <a:noFill/>
          <a:ln>
            <a:noFill/>
          </a:ln>
        </p:spPr>
        <p:txBody>
          <a:bodyPr anchorCtr="0" anchor="t" bIns="0" lIns="0" spcFirstLastPara="1" rIns="0" wrap="square" tIns="52700">
            <a:noAutofit/>
          </a:bodyPr>
          <a:lstStyle/>
          <a:p>
            <a:pPr indent="-374650" lvl="0" marL="457200" rtl="0" algn="l">
              <a:spcBef>
                <a:spcPts val="1000"/>
              </a:spcBef>
              <a:spcAft>
                <a:spcPts val="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Specific parent addresses a concern, usually through email or phone call, although sometimes in person at the front desk</a:t>
            </a:r>
            <a:endParaRPr b="1" sz="2300">
              <a:solidFill>
                <a:srgbClr val="434343"/>
              </a:solidFill>
              <a:latin typeface="Helvetica Neue"/>
              <a:ea typeface="Helvetica Neue"/>
              <a:cs typeface="Helvetica Neue"/>
              <a:sym typeface="Helvetica Neue"/>
            </a:endParaRPr>
          </a:p>
          <a:p>
            <a:pPr indent="-374650" lvl="0" marL="457200" rtl="0" algn="l">
              <a:spcBef>
                <a:spcPts val="1000"/>
              </a:spcBef>
              <a:spcAft>
                <a:spcPts val="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Staff (usually clerical or faculty) respond as best they can in the moment</a:t>
            </a:r>
            <a:endParaRPr b="1" sz="2300">
              <a:solidFill>
                <a:srgbClr val="434343"/>
              </a:solidFill>
              <a:latin typeface="Helvetica Neue"/>
              <a:ea typeface="Helvetica Neue"/>
              <a:cs typeface="Helvetica Neue"/>
              <a:sym typeface="Helvetica Neue"/>
            </a:endParaRPr>
          </a:p>
          <a:p>
            <a:pPr indent="-374650" lvl="0" marL="457200" rtl="0" algn="l">
              <a:spcBef>
                <a:spcPts val="1000"/>
              </a:spcBef>
              <a:spcAft>
                <a:spcPts val="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If there is no resolution in first contact, then the student’s teachers are invited to weigh in with their information, or intervene for their student.</a:t>
            </a:r>
            <a:endParaRPr b="1" sz="2300">
              <a:solidFill>
                <a:srgbClr val="434343"/>
              </a:solidFill>
              <a:latin typeface="Helvetica Neue"/>
              <a:ea typeface="Helvetica Neue"/>
              <a:cs typeface="Helvetica Neue"/>
              <a:sym typeface="Helvetica Neue"/>
            </a:endParaRPr>
          </a:p>
          <a:p>
            <a:pPr indent="-374650" lvl="0" marL="457200" rtl="0" algn="l">
              <a:spcBef>
                <a:spcPts val="1000"/>
              </a:spcBef>
              <a:spcAft>
                <a:spcPts val="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If there is still no resolution, a MS administrator or other staff (ELD, SpEd) may become involved. If this is the first contact, step 3 will be enacted.</a:t>
            </a:r>
            <a:endParaRPr b="1" sz="2300">
              <a:solidFill>
                <a:srgbClr val="434343"/>
              </a:solidFill>
              <a:latin typeface="Helvetica Neue"/>
              <a:ea typeface="Helvetica Neue"/>
              <a:cs typeface="Helvetica Neue"/>
              <a:sym typeface="Helvetica Neue"/>
            </a:endParaRPr>
          </a:p>
          <a:p>
            <a:pPr indent="-374650" lvl="0" marL="457200" rtl="0" algn="l">
              <a:spcBef>
                <a:spcPts val="1000"/>
              </a:spcBef>
              <a:spcAft>
                <a:spcPts val="100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If there is not resolution and no clear policy, there may be a meeting between stakeholders.</a:t>
            </a:r>
            <a:endParaRPr b="1" sz="2300">
              <a:solidFill>
                <a:srgbClr val="434343"/>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517199" y="670574"/>
            <a:ext cx="11674800" cy="168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Middle School Challenges/Concerns and Method for Resolution</a:t>
            </a:r>
            <a:endParaRPr/>
          </a:p>
        </p:txBody>
      </p:sp>
      <p:sp>
        <p:nvSpPr>
          <p:cNvPr id="118" name="Google Shape;118;p17"/>
          <p:cNvSpPr txBox="1"/>
          <p:nvPr/>
        </p:nvSpPr>
        <p:spPr>
          <a:xfrm>
            <a:off x="789725" y="1472425"/>
            <a:ext cx="10577400" cy="4894500"/>
          </a:xfrm>
          <a:prstGeom prst="rect">
            <a:avLst/>
          </a:prstGeom>
          <a:noFill/>
          <a:ln>
            <a:noFill/>
          </a:ln>
        </p:spPr>
        <p:txBody>
          <a:bodyPr anchorCtr="0" anchor="t" bIns="0" lIns="0" spcFirstLastPara="1" rIns="0" wrap="square" tIns="52700">
            <a:noAutofit/>
          </a:bodyPr>
          <a:lstStyle/>
          <a:p>
            <a:pPr indent="0" lvl="0" marL="0" rtl="0" algn="l">
              <a:lnSpc>
                <a:spcPct val="150000"/>
              </a:lnSpc>
              <a:spcBef>
                <a:spcPts val="0"/>
              </a:spcBef>
              <a:spcAft>
                <a:spcPts val="0"/>
              </a:spcAft>
              <a:buNone/>
            </a:pPr>
            <a:r>
              <a:rPr b="1" lang="en-US" sz="2300">
                <a:solidFill>
                  <a:srgbClr val="CC0000"/>
                </a:solidFill>
              </a:rPr>
              <a:t>Support </a:t>
            </a:r>
            <a:r>
              <a:rPr b="1" lang="en-US" sz="2300">
                <a:solidFill>
                  <a:srgbClr val="CC0000"/>
                </a:solidFill>
              </a:rPr>
              <a:t>of teachers and students in the distance learning environment</a:t>
            </a:r>
            <a:endParaRPr b="1" sz="2300">
              <a:solidFill>
                <a:srgbClr val="CC0000"/>
              </a:solidFill>
            </a:endParaRPr>
          </a:p>
          <a:p>
            <a:pPr indent="-374650" lvl="0" marL="914400" rtl="0" algn="l">
              <a:lnSpc>
                <a:spcPct val="150000"/>
              </a:lnSpc>
              <a:spcBef>
                <a:spcPts val="0"/>
              </a:spcBef>
              <a:spcAft>
                <a:spcPts val="0"/>
              </a:spcAft>
              <a:buClr>
                <a:srgbClr val="434343"/>
              </a:buClr>
              <a:buSzPts val="2300"/>
              <a:buChar char="●"/>
            </a:pPr>
            <a:r>
              <a:rPr b="1" lang="en-US" sz="2300">
                <a:solidFill>
                  <a:srgbClr val="434343"/>
                </a:solidFill>
              </a:rPr>
              <a:t>skills, practices, relationships</a:t>
            </a:r>
            <a:endParaRPr b="1" sz="2300">
              <a:solidFill>
                <a:srgbClr val="434343"/>
              </a:solidFill>
            </a:endParaRPr>
          </a:p>
          <a:p>
            <a:pPr indent="-374650" lvl="0" marL="914400" rtl="0" algn="l">
              <a:lnSpc>
                <a:spcPct val="150000"/>
              </a:lnSpc>
              <a:spcBef>
                <a:spcPts val="0"/>
              </a:spcBef>
              <a:spcAft>
                <a:spcPts val="0"/>
              </a:spcAft>
              <a:buClr>
                <a:srgbClr val="CC0000"/>
              </a:buClr>
              <a:buSzPts val="2300"/>
              <a:buChar char="●"/>
            </a:pPr>
            <a:r>
              <a:rPr b="1" lang="en-US" sz="2300">
                <a:solidFill>
                  <a:srgbClr val="CC0000"/>
                </a:solidFill>
              </a:rPr>
              <a:t>continuing to highlight and support SEL activities - both for teachers and for students</a:t>
            </a:r>
            <a:endParaRPr b="1" sz="2300">
              <a:solidFill>
                <a:srgbClr val="CC0000"/>
              </a:solidFill>
            </a:endParaRPr>
          </a:p>
          <a:p>
            <a:pPr indent="-374650" lvl="0" marL="914400" rtl="0" algn="l">
              <a:lnSpc>
                <a:spcPct val="150000"/>
              </a:lnSpc>
              <a:spcBef>
                <a:spcPts val="0"/>
              </a:spcBef>
              <a:spcAft>
                <a:spcPts val="0"/>
              </a:spcAft>
              <a:buClr>
                <a:srgbClr val="CC0000"/>
              </a:buClr>
              <a:buSzPts val="2300"/>
              <a:buChar char="●"/>
            </a:pPr>
            <a:r>
              <a:rPr b="1" lang="en-US" sz="2300">
                <a:solidFill>
                  <a:srgbClr val="CC0000"/>
                </a:solidFill>
              </a:rPr>
              <a:t>“Educator Resiliency </a:t>
            </a:r>
            <a:r>
              <a:rPr b="1" lang="en-US" sz="2300">
                <a:solidFill>
                  <a:srgbClr val="CC0000"/>
                </a:solidFill>
              </a:rPr>
              <a:t>Blueprint</a:t>
            </a:r>
            <a:r>
              <a:rPr b="1" lang="en-US" sz="2300">
                <a:solidFill>
                  <a:srgbClr val="CC0000"/>
                </a:solidFill>
              </a:rPr>
              <a:t>” program for teachers is being offered during PLC time</a:t>
            </a:r>
            <a:endParaRPr b="1" sz="2300">
              <a:solidFill>
                <a:srgbClr val="CC0000"/>
              </a:solidFill>
            </a:endParaRPr>
          </a:p>
          <a:p>
            <a:pPr indent="0" lvl="0" marL="0" rtl="0" algn="l">
              <a:lnSpc>
                <a:spcPct val="150000"/>
              </a:lnSpc>
              <a:spcBef>
                <a:spcPts val="0"/>
              </a:spcBef>
              <a:spcAft>
                <a:spcPts val="0"/>
              </a:spcAft>
              <a:buClr>
                <a:schemeClr val="dk1"/>
              </a:buClr>
              <a:buSzPts val="1100"/>
              <a:buFont typeface="Arial"/>
              <a:buNone/>
            </a:pPr>
            <a:r>
              <a:rPr b="1" lang="en-US" sz="2300">
                <a:solidFill>
                  <a:srgbClr val="434343"/>
                </a:solidFill>
              </a:rPr>
              <a:t>Professional Development continually addressed through</a:t>
            </a:r>
            <a:endParaRPr b="1" sz="2300">
              <a:solidFill>
                <a:srgbClr val="434343"/>
              </a:solidFill>
            </a:endParaRPr>
          </a:p>
          <a:p>
            <a:pPr indent="-374650" lvl="0" marL="914400" rtl="0" algn="l">
              <a:lnSpc>
                <a:spcPct val="150000"/>
              </a:lnSpc>
              <a:spcBef>
                <a:spcPts val="0"/>
              </a:spcBef>
              <a:spcAft>
                <a:spcPts val="0"/>
              </a:spcAft>
              <a:buClr>
                <a:srgbClr val="434343"/>
              </a:buClr>
              <a:buSzPts val="2300"/>
              <a:buChar char="●"/>
            </a:pPr>
            <a:r>
              <a:rPr b="1" lang="en-US" sz="2300">
                <a:solidFill>
                  <a:srgbClr val="434343"/>
                </a:solidFill>
              </a:rPr>
              <a:t>unit/lesson planning for Semester Two/Quarter Three and beyond</a:t>
            </a:r>
            <a:endParaRPr b="1" sz="2300">
              <a:solidFill>
                <a:srgbClr val="434343"/>
              </a:solidFill>
            </a:endParaRPr>
          </a:p>
          <a:p>
            <a:pPr indent="-374650" lvl="0" marL="914400" rtl="0" algn="l">
              <a:lnSpc>
                <a:spcPct val="150000"/>
              </a:lnSpc>
              <a:spcBef>
                <a:spcPts val="0"/>
              </a:spcBef>
              <a:spcAft>
                <a:spcPts val="0"/>
              </a:spcAft>
              <a:buClr>
                <a:srgbClr val="434343"/>
              </a:buClr>
              <a:buSzPts val="2300"/>
              <a:buChar char="●"/>
            </a:pPr>
            <a:r>
              <a:rPr b="1" lang="en-US" sz="2300">
                <a:solidFill>
                  <a:srgbClr val="434343"/>
                </a:solidFill>
              </a:rPr>
              <a:t>vendor, peer teacher, and administrator offering training</a:t>
            </a:r>
            <a:endParaRPr b="1" sz="2300">
              <a:solidFill>
                <a:srgbClr val="434343"/>
              </a:solidFill>
            </a:endParaRPr>
          </a:p>
          <a:p>
            <a:pPr indent="0" lvl="0" marL="0" rtl="0" algn="l">
              <a:lnSpc>
                <a:spcPct val="150000"/>
              </a:lnSpc>
              <a:spcBef>
                <a:spcPts val="0"/>
              </a:spcBef>
              <a:spcAft>
                <a:spcPts val="0"/>
              </a:spcAft>
              <a:buClr>
                <a:schemeClr val="dk1"/>
              </a:buClr>
              <a:buSzPts val="1100"/>
              <a:buFont typeface="Arial"/>
              <a:buNone/>
            </a:pPr>
            <a:r>
              <a:t/>
            </a:r>
            <a:endParaRPr b="1" sz="22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8"/>
          <p:cNvSpPr txBox="1"/>
          <p:nvPr>
            <p:ph type="title"/>
          </p:nvPr>
        </p:nvSpPr>
        <p:spPr>
          <a:xfrm>
            <a:off x="517199" y="670574"/>
            <a:ext cx="11674800" cy="168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a:t>Introduction</a:t>
            </a:r>
            <a:endParaRPr/>
          </a:p>
        </p:txBody>
      </p:sp>
      <p:sp>
        <p:nvSpPr>
          <p:cNvPr id="60" name="Google Shape;60;p8"/>
          <p:cNvSpPr txBox="1"/>
          <p:nvPr/>
        </p:nvSpPr>
        <p:spPr>
          <a:xfrm>
            <a:off x="383250" y="1220750"/>
            <a:ext cx="11175000" cy="3974400"/>
          </a:xfrm>
          <a:prstGeom prst="rect">
            <a:avLst/>
          </a:prstGeom>
          <a:noFill/>
          <a:ln>
            <a:noFill/>
          </a:ln>
        </p:spPr>
        <p:txBody>
          <a:bodyPr anchorCtr="0" anchor="t" bIns="0" lIns="0" spcFirstLastPara="1" rIns="0" wrap="square" tIns="52700">
            <a:noAutofit/>
          </a:bodyPr>
          <a:lstStyle/>
          <a:p>
            <a:pPr indent="0" lvl="0" marL="0" rtl="0" algn="l">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100000"/>
              </a:lnSpc>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200000"/>
              </a:lnSpc>
              <a:spcBef>
                <a:spcPts val="0"/>
              </a:spcBef>
              <a:spcAft>
                <a:spcPts val="0"/>
              </a:spcAft>
              <a:buNone/>
            </a:pPr>
            <a:r>
              <a:t/>
            </a:r>
            <a:endParaRPr>
              <a:solidFill>
                <a:srgbClr val="434343"/>
              </a:solidFill>
            </a:endParaRPr>
          </a:p>
          <a:p>
            <a:pPr indent="0" lvl="0" marL="914400" marR="0" rtl="0" algn="l">
              <a:lnSpc>
                <a:spcPct val="100000"/>
              </a:lnSpc>
              <a:spcBef>
                <a:spcPts val="315"/>
              </a:spcBef>
              <a:spcAft>
                <a:spcPts val="0"/>
              </a:spcAft>
              <a:buClr>
                <a:srgbClr val="000000"/>
              </a:buClr>
              <a:buSzPts val="1800"/>
              <a:buFont typeface="Arial"/>
              <a:buNone/>
            </a:pPr>
            <a:r>
              <a:rPr b="1" lang="en-US" sz="1800">
                <a:solidFill>
                  <a:srgbClr val="5B0F00"/>
                </a:solidFill>
                <a:latin typeface="Helvetica Neue"/>
                <a:ea typeface="Helvetica Neue"/>
                <a:cs typeface="Helvetica Neue"/>
                <a:sym typeface="Helvetica Neue"/>
              </a:rPr>
              <a:t>This slide deck contains information about AIMS College Prep Middle School. It will not be read to the board. In the interest of time, the board will receive this presentation in advance, and will have questions ready for the coordinator. The Head may take a short time  ( 5 minutes Max) to highlight any Items that may be of specific interest to the board.</a:t>
            </a:r>
            <a:endParaRPr b="1" i="0" sz="1800" u="none" cap="none" strike="noStrike">
              <a:solidFill>
                <a:srgbClr val="5B0F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type="title"/>
          </p:nvPr>
        </p:nvSpPr>
        <p:spPr>
          <a:xfrm>
            <a:off x="517200" y="670574"/>
            <a:ext cx="11674800" cy="81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Highlights I Want The Board To Know</a:t>
            </a:r>
            <a:endParaRPr/>
          </a:p>
        </p:txBody>
      </p:sp>
      <p:sp>
        <p:nvSpPr>
          <p:cNvPr id="66" name="Google Shape;66;p9"/>
          <p:cNvSpPr txBox="1"/>
          <p:nvPr/>
        </p:nvSpPr>
        <p:spPr>
          <a:xfrm>
            <a:off x="921250" y="1615500"/>
            <a:ext cx="5984400" cy="4417500"/>
          </a:xfrm>
          <a:prstGeom prst="rect">
            <a:avLst/>
          </a:prstGeom>
          <a:noFill/>
          <a:ln>
            <a:noFill/>
          </a:ln>
        </p:spPr>
        <p:txBody>
          <a:bodyPr anchorCtr="0" anchor="t" bIns="0" lIns="0" spcFirstLastPara="1" rIns="0" wrap="square" tIns="52700">
            <a:noAutofit/>
          </a:bodyPr>
          <a:lstStyle/>
          <a:p>
            <a:pPr indent="-387350" lvl="0" marL="457200" rtl="0" algn="l">
              <a:spcBef>
                <a:spcPts val="315"/>
              </a:spcBef>
              <a:spcAft>
                <a:spcPts val="0"/>
              </a:spcAft>
              <a:buClr>
                <a:srgbClr val="CC0000"/>
              </a:buClr>
              <a:buSzPts val="2500"/>
              <a:buFont typeface="Helvetica Neue"/>
              <a:buChar char="●"/>
            </a:pPr>
            <a:r>
              <a:rPr b="1" lang="en-US" sz="2500">
                <a:solidFill>
                  <a:srgbClr val="CC0000"/>
                </a:solidFill>
                <a:latin typeface="Helvetica Neue"/>
                <a:ea typeface="Helvetica Neue"/>
                <a:cs typeface="Helvetica Neue"/>
                <a:sym typeface="Helvetica Neue"/>
              </a:rPr>
              <a:t>Renewal of Measure G1 grant</a:t>
            </a:r>
            <a:endParaRPr b="1" sz="2500">
              <a:solidFill>
                <a:srgbClr val="CC0000"/>
              </a:solidFill>
              <a:latin typeface="Helvetica Neue"/>
              <a:ea typeface="Helvetica Neue"/>
              <a:cs typeface="Helvetica Neue"/>
              <a:sym typeface="Helvetica Neue"/>
            </a:endParaRPr>
          </a:p>
          <a:p>
            <a:pPr indent="-387350" lvl="0" marL="457200" rtl="0" algn="l">
              <a:spcBef>
                <a:spcPts val="1000"/>
              </a:spcBef>
              <a:spcAft>
                <a:spcPts val="0"/>
              </a:spcAft>
              <a:buClr>
                <a:srgbClr val="CC0000"/>
              </a:buClr>
              <a:buSzPts val="2500"/>
              <a:buFont typeface="Helvetica Neue"/>
              <a:buChar char="●"/>
            </a:pPr>
            <a:r>
              <a:rPr b="1" lang="en-US" sz="2500">
                <a:solidFill>
                  <a:srgbClr val="CC0000"/>
                </a:solidFill>
                <a:latin typeface="Helvetica Neue"/>
                <a:ea typeface="Helvetica Neue"/>
                <a:cs typeface="Helvetica Neue"/>
                <a:sym typeface="Helvetica Neue"/>
              </a:rPr>
              <a:t>All Tied Up continues</a:t>
            </a:r>
            <a:endParaRPr b="1" sz="2500">
              <a:solidFill>
                <a:srgbClr val="CC0000"/>
              </a:solidFill>
              <a:latin typeface="Helvetica Neue"/>
              <a:ea typeface="Helvetica Neue"/>
              <a:cs typeface="Helvetica Neue"/>
              <a:sym typeface="Helvetica Neue"/>
            </a:endParaRPr>
          </a:p>
          <a:p>
            <a:pPr indent="-387350" lvl="0" marL="457200" rtl="0" algn="l">
              <a:spcBef>
                <a:spcPts val="1000"/>
              </a:spcBef>
              <a:spcAft>
                <a:spcPts val="0"/>
              </a:spcAft>
              <a:buClr>
                <a:srgbClr val="CC0000"/>
              </a:buClr>
              <a:buSzPts val="2500"/>
              <a:buFont typeface="Helvetica Neue"/>
              <a:buChar char="●"/>
            </a:pPr>
            <a:r>
              <a:rPr b="1" lang="en-US" sz="2500">
                <a:solidFill>
                  <a:srgbClr val="CC0000"/>
                </a:solidFill>
                <a:latin typeface="Helvetica Neue"/>
                <a:ea typeface="Helvetica Neue"/>
                <a:cs typeface="Helvetica Neue"/>
                <a:sym typeface="Helvetica Neue"/>
              </a:rPr>
              <a:t>Computer repair</a:t>
            </a:r>
            <a:endParaRPr b="1" sz="2500">
              <a:solidFill>
                <a:srgbClr val="CC0000"/>
              </a:solidFill>
              <a:latin typeface="Helvetica Neue"/>
              <a:ea typeface="Helvetica Neue"/>
              <a:cs typeface="Helvetica Neue"/>
              <a:sym typeface="Helvetica Neue"/>
            </a:endParaRPr>
          </a:p>
          <a:p>
            <a:pPr indent="-387350" lvl="0" marL="457200" rtl="0" algn="l">
              <a:spcBef>
                <a:spcPts val="1000"/>
              </a:spcBef>
              <a:spcAft>
                <a:spcPts val="0"/>
              </a:spcAft>
              <a:buClr>
                <a:srgbClr val="CC0000"/>
              </a:buClr>
              <a:buSzPts val="2500"/>
              <a:buFont typeface="Helvetica Neue"/>
              <a:buChar char="●"/>
            </a:pPr>
            <a:r>
              <a:rPr b="1" lang="en-US" sz="2500">
                <a:solidFill>
                  <a:srgbClr val="CC0000"/>
                </a:solidFill>
                <a:latin typeface="Helvetica Neue"/>
                <a:ea typeface="Helvetica Neue"/>
                <a:cs typeface="Helvetica Neue"/>
                <a:sym typeface="Helvetica Neue"/>
              </a:rPr>
              <a:t>Preparation for re-opening (details)</a:t>
            </a:r>
            <a:endParaRPr b="1" sz="2500">
              <a:solidFill>
                <a:srgbClr val="CC0000"/>
              </a:solidFill>
              <a:latin typeface="Helvetica Neue"/>
              <a:ea typeface="Helvetica Neue"/>
              <a:cs typeface="Helvetica Neue"/>
              <a:sym typeface="Helvetica Neue"/>
            </a:endParaRPr>
          </a:p>
          <a:p>
            <a:pPr indent="0" lvl="0" marL="457200" rtl="0" algn="l">
              <a:spcBef>
                <a:spcPts val="1000"/>
              </a:spcBef>
              <a:spcAft>
                <a:spcPts val="0"/>
              </a:spcAft>
              <a:buNone/>
            </a:pPr>
            <a:r>
              <a:t/>
            </a:r>
            <a:endParaRPr b="1" sz="2500">
              <a:solidFill>
                <a:srgbClr val="CC0000"/>
              </a:solidFill>
              <a:latin typeface="Helvetica Neue"/>
              <a:ea typeface="Helvetica Neue"/>
              <a:cs typeface="Helvetica Neue"/>
              <a:sym typeface="Helvetica Neue"/>
            </a:endParaRPr>
          </a:p>
          <a:p>
            <a:pPr indent="-387350" lvl="0" marL="457200" rtl="0" algn="l">
              <a:spcBef>
                <a:spcPts val="1000"/>
              </a:spcBef>
              <a:spcAft>
                <a:spcPts val="0"/>
              </a:spcAft>
              <a:buClr>
                <a:srgbClr val="CC0000"/>
              </a:buClr>
              <a:buSzPts val="2500"/>
              <a:buFont typeface="Helvetica Neue"/>
              <a:buChar char="●"/>
            </a:pPr>
            <a:r>
              <a:rPr b="1" lang="en-US" sz="2500">
                <a:solidFill>
                  <a:srgbClr val="CC0000"/>
                </a:solidFill>
                <a:latin typeface="Helvetica Neue"/>
                <a:ea typeface="Helvetica Neue"/>
                <a:cs typeface="Helvetica Neue"/>
                <a:sym typeface="Helvetica Neue"/>
              </a:rPr>
              <a:t>Distribution Days for Q4 are coming</a:t>
            </a:r>
            <a:endParaRPr b="1" sz="2500">
              <a:solidFill>
                <a:srgbClr val="CC0000"/>
              </a:solidFill>
              <a:latin typeface="Helvetica Neue"/>
              <a:ea typeface="Helvetica Neue"/>
              <a:cs typeface="Helvetica Neue"/>
              <a:sym typeface="Helvetica Neue"/>
            </a:endParaRPr>
          </a:p>
          <a:p>
            <a:pPr indent="0" lvl="0" marL="457200" rtl="0" algn="l">
              <a:spcBef>
                <a:spcPts val="1000"/>
              </a:spcBef>
              <a:spcAft>
                <a:spcPts val="0"/>
              </a:spcAft>
              <a:buNone/>
            </a:pPr>
            <a:r>
              <a:t/>
            </a:r>
            <a:endParaRPr b="1" sz="2500">
              <a:solidFill>
                <a:srgbClr val="CC0000"/>
              </a:solidFill>
              <a:latin typeface="Helvetica Neue"/>
              <a:ea typeface="Helvetica Neue"/>
              <a:cs typeface="Helvetica Neue"/>
              <a:sym typeface="Helvetica Neue"/>
            </a:endParaRPr>
          </a:p>
          <a:p>
            <a:pPr indent="0" lvl="0" marL="0" rtl="0" algn="l">
              <a:spcBef>
                <a:spcPts val="1000"/>
              </a:spcBef>
              <a:spcAft>
                <a:spcPts val="1000"/>
              </a:spcAft>
              <a:buClr>
                <a:schemeClr val="dk1"/>
              </a:buClr>
              <a:buSzPts val="1400"/>
              <a:buFont typeface="Arial"/>
              <a:buNone/>
            </a:pPr>
            <a:r>
              <a:t/>
            </a:r>
            <a:endParaRPr>
              <a:solidFill>
                <a:srgbClr val="434343"/>
              </a:solidFill>
            </a:endParaRPr>
          </a:p>
        </p:txBody>
      </p:sp>
      <p:pic>
        <p:nvPicPr>
          <p:cNvPr id="67" name="Google Shape;67;p9"/>
          <p:cNvPicPr preferRelativeResize="0"/>
          <p:nvPr/>
        </p:nvPicPr>
        <p:blipFill>
          <a:blip r:embed="rId3">
            <a:alphaModFix/>
          </a:blip>
          <a:stretch>
            <a:fillRect/>
          </a:stretch>
        </p:blipFill>
        <p:spPr>
          <a:xfrm>
            <a:off x="7081823" y="3084000"/>
            <a:ext cx="4861701" cy="3240350"/>
          </a:xfrm>
          <a:prstGeom prst="rect">
            <a:avLst/>
          </a:prstGeom>
          <a:noFill/>
          <a:ln>
            <a:noFill/>
          </a:ln>
        </p:spPr>
      </p:pic>
      <p:pic>
        <p:nvPicPr>
          <p:cNvPr id="68" name="Google Shape;68;p9"/>
          <p:cNvPicPr preferRelativeResize="0"/>
          <p:nvPr/>
        </p:nvPicPr>
        <p:blipFill rotWithShape="1">
          <a:blip r:embed="rId4">
            <a:alphaModFix/>
          </a:blip>
          <a:srcRect b="10762" l="0" r="0" t="26185"/>
          <a:stretch/>
        </p:blipFill>
        <p:spPr>
          <a:xfrm>
            <a:off x="9532525" y="210350"/>
            <a:ext cx="2410997" cy="2702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0"/>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t>Highlights Of The Month</a:t>
            </a:r>
            <a:endParaRPr sz="3600"/>
          </a:p>
        </p:txBody>
      </p:sp>
      <p:sp>
        <p:nvSpPr>
          <p:cNvPr id="74" name="Google Shape;74;p10"/>
          <p:cNvSpPr txBox="1"/>
          <p:nvPr/>
        </p:nvSpPr>
        <p:spPr>
          <a:xfrm>
            <a:off x="700300" y="1220650"/>
            <a:ext cx="7137000" cy="5145000"/>
          </a:xfrm>
          <a:prstGeom prst="rect">
            <a:avLst/>
          </a:prstGeom>
          <a:noFill/>
          <a:ln>
            <a:noFill/>
          </a:ln>
        </p:spPr>
        <p:txBody>
          <a:bodyPr anchorCtr="0" anchor="t" bIns="0" lIns="0" spcFirstLastPara="1" rIns="0" wrap="square" tIns="52700">
            <a:noAutofit/>
          </a:bodyPr>
          <a:lstStyle/>
          <a:p>
            <a:pPr indent="-387350" lvl="0" marL="457200" rtl="0" algn="l">
              <a:spcBef>
                <a:spcPts val="1000"/>
              </a:spcBef>
              <a:spcAft>
                <a:spcPts val="0"/>
              </a:spcAft>
              <a:buClr>
                <a:srgbClr val="CC0000"/>
              </a:buClr>
              <a:buSzPts val="2500"/>
              <a:buFont typeface="Helvetica Neue"/>
              <a:buChar char="●"/>
            </a:pPr>
            <a:r>
              <a:rPr b="1" lang="en-US" sz="2500">
                <a:solidFill>
                  <a:srgbClr val="CC0000"/>
                </a:solidFill>
                <a:latin typeface="Helvetica Neue"/>
                <a:ea typeface="Helvetica Neue"/>
                <a:cs typeface="Helvetica Neue"/>
                <a:sym typeface="Helvetica Neue"/>
              </a:rPr>
              <a:t>3rd 3-day “Distribution Days” of School supplies and packets from Teachers March 30, 31, April 1st</a:t>
            </a:r>
            <a:endParaRPr b="1" sz="2500">
              <a:solidFill>
                <a:srgbClr val="CC0000"/>
              </a:solidFill>
              <a:latin typeface="Helvetica Neue"/>
              <a:ea typeface="Helvetica Neue"/>
              <a:cs typeface="Helvetica Neue"/>
              <a:sym typeface="Helvetica Neue"/>
            </a:endParaRPr>
          </a:p>
          <a:p>
            <a:pPr indent="-387350" lvl="0" marL="457200" rtl="0" algn="l">
              <a:spcBef>
                <a:spcPts val="1000"/>
              </a:spcBef>
              <a:spcAft>
                <a:spcPts val="0"/>
              </a:spcAft>
              <a:buClr>
                <a:srgbClr val="CC0000"/>
              </a:buClr>
              <a:buSzPts val="2500"/>
              <a:buFont typeface="Helvetica Neue"/>
              <a:buChar char="●"/>
            </a:pPr>
            <a:r>
              <a:rPr b="1" lang="en-US" sz="2500">
                <a:solidFill>
                  <a:srgbClr val="CC0000"/>
                </a:solidFill>
                <a:latin typeface="Helvetica Neue"/>
                <a:ea typeface="Helvetica Neue"/>
                <a:cs typeface="Helvetica Neue"/>
                <a:sym typeface="Helvetica Neue"/>
              </a:rPr>
              <a:t>Preparations for various testing is going well - both technology needs and academic scaffolding/support</a:t>
            </a:r>
            <a:endParaRPr b="1" sz="2500">
              <a:solidFill>
                <a:srgbClr val="CC0000"/>
              </a:solidFill>
              <a:latin typeface="Helvetica Neue"/>
              <a:ea typeface="Helvetica Neue"/>
              <a:cs typeface="Helvetica Neue"/>
              <a:sym typeface="Helvetica Neue"/>
            </a:endParaRPr>
          </a:p>
          <a:p>
            <a:pPr indent="-387350" lvl="0" marL="457200" rtl="0" algn="l">
              <a:spcBef>
                <a:spcPts val="1000"/>
              </a:spcBef>
              <a:spcAft>
                <a:spcPts val="0"/>
              </a:spcAft>
              <a:buClr>
                <a:srgbClr val="CC0000"/>
              </a:buClr>
              <a:buSzPts val="2500"/>
              <a:buFont typeface="Helvetica Neue"/>
              <a:buChar char="●"/>
            </a:pPr>
            <a:r>
              <a:rPr b="1" lang="en-US" sz="2500">
                <a:solidFill>
                  <a:srgbClr val="CC0000"/>
                </a:solidFill>
                <a:latin typeface="Helvetica Neue"/>
                <a:ea typeface="Helvetica Neue"/>
                <a:cs typeface="Helvetica Neue"/>
                <a:sym typeface="Helvetica Neue"/>
              </a:rPr>
              <a:t>Computer repair for items that are within our scope</a:t>
            </a:r>
            <a:endParaRPr b="1" sz="2500">
              <a:solidFill>
                <a:srgbClr val="CC0000"/>
              </a:solidFill>
              <a:latin typeface="Helvetica Neue"/>
              <a:ea typeface="Helvetica Neue"/>
              <a:cs typeface="Helvetica Neue"/>
              <a:sym typeface="Helvetica Neue"/>
            </a:endParaRPr>
          </a:p>
          <a:p>
            <a:pPr indent="0" lvl="0" marL="0" rtl="0" algn="l">
              <a:spcBef>
                <a:spcPts val="1000"/>
              </a:spcBef>
              <a:spcAft>
                <a:spcPts val="1000"/>
              </a:spcAft>
              <a:buClr>
                <a:schemeClr val="dk1"/>
              </a:buClr>
              <a:buSzPts val="1400"/>
              <a:buFont typeface="Arial"/>
              <a:buNone/>
            </a:pPr>
            <a:r>
              <a:t/>
            </a:r>
            <a:endParaRPr>
              <a:solidFill>
                <a:srgbClr val="CC0000"/>
              </a:solidFill>
            </a:endParaRPr>
          </a:p>
        </p:txBody>
      </p:sp>
      <p:pic>
        <p:nvPicPr>
          <p:cNvPr id="75" name="Google Shape;75;p10"/>
          <p:cNvPicPr preferRelativeResize="0"/>
          <p:nvPr/>
        </p:nvPicPr>
        <p:blipFill rotWithShape="1">
          <a:blip r:embed="rId3">
            <a:alphaModFix/>
          </a:blip>
          <a:srcRect b="30016" l="0" r="0" t="11857"/>
          <a:stretch/>
        </p:blipFill>
        <p:spPr>
          <a:xfrm>
            <a:off x="8099775" y="3175124"/>
            <a:ext cx="3040107" cy="3141452"/>
          </a:xfrm>
          <a:prstGeom prst="rect">
            <a:avLst/>
          </a:prstGeom>
          <a:noFill/>
          <a:ln>
            <a:noFill/>
          </a:ln>
        </p:spPr>
      </p:pic>
      <p:pic>
        <p:nvPicPr>
          <p:cNvPr id="76" name="Google Shape;76;p10"/>
          <p:cNvPicPr preferRelativeResize="0"/>
          <p:nvPr/>
        </p:nvPicPr>
        <p:blipFill rotWithShape="1">
          <a:blip r:embed="rId4">
            <a:alphaModFix/>
          </a:blip>
          <a:srcRect b="10866" l="11691" r="0" t="8579"/>
          <a:stretch/>
        </p:blipFill>
        <p:spPr>
          <a:xfrm>
            <a:off x="9974875" y="633425"/>
            <a:ext cx="2083549" cy="3378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1"/>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Computer and Chromebook Repair	</a:t>
            </a:r>
            <a:endParaRPr/>
          </a:p>
        </p:txBody>
      </p:sp>
      <p:sp>
        <p:nvSpPr>
          <p:cNvPr id="82" name="Google Shape;82;p11"/>
          <p:cNvSpPr txBox="1"/>
          <p:nvPr>
            <p:ph idx="1" type="body"/>
          </p:nvPr>
        </p:nvSpPr>
        <p:spPr>
          <a:xfrm>
            <a:off x="589975" y="1541375"/>
            <a:ext cx="10232100" cy="4311000"/>
          </a:xfrm>
          <a:prstGeom prst="rect">
            <a:avLst/>
          </a:prstGeom>
        </p:spPr>
        <p:txBody>
          <a:bodyPr anchorCtr="0" anchor="t" bIns="0" lIns="0" spcFirstLastPara="1" rIns="0" wrap="square" tIns="0">
            <a:noAutofit/>
          </a:bodyPr>
          <a:lstStyle/>
          <a:p>
            <a:pPr indent="-387350" lvl="0" marL="457200" rtl="0" algn="l">
              <a:spcBef>
                <a:spcPts val="0"/>
              </a:spcBef>
              <a:spcAft>
                <a:spcPts val="0"/>
              </a:spcAft>
              <a:buSzPts val="2500"/>
              <a:buChar char="●"/>
            </a:pPr>
            <a:r>
              <a:rPr lang="en-US" sz="2900"/>
              <a:t>The Middle School</a:t>
            </a:r>
            <a:r>
              <a:rPr lang="en-US" sz="2900"/>
              <a:t> is currently in a ratio of 1-to-1 on Chromebooks-to-students.</a:t>
            </a:r>
            <a:endParaRPr sz="2900"/>
          </a:p>
          <a:p>
            <a:pPr indent="-387350" lvl="0" marL="457200" rtl="0" algn="l">
              <a:spcBef>
                <a:spcPts val="1000"/>
              </a:spcBef>
              <a:spcAft>
                <a:spcPts val="0"/>
              </a:spcAft>
              <a:buSzPts val="2500"/>
              <a:buChar char="●"/>
            </a:pPr>
            <a:r>
              <a:rPr lang="en-US" sz="2900"/>
              <a:t>We also have extra chromebooks in case there needs to be a replacement. (Many of those in need of repair are put back in service.)</a:t>
            </a:r>
            <a:endParaRPr sz="2900"/>
          </a:p>
          <a:p>
            <a:pPr indent="-387350" lvl="0" marL="457200" rtl="0" algn="l">
              <a:spcBef>
                <a:spcPts val="1000"/>
              </a:spcBef>
              <a:spcAft>
                <a:spcPts val="0"/>
              </a:spcAft>
              <a:buSzPts val="2500"/>
              <a:buChar char="●"/>
            </a:pPr>
            <a:r>
              <a:rPr lang="en-US" sz="2900"/>
              <a:t>There are 90 chromebooks that are currently back-ordered. There is currently no ETA for them.</a:t>
            </a:r>
            <a:endParaRPr sz="2900"/>
          </a:p>
          <a:p>
            <a:pPr indent="-387350" lvl="0" marL="457200" rtl="0" algn="l">
              <a:spcBef>
                <a:spcPts val="1000"/>
              </a:spcBef>
              <a:spcAft>
                <a:spcPts val="1000"/>
              </a:spcAft>
              <a:buSzPts val="2500"/>
              <a:buChar char="●"/>
            </a:pPr>
            <a:r>
              <a:rPr lang="en-US" sz="2900"/>
              <a:t>An additional 54 Chromebooks were </a:t>
            </a:r>
            <a:r>
              <a:rPr lang="en-US" sz="2900"/>
              <a:t>ordered</a:t>
            </a:r>
            <a:r>
              <a:rPr lang="en-US" sz="2900"/>
              <a:t> and should arrive earlier than the 90 back-ordered Chromebooks.</a:t>
            </a: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ph type="title"/>
          </p:nvPr>
        </p:nvSpPr>
        <p:spPr>
          <a:xfrm>
            <a:off x="517199" y="670573"/>
            <a:ext cx="10819015" cy="1193396"/>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Middle </a:t>
            </a:r>
            <a:r>
              <a:rPr lang="en-US" sz="3600"/>
              <a:t>School Instructional Schedule In March</a:t>
            </a:r>
            <a:endParaRPr sz="3600"/>
          </a:p>
        </p:txBody>
      </p:sp>
      <p:graphicFrame>
        <p:nvGraphicFramePr>
          <p:cNvPr id="88" name="Google Shape;88;p12"/>
          <p:cNvGraphicFramePr/>
          <p:nvPr/>
        </p:nvGraphicFramePr>
        <p:xfrm>
          <a:off x="137263" y="1771650"/>
          <a:ext cx="3000000" cy="3000000"/>
        </p:xfrm>
        <a:graphic>
          <a:graphicData uri="http://schemas.openxmlformats.org/drawingml/2006/table">
            <a:tbl>
              <a:tblPr>
                <a:noFill/>
                <a:tableStyleId>{CD6EEA8E-F07A-4AAC-9027-E9B6309DED82}</a:tableStyleId>
              </a:tblPr>
              <a:tblGrid>
                <a:gridCol w="509000"/>
                <a:gridCol w="1036275"/>
                <a:gridCol w="916000"/>
                <a:gridCol w="916000"/>
                <a:gridCol w="916000"/>
                <a:gridCol w="916000"/>
                <a:gridCol w="916000"/>
                <a:gridCol w="916000"/>
                <a:gridCol w="916000"/>
                <a:gridCol w="916000"/>
                <a:gridCol w="916000"/>
                <a:gridCol w="1045525"/>
                <a:gridCol w="1064050"/>
              </a:tblGrid>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gridSpan="11">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USC &amp; Stanford (Ms.Jone &amp; Ms. Bakheit)</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CCCCC"/>
                    </a:solidFill>
                  </a:tcPr>
                </a:tc>
                <a:tc hMerge="1"/>
                <a:tc hMerge="1"/>
                <a:tc hMerge="1"/>
                <a:tc hMerge="1"/>
                <a:tc hMerge="1"/>
                <a:tc hMerge="1"/>
                <a:tc hMerge="1"/>
                <a:tc hMerge="1"/>
                <a:tc hMerge="1"/>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CCCCC"/>
                    </a:solidFill>
                  </a:tcPr>
                </a:tc>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Monday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Tuesday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Wednesday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Thursday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Friday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r>
              <a:tr h="504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1 (90 min)</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9:00 - 10:30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 &amp; Hist Assessment &amp; Evaluation)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 &amp; Sci Assessment &amp; Evaluation)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10:30 - 11:00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gridSpan="10">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Break</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hMerge="1"/>
                <a:tc hMerge="1"/>
                <a:tc hMerge="1"/>
                <a:tc hMerge="1"/>
                <a:tc hMerge="1"/>
                <a:tc hMerge="1"/>
                <a:tc hMerge="1"/>
                <a:tc hMerge="1"/>
                <a:tc hMerge="1"/>
              </a:tr>
              <a:tr h="504825">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latin typeface="Arial Narrow"/>
                          <a:ea typeface="Arial Narrow"/>
                          <a:cs typeface="Arial Narrow"/>
                          <a:sym typeface="Arial Narrow"/>
                        </a:rPr>
                        <a:t>Week 1</a:t>
                      </a:r>
                      <a:endParaRPr b="1" sz="12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2 (90 min) USC/Stanford</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11:00 - 12:30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(Mike)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(Tina)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Art (Frost)</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Music (Hammer)</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World Language (Spanish)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World Language (Mandarin)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(Mike)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(Tina)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rowSpan="3">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 &amp; Sci Assessment &amp; Evaluation)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rowSpan="3">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 &amp; Hist Assessment &amp; Evaluation)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504825">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latin typeface="Arial Narrow"/>
                          <a:ea typeface="Arial Narrow"/>
                          <a:cs typeface="Arial Narrow"/>
                          <a:sym typeface="Arial Narrow"/>
                        </a:rPr>
                        <a:t>Week 2</a:t>
                      </a:r>
                      <a:endParaRPr b="1" sz="12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2 (90 min) USC/Stanford</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11:00 - 12:30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(Mike)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(Tina)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Art (Frost)</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Music (Hammer)</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World Language (Spanish)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World Language (Mandarin)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Art (Frost)</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Music (Hammer)</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vMerge="1"/>
                <a:tc vMerge="1"/>
              </a:tr>
              <a:tr h="504825">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latin typeface="Arial Narrow"/>
                          <a:ea typeface="Arial Narrow"/>
                          <a:cs typeface="Arial Narrow"/>
                          <a:sym typeface="Arial Narrow"/>
                        </a:rPr>
                        <a:t>Week 3</a:t>
                      </a:r>
                      <a:endParaRPr b="1" sz="12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2 (90 min) USC/Stanford</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11:00 - 12:30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(Mike)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(Tina)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Art (Frost)</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Music (Hammer)</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World Language (Spanish)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World Language (Mandarin)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World Language (Spanish)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World Language (Mandarin)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vMerge="1"/>
                <a:tc vMerge="1"/>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12:30 - 1:00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gridSpan="10">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Lunch</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hMerge="1"/>
                <a:tc hMerge="1"/>
                <a:tc hMerge="1"/>
                <a:tc hMerge="1"/>
                <a:tc hMerge="1"/>
                <a:tc hMerge="1"/>
                <a:tc hMerge="1"/>
                <a:tc hMerge="1"/>
                <a:tc hMerge="1"/>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3 (90 min)</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1:00 - 2:30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A (60 min)</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2:30 - 3:30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Science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History</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History</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Science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Science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History</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History</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Science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3:30 - 4:30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3"/>
          <p:cNvSpPr txBox="1"/>
          <p:nvPr>
            <p:ph type="title"/>
          </p:nvPr>
        </p:nvSpPr>
        <p:spPr>
          <a:xfrm>
            <a:off x="517200" y="670572"/>
            <a:ext cx="10221138" cy="1181673"/>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Hybrid Learning Grouping In (the future)</a:t>
            </a:r>
            <a:endParaRPr sz="3600"/>
          </a:p>
        </p:txBody>
      </p:sp>
      <p:sp>
        <p:nvSpPr>
          <p:cNvPr id="94" name="Google Shape;94;p13"/>
          <p:cNvSpPr txBox="1"/>
          <p:nvPr/>
        </p:nvSpPr>
        <p:spPr>
          <a:xfrm>
            <a:off x="767625" y="1626050"/>
            <a:ext cx="10829400" cy="4428900"/>
          </a:xfrm>
          <a:prstGeom prst="rect">
            <a:avLst/>
          </a:prstGeom>
          <a:noFill/>
          <a:ln>
            <a:noFill/>
          </a:ln>
        </p:spPr>
        <p:txBody>
          <a:bodyPr anchorCtr="0" anchor="t" bIns="0" lIns="0" spcFirstLastPara="1" rIns="0" wrap="square" tIns="52700">
            <a:noAutofit/>
          </a:bodyPr>
          <a:lstStyle/>
          <a:p>
            <a:pPr indent="0" lvl="0" marL="0" marR="0" rtl="0" algn="l">
              <a:lnSpc>
                <a:spcPct val="115000"/>
              </a:lnSpc>
              <a:spcBef>
                <a:spcPts val="0"/>
              </a:spcBef>
              <a:spcAft>
                <a:spcPts val="0"/>
              </a:spcAft>
              <a:buClr>
                <a:schemeClr val="dk1"/>
              </a:buClr>
              <a:buSzPts val="1100"/>
              <a:buFont typeface="Arial"/>
              <a:buNone/>
            </a:pPr>
            <a:r>
              <a:rPr b="1" lang="en-US" sz="2900">
                <a:solidFill>
                  <a:srgbClr val="5B0F00"/>
                </a:solidFill>
                <a:latin typeface="Helvetica Neue"/>
                <a:ea typeface="Helvetica Neue"/>
                <a:cs typeface="Helvetica Neue"/>
                <a:sym typeface="Helvetica Neue"/>
              </a:rPr>
              <a:t>Hybrid grouping has begun, coordinating:</a:t>
            </a:r>
            <a:endParaRPr b="1" sz="2900">
              <a:solidFill>
                <a:srgbClr val="5B0F00"/>
              </a:solidFill>
              <a:latin typeface="Helvetica Neue"/>
              <a:ea typeface="Helvetica Neue"/>
              <a:cs typeface="Helvetica Neue"/>
              <a:sym typeface="Helvetica Neue"/>
            </a:endParaRPr>
          </a:p>
          <a:p>
            <a:pPr indent="-400050" lvl="0" marL="457200" marR="0" rtl="0" algn="l">
              <a:lnSpc>
                <a:spcPct val="115000"/>
              </a:lnSpc>
              <a:spcBef>
                <a:spcPts val="1000"/>
              </a:spcBef>
              <a:spcAft>
                <a:spcPts val="0"/>
              </a:spcAft>
              <a:buClr>
                <a:srgbClr val="5B0F00"/>
              </a:buClr>
              <a:buSzPts val="2700"/>
              <a:buFont typeface="Helvetica Neue"/>
              <a:buChar char="●"/>
            </a:pPr>
            <a:r>
              <a:rPr b="1" lang="en-US" sz="2700">
                <a:solidFill>
                  <a:srgbClr val="5B0F00"/>
                </a:solidFill>
                <a:latin typeface="Helvetica Neue"/>
                <a:ea typeface="Helvetica Neue"/>
                <a:cs typeface="Helvetica Neue"/>
                <a:sym typeface="Helvetica Neue"/>
              </a:rPr>
              <a:t>Equitable student groups on campus ⅓ of class, Supported video conference meetings for ⅔ of class</a:t>
            </a:r>
            <a:endParaRPr b="1" sz="2700">
              <a:solidFill>
                <a:srgbClr val="5B0F00"/>
              </a:solidFill>
              <a:latin typeface="Helvetica Neue"/>
              <a:ea typeface="Helvetica Neue"/>
              <a:cs typeface="Helvetica Neue"/>
              <a:sym typeface="Helvetica Neue"/>
            </a:endParaRPr>
          </a:p>
          <a:p>
            <a:pPr indent="-400050" lvl="0" marL="457200" marR="0" rtl="0" algn="l">
              <a:lnSpc>
                <a:spcPct val="115000"/>
              </a:lnSpc>
              <a:spcBef>
                <a:spcPts val="1000"/>
              </a:spcBef>
              <a:spcAft>
                <a:spcPts val="0"/>
              </a:spcAft>
              <a:buClr>
                <a:srgbClr val="5B0F00"/>
              </a:buClr>
              <a:buSzPts val="2700"/>
              <a:buFont typeface="Helvetica Neue"/>
              <a:buChar char="●"/>
            </a:pPr>
            <a:r>
              <a:rPr b="1" lang="en-US" sz="2700">
                <a:solidFill>
                  <a:srgbClr val="5B0F00"/>
                </a:solidFill>
                <a:latin typeface="Helvetica Neue"/>
                <a:ea typeface="Helvetica Neue"/>
                <a:cs typeface="Helvetica Neue"/>
                <a:sym typeface="Helvetica Neue"/>
              </a:rPr>
              <a:t>Rotation of the three groups, each group on campus for one day on, two days off</a:t>
            </a:r>
            <a:endParaRPr b="1" sz="2700">
              <a:solidFill>
                <a:srgbClr val="5B0F00"/>
              </a:solidFill>
              <a:latin typeface="Helvetica Neue"/>
              <a:ea typeface="Helvetica Neue"/>
              <a:cs typeface="Helvetica Neue"/>
              <a:sym typeface="Helvetica Neue"/>
            </a:endParaRPr>
          </a:p>
          <a:p>
            <a:pPr indent="-400050" lvl="0" marL="457200" marR="0" rtl="0" algn="l">
              <a:lnSpc>
                <a:spcPct val="115000"/>
              </a:lnSpc>
              <a:spcBef>
                <a:spcPts val="1000"/>
              </a:spcBef>
              <a:spcAft>
                <a:spcPts val="0"/>
              </a:spcAft>
              <a:buClr>
                <a:srgbClr val="5B0F00"/>
              </a:buClr>
              <a:buSzPts val="2700"/>
              <a:buFont typeface="Helvetica Neue"/>
              <a:buChar char="●"/>
            </a:pPr>
            <a:r>
              <a:rPr b="1" lang="en-US" sz="2700">
                <a:solidFill>
                  <a:srgbClr val="5B0F00"/>
                </a:solidFill>
                <a:latin typeface="Helvetica Neue"/>
                <a:ea typeface="Helvetica Neue"/>
                <a:cs typeface="Helvetica Neue"/>
                <a:sym typeface="Helvetica Neue"/>
              </a:rPr>
              <a:t>Groups coordinated with different grade siblings, etc.</a:t>
            </a:r>
            <a:endParaRPr b="1" sz="2700">
              <a:solidFill>
                <a:srgbClr val="5B0F00"/>
              </a:solidFill>
              <a:latin typeface="Helvetica Neue"/>
              <a:ea typeface="Helvetica Neue"/>
              <a:cs typeface="Helvetica Neue"/>
              <a:sym typeface="Helvetica Neue"/>
            </a:endParaRPr>
          </a:p>
          <a:p>
            <a:pPr indent="-400050" lvl="0" marL="457200" marR="0" rtl="0" algn="l">
              <a:lnSpc>
                <a:spcPct val="115000"/>
              </a:lnSpc>
              <a:spcBef>
                <a:spcPts val="1000"/>
              </a:spcBef>
              <a:spcAft>
                <a:spcPts val="1000"/>
              </a:spcAft>
              <a:buClr>
                <a:srgbClr val="CC0000"/>
              </a:buClr>
              <a:buSzPts val="2700"/>
              <a:buFont typeface="Helvetica Neue"/>
              <a:buChar char="●"/>
            </a:pPr>
            <a:r>
              <a:rPr b="1" lang="en-US" sz="2700">
                <a:solidFill>
                  <a:srgbClr val="CC0000"/>
                </a:solidFill>
                <a:latin typeface="Helvetica Neue"/>
                <a:ea typeface="Helvetica Neue"/>
                <a:cs typeface="Helvetica Neue"/>
                <a:sym typeface="Helvetica Neue"/>
              </a:rPr>
              <a:t>Teacher input on the groups has been received</a:t>
            </a:r>
            <a:endParaRPr b="1" sz="2700">
              <a:solidFill>
                <a:srgbClr val="CC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ph type="title"/>
          </p:nvPr>
        </p:nvSpPr>
        <p:spPr>
          <a:xfrm>
            <a:off x="517199" y="670574"/>
            <a:ext cx="11295859" cy="1281793"/>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Middle </a:t>
            </a:r>
            <a:r>
              <a:rPr lang="en-US" sz="3600"/>
              <a:t>School Method for Monitoring Instruction For Hybrid Learning</a:t>
            </a:r>
            <a:endParaRPr/>
          </a:p>
        </p:txBody>
      </p:sp>
      <p:sp>
        <p:nvSpPr>
          <p:cNvPr id="100" name="Google Shape;100;p14"/>
          <p:cNvSpPr txBox="1"/>
          <p:nvPr/>
        </p:nvSpPr>
        <p:spPr>
          <a:xfrm>
            <a:off x="517200" y="1271600"/>
            <a:ext cx="11295900" cy="5226300"/>
          </a:xfrm>
          <a:prstGeom prst="rect">
            <a:avLst/>
          </a:prstGeom>
          <a:noFill/>
          <a:ln>
            <a:noFill/>
          </a:ln>
        </p:spPr>
        <p:txBody>
          <a:bodyPr anchorCtr="0" anchor="t" bIns="0" lIns="0" spcFirstLastPara="1" rIns="0" wrap="square" tIns="52700">
            <a:noAutofit/>
          </a:bodyPr>
          <a:lstStyle/>
          <a:p>
            <a:pPr indent="-457200" lvl="0" marL="609600" rtl="0" algn="l">
              <a:lnSpc>
                <a:spcPct val="115000"/>
              </a:lnSpc>
              <a:spcBef>
                <a:spcPts val="0"/>
              </a:spcBef>
              <a:spcAft>
                <a:spcPts val="0"/>
              </a:spcAft>
              <a:buClr>
                <a:srgbClr val="434343"/>
              </a:buClr>
              <a:buSzPts val="2400"/>
              <a:buChar char="●"/>
            </a:pPr>
            <a:r>
              <a:rPr b="1" lang="en-US" sz="2400">
                <a:solidFill>
                  <a:srgbClr val="434343"/>
                </a:solidFill>
              </a:rPr>
              <a:t>Weekly PLC interactions:</a:t>
            </a:r>
            <a:endParaRPr b="1" sz="2400">
              <a:solidFill>
                <a:srgbClr val="434343"/>
              </a:solidFill>
            </a:endParaRPr>
          </a:p>
          <a:p>
            <a:pPr indent="-457200" lvl="1" marL="1219200" rtl="0" algn="l">
              <a:lnSpc>
                <a:spcPct val="115000"/>
              </a:lnSpc>
              <a:spcBef>
                <a:spcPts val="0"/>
              </a:spcBef>
              <a:spcAft>
                <a:spcPts val="0"/>
              </a:spcAft>
              <a:buClr>
                <a:srgbClr val="434343"/>
              </a:buClr>
              <a:buSzPts val="2400"/>
              <a:buChar char="○"/>
            </a:pPr>
            <a:r>
              <a:rPr b="1" lang="en-US" sz="2400">
                <a:solidFill>
                  <a:srgbClr val="434343"/>
                </a:solidFill>
              </a:rPr>
              <a:t>grade level meetings</a:t>
            </a:r>
            <a:endParaRPr b="1" sz="2400">
              <a:solidFill>
                <a:srgbClr val="434343"/>
              </a:solidFill>
            </a:endParaRPr>
          </a:p>
          <a:p>
            <a:pPr indent="-457200" lvl="1" marL="1219200" rtl="0" algn="l">
              <a:lnSpc>
                <a:spcPct val="115000"/>
              </a:lnSpc>
              <a:spcBef>
                <a:spcPts val="0"/>
              </a:spcBef>
              <a:spcAft>
                <a:spcPts val="0"/>
              </a:spcAft>
              <a:buClr>
                <a:srgbClr val="434343"/>
              </a:buClr>
              <a:buSzPts val="2400"/>
              <a:buChar char="○"/>
            </a:pPr>
            <a:r>
              <a:rPr b="1" lang="en-US" sz="2400">
                <a:solidFill>
                  <a:srgbClr val="434343"/>
                </a:solidFill>
              </a:rPr>
              <a:t>subject matter meetings</a:t>
            </a:r>
            <a:endParaRPr b="1" sz="2400">
              <a:solidFill>
                <a:srgbClr val="434343"/>
              </a:solidFill>
            </a:endParaRPr>
          </a:p>
          <a:p>
            <a:pPr indent="-457200" lvl="0" marL="609600" rtl="0" algn="l">
              <a:lnSpc>
                <a:spcPct val="115000"/>
              </a:lnSpc>
              <a:spcBef>
                <a:spcPts val="0"/>
              </a:spcBef>
              <a:spcAft>
                <a:spcPts val="0"/>
              </a:spcAft>
              <a:buClr>
                <a:srgbClr val="434343"/>
              </a:buClr>
              <a:buSzPts val="2400"/>
              <a:buChar char="●"/>
            </a:pPr>
            <a:r>
              <a:rPr b="1" lang="en-US" sz="2400">
                <a:solidFill>
                  <a:srgbClr val="434343"/>
                </a:solidFill>
              </a:rPr>
              <a:t>Syllabus oversight and Lesson Plan review</a:t>
            </a:r>
            <a:endParaRPr b="1" sz="2400">
              <a:solidFill>
                <a:srgbClr val="434343"/>
              </a:solidFill>
            </a:endParaRPr>
          </a:p>
          <a:p>
            <a:pPr indent="-457200" lvl="0" marL="609600" rtl="0" algn="l">
              <a:lnSpc>
                <a:spcPct val="115000"/>
              </a:lnSpc>
              <a:spcBef>
                <a:spcPts val="0"/>
              </a:spcBef>
              <a:spcAft>
                <a:spcPts val="0"/>
              </a:spcAft>
              <a:buClr>
                <a:srgbClr val="434343"/>
              </a:buClr>
              <a:buSzPts val="2400"/>
              <a:buChar char="●"/>
            </a:pPr>
            <a:r>
              <a:rPr b="1" lang="en-US" sz="2400">
                <a:solidFill>
                  <a:srgbClr val="434343"/>
                </a:solidFill>
              </a:rPr>
              <a:t>Visitation of online classrooms </a:t>
            </a:r>
            <a:endParaRPr b="1" sz="2400">
              <a:solidFill>
                <a:srgbClr val="434343"/>
              </a:solidFill>
            </a:endParaRPr>
          </a:p>
          <a:p>
            <a:pPr indent="-457200" lvl="1" marL="1219200" rtl="0" algn="l">
              <a:lnSpc>
                <a:spcPct val="115000"/>
              </a:lnSpc>
              <a:spcBef>
                <a:spcPts val="0"/>
              </a:spcBef>
              <a:spcAft>
                <a:spcPts val="0"/>
              </a:spcAft>
              <a:buClr>
                <a:srgbClr val="434343"/>
              </a:buClr>
              <a:buSzPts val="2400"/>
              <a:buChar char="○"/>
            </a:pPr>
            <a:r>
              <a:rPr b="1" lang="en-US" sz="2400">
                <a:solidFill>
                  <a:srgbClr val="434343"/>
                </a:solidFill>
              </a:rPr>
              <a:t>using district evaluation program</a:t>
            </a:r>
            <a:endParaRPr b="1" sz="2400">
              <a:solidFill>
                <a:srgbClr val="434343"/>
              </a:solidFill>
            </a:endParaRPr>
          </a:p>
          <a:p>
            <a:pPr indent="-457200" lvl="1" marL="1219200" rtl="0" algn="l">
              <a:lnSpc>
                <a:spcPct val="115000"/>
              </a:lnSpc>
              <a:spcBef>
                <a:spcPts val="0"/>
              </a:spcBef>
              <a:spcAft>
                <a:spcPts val="0"/>
              </a:spcAft>
              <a:buClr>
                <a:srgbClr val="434343"/>
              </a:buClr>
              <a:buSzPts val="2400"/>
              <a:buChar char="○"/>
            </a:pPr>
            <a:r>
              <a:rPr b="1" lang="en-US" sz="2400">
                <a:solidFill>
                  <a:srgbClr val="434343"/>
                </a:solidFill>
              </a:rPr>
              <a:t>focused on California Standards for the Teaching Profession (CSTP)</a:t>
            </a:r>
            <a:endParaRPr b="1" sz="2400">
              <a:solidFill>
                <a:srgbClr val="434343"/>
              </a:solidFill>
            </a:endParaRPr>
          </a:p>
          <a:p>
            <a:pPr indent="-450850" lvl="0" marL="609600" rtl="0" algn="l">
              <a:lnSpc>
                <a:spcPct val="115000"/>
              </a:lnSpc>
              <a:spcBef>
                <a:spcPts val="0"/>
              </a:spcBef>
              <a:spcAft>
                <a:spcPts val="0"/>
              </a:spcAft>
              <a:buClr>
                <a:srgbClr val="434343"/>
              </a:buClr>
              <a:buSzPts val="2300"/>
              <a:buFont typeface="Lucida Sans"/>
              <a:buChar char="●"/>
            </a:pPr>
            <a:r>
              <a:rPr b="1" lang="en-US" sz="2300">
                <a:solidFill>
                  <a:srgbClr val="CC0000"/>
                </a:solidFill>
                <a:latin typeface="Lucida Sans"/>
                <a:ea typeface="Lucida Sans"/>
                <a:cs typeface="Lucida Sans"/>
                <a:sym typeface="Lucida Sans"/>
              </a:rPr>
              <a:t>Teacher peer visitations should be completed in March</a:t>
            </a:r>
            <a:endParaRPr b="1" sz="2300">
              <a:solidFill>
                <a:srgbClr val="CC0000"/>
              </a:solidFill>
              <a:latin typeface="Lucida Sans"/>
              <a:ea typeface="Lucida Sans"/>
              <a:cs typeface="Lucida Sans"/>
              <a:sym typeface="Lucida Sans"/>
            </a:endParaRPr>
          </a:p>
          <a:p>
            <a:pPr indent="-381000" lvl="0" marL="457200" rtl="0" algn="l">
              <a:lnSpc>
                <a:spcPct val="115000"/>
              </a:lnSpc>
              <a:spcBef>
                <a:spcPts val="0"/>
              </a:spcBef>
              <a:spcAft>
                <a:spcPts val="0"/>
              </a:spcAft>
              <a:buClr>
                <a:srgbClr val="434343"/>
              </a:buClr>
              <a:buSzPts val="2400"/>
              <a:buChar char="●"/>
            </a:pPr>
            <a:r>
              <a:rPr b="1" lang="en-US" sz="2400">
                <a:solidFill>
                  <a:srgbClr val="434343"/>
                </a:solidFill>
              </a:rPr>
              <a:t>Review of Zoom &amp; Schoology class recordings</a:t>
            </a:r>
            <a:endParaRPr b="1" sz="2400">
              <a:solidFill>
                <a:schemeClr val="dk1"/>
              </a:solidFill>
            </a:endParaRPr>
          </a:p>
          <a:p>
            <a:pPr indent="-381000" lvl="0" marL="457200" rtl="0" algn="l">
              <a:lnSpc>
                <a:spcPct val="115000"/>
              </a:lnSpc>
              <a:spcBef>
                <a:spcPts val="0"/>
              </a:spcBef>
              <a:spcAft>
                <a:spcPts val="0"/>
              </a:spcAft>
              <a:buClr>
                <a:srgbClr val="434343"/>
              </a:buClr>
              <a:buSzPts val="2400"/>
              <a:buFont typeface="Lucida Sans"/>
              <a:buChar char="●"/>
            </a:pPr>
            <a:r>
              <a:rPr b="1" lang="en-US" sz="2400">
                <a:solidFill>
                  <a:srgbClr val="434343"/>
                </a:solidFill>
              </a:rPr>
              <a:t>Grade checks and oversight through Powerschool and Schoology</a:t>
            </a:r>
            <a:endParaRPr b="1" sz="2300">
              <a:solidFill>
                <a:srgbClr val="CC0000"/>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517199" y="670574"/>
            <a:ext cx="11295859" cy="1281793"/>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Middle</a:t>
            </a:r>
            <a:r>
              <a:rPr lang="en-US" sz="3600"/>
              <a:t> School Strategy for Communicating With Students and Parents Regarding </a:t>
            </a:r>
            <a:r>
              <a:rPr lang="en-US" sz="3600">
                <a:solidFill>
                  <a:srgbClr val="CC0000"/>
                </a:solidFill>
              </a:rPr>
              <a:t>Re-Opening</a:t>
            </a:r>
            <a:endParaRPr>
              <a:solidFill>
                <a:srgbClr val="CC0000"/>
              </a:solidFill>
            </a:endParaRPr>
          </a:p>
        </p:txBody>
      </p:sp>
      <p:sp>
        <p:nvSpPr>
          <p:cNvPr id="106" name="Google Shape;106;p15"/>
          <p:cNvSpPr txBox="1"/>
          <p:nvPr/>
        </p:nvSpPr>
        <p:spPr>
          <a:xfrm>
            <a:off x="930950" y="1823300"/>
            <a:ext cx="10949400" cy="4817100"/>
          </a:xfrm>
          <a:prstGeom prst="rect">
            <a:avLst/>
          </a:prstGeom>
          <a:noFill/>
          <a:ln>
            <a:noFill/>
          </a:ln>
        </p:spPr>
        <p:txBody>
          <a:bodyPr anchorCtr="0" anchor="t" bIns="0" lIns="0" spcFirstLastPara="1" rIns="0" wrap="square" tIns="52700">
            <a:noAutofit/>
          </a:bodyPr>
          <a:lstStyle/>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ParentSquare messages from Middle School Administrators to families </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Parent Information meetings and tutorials around technology</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u="sng">
                <a:solidFill>
                  <a:schemeClr val="hlink"/>
                </a:solidFill>
                <a:latin typeface="Helvetica Neue"/>
                <a:ea typeface="Helvetica Neue"/>
                <a:cs typeface="Helvetica Neue"/>
                <a:sym typeface="Helvetica Neue"/>
                <a:hlinkClick r:id="rId3"/>
              </a:rPr>
              <a:t>Middleschool@aimsk12.org</a:t>
            </a:r>
            <a:r>
              <a:rPr b="1" lang="en-US" sz="2300">
                <a:solidFill>
                  <a:srgbClr val="434343"/>
                </a:solidFill>
                <a:latin typeface="Helvetica Neue"/>
                <a:ea typeface="Helvetica Neue"/>
                <a:cs typeface="Helvetica Neue"/>
                <a:sym typeface="Helvetica Neue"/>
              </a:rPr>
              <a:t> and Teaching staff are the main conduit for communicating with students</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Phone calls and emails from staff for attendance (clerical, faculty, &amp; administrators)</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Progress Reports and Report Cards</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Phone calls and emails from teachers for attendance, behavior, and grades</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Parent Square and Zoom meetings for resource pickup &amp; scheduling</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Continuing technical help, including hardware exchange</a:t>
            </a:r>
            <a:endParaRPr b="1" sz="2300">
              <a:solidFill>
                <a:srgbClr val="434343"/>
              </a:solidFill>
              <a:latin typeface="Helvetica Neue"/>
              <a:ea typeface="Helvetica Neue"/>
              <a:cs typeface="Helvetica Neue"/>
              <a:sym typeface="Helvetica Neue"/>
            </a:endParaRPr>
          </a:p>
          <a:p>
            <a:pPr indent="0" lvl="0" marL="609600" rtl="0" algn="l">
              <a:lnSpc>
                <a:spcPct val="115000"/>
              </a:lnSpc>
              <a:spcBef>
                <a:spcPts val="0"/>
              </a:spcBef>
              <a:spcAft>
                <a:spcPts val="0"/>
              </a:spcAft>
              <a:buClr>
                <a:schemeClr val="dk1"/>
              </a:buClr>
              <a:buSzPts val="2300"/>
              <a:buFont typeface="Arial"/>
              <a:buNone/>
            </a:pPr>
            <a:r>
              <a:t/>
            </a:r>
            <a:endParaRPr b="1" sz="2300">
              <a:solidFill>
                <a:srgbClr val="434343"/>
              </a:solidFill>
              <a:latin typeface="Helvetica Neue"/>
              <a:ea typeface="Helvetica Neue"/>
              <a:cs typeface="Helvetica Neue"/>
              <a:sym typeface="Helvetica Neue"/>
            </a:endParaRPr>
          </a:p>
          <a:p>
            <a:pPr indent="0" lvl="0" marL="609600" rtl="0" algn="l">
              <a:lnSpc>
                <a:spcPct val="115000"/>
              </a:lnSpc>
              <a:spcBef>
                <a:spcPts val="0"/>
              </a:spcBef>
              <a:spcAft>
                <a:spcPts val="0"/>
              </a:spcAft>
              <a:buNone/>
            </a:pPr>
            <a:r>
              <a:t/>
            </a:r>
            <a:endParaRPr b="1" sz="2300">
              <a:solidFill>
                <a:srgbClr val="434343"/>
              </a:solidFill>
              <a:latin typeface="Helvetica"/>
              <a:ea typeface="Helvetica"/>
              <a:cs typeface="Helvetica"/>
              <a:sym typeface="Helvetic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