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3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y="6858000" cx="12192000"/>
  <p:notesSz cx="12192000" cy="6858000"/>
  <p:embeddedFontLst>
    <p:embeddedFont>
      <p:font typeface="PT Sans Narrow"/>
      <p:regular r:id="rId14"/>
      <p:bold r:id="rId1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880" orient="horz"/>
        <p:guide pos="216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PTSansNarrow-bold.fntdata"/><Relationship Id="rId14" Type="http://schemas.openxmlformats.org/officeDocument/2006/relationships/font" Target="fonts/PTSansNarrow-regular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032400" y="514350"/>
            <a:ext cx="8128400" cy="25717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1219200" y="3257550"/>
            <a:ext cx="9753600" cy="308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1:notes"/>
          <p:cNvSpPr txBox="1"/>
          <p:nvPr>
            <p:ph idx="1" type="body"/>
          </p:nvPr>
        </p:nvSpPr>
        <p:spPr>
          <a:xfrm>
            <a:off x="1219200" y="3257550"/>
            <a:ext cx="9753600" cy="308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49" name="Google Shape;49;p1:notes"/>
          <p:cNvSpPr/>
          <p:nvPr>
            <p:ph idx="2" type="sldImg"/>
          </p:nvPr>
        </p:nvSpPr>
        <p:spPr>
          <a:xfrm>
            <a:off x="3810000" y="514350"/>
            <a:ext cx="4573588" cy="25717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g99f1fa3b4f_0_5:notes"/>
          <p:cNvSpPr txBox="1"/>
          <p:nvPr>
            <p:ph idx="1" type="body"/>
          </p:nvPr>
        </p:nvSpPr>
        <p:spPr>
          <a:xfrm>
            <a:off x="1219200" y="3257550"/>
            <a:ext cx="9753600" cy="308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57" name="Google Shape;57;g99f1fa3b4f_0_5:notes"/>
          <p:cNvSpPr/>
          <p:nvPr>
            <p:ph idx="2" type="sldImg"/>
          </p:nvPr>
        </p:nvSpPr>
        <p:spPr>
          <a:xfrm>
            <a:off x="3810000" y="514350"/>
            <a:ext cx="4573500" cy="25716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c61fbd3d47_0_0:notes"/>
          <p:cNvSpPr/>
          <p:nvPr>
            <p:ph idx="2" type="sldImg"/>
          </p:nvPr>
        </p:nvSpPr>
        <p:spPr>
          <a:xfrm>
            <a:off x="2032400" y="514350"/>
            <a:ext cx="8128500" cy="25716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c61fbd3d47_0_0:notes"/>
          <p:cNvSpPr txBox="1"/>
          <p:nvPr>
            <p:ph idx="1" type="body"/>
          </p:nvPr>
        </p:nvSpPr>
        <p:spPr>
          <a:xfrm>
            <a:off x="1219200" y="3257550"/>
            <a:ext cx="9753600" cy="308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2:notes"/>
          <p:cNvSpPr txBox="1"/>
          <p:nvPr>
            <p:ph idx="1" type="body"/>
          </p:nvPr>
        </p:nvSpPr>
        <p:spPr>
          <a:xfrm>
            <a:off x="1219200" y="3257550"/>
            <a:ext cx="9753600" cy="308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69" name="Google Shape;69;p2:notes"/>
          <p:cNvSpPr/>
          <p:nvPr>
            <p:ph idx="2" type="sldImg"/>
          </p:nvPr>
        </p:nvSpPr>
        <p:spPr>
          <a:xfrm>
            <a:off x="3810000" y="514350"/>
            <a:ext cx="4573588" cy="25717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5:notes"/>
          <p:cNvSpPr txBox="1"/>
          <p:nvPr>
            <p:ph idx="1" type="body"/>
          </p:nvPr>
        </p:nvSpPr>
        <p:spPr>
          <a:xfrm>
            <a:off x="1219200" y="3257550"/>
            <a:ext cx="9753600" cy="308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74" name="Google Shape;74;p5:notes"/>
          <p:cNvSpPr/>
          <p:nvPr>
            <p:ph idx="2" type="sldImg"/>
          </p:nvPr>
        </p:nvSpPr>
        <p:spPr>
          <a:xfrm>
            <a:off x="3810000" y="514350"/>
            <a:ext cx="4573588" cy="25717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6:notes"/>
          <p:cNvSpPr txBox="1"/>
          <p:nvPr>
            <p:ph idx="1" type="body"/>
          </p:nvPr>
        </p:nvSpPr>
        <p:spPr>
          <a:xfrm>
            <a:off x="1219200" y="3257550"/>
            <a:ext cx="9753600" cy="308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80" name="Google Shape;80;p6:notes"/>
          <p:cNvSpPr/>
          <p:nvPr>
            <p:ph idx="2" type="sldImg"/>
          </p:nvPr>
        </p:nvSpPr>
        <p:spPr>
          <a:xfrm>
            <a:off x="3810000" y="514350"/>
            <a:ext cx="4573588" cy="25717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7:notes"/>
          <p:cNvSpPr txBox="1"/>
          <p:nvPr>
            <p:ph idx="1" type="body"/>
          </p:nvPr>
        </p:nvSpPr>
        <p:spPr>
          <a:xfrm>
            <a:off x="1219200" y="3257550"/>
            <a:ext cx="9753600" cy="308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86" name="Google Shape;86;p7:notes"/>
          <p:cNvSpPr/>
          <p:nvPr>
            <p:ph idx="2" type="sldImg"/>
          </p:nvPr>
        </p:nvSpPr>
        <p:spPr>
          <a:xfrm>
            <a:off x="3810000" y="514350"/>
            <a:ext cx="4573588" cy="25717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9:notes"/>
          <p:cNvSpPr txBox="1"/>
          <p:nvPr>
            <p:ph idx="1" type="body"/>
          </p:nvPr>
        </p:nvSpPr>
        <p:spPr>
          <a:xfrm>
            <a:off x="1219200" y="3257550"/>
            <a:ext cx="9753600" cy="308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92" name="Google Shape;92;p9:notes"/>
          <p:cNvSpPr/>
          <p:nvPr>
            <p:ph idx="2" type="sldImg"/>
          </p:nvPr>
        </p:nvSpPr>
        <p:spPr>
          <a:xfrm>
            <a:off x="3810000" y="514350"/>
            <a:ext cx="4573500" cy="25716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showMasterSp="0" type="obj">
  <p:cSld name="OBJECT">
    <p:bg>
      <p:bgPr>
        <a:solidFill>
          <a:schemeClr val="lt1"/>
        </a:solidFill>
      </p:bgPr>
    </p:bg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2"/>
          <p:cNvSpPr/>
          <p:nvPr/>
        </p:nvSpPr>
        <p:spPr>
          <a:xfrm>
            <a:off x="-99" y="6727600"/>
            <a:ext cx="12192000" cy="130810"/>
          </a:xfrm>
          <a:custGeom>
            <a:rect b="b" l="l" r="r" t="t"/>
            <a:pathLst>
              <a:path extrusionOk="0" h="130809" w="12192000">
                <a:moveTo>
                  <a:pt x="0" y="0"/>
                </a:moveTo>
                <a:lnTo>
                  <a:pt x="12191999" y="0"/>
                </a:lnTo>
                <a:lnTo>
                  <a:pt x="12191999" y="130499"/>
                </a:lnTo>
                <a:lnTo>
                  <a:pt x="0" y="130499"/>
                </a:lnTo>
                <a:lnTo>
                  <a:pt x="0" y="0"/>
                </a:lnTo>
                <a:close/>
              </a:path>
            </a:pathLst>
          </a:custGeom>
          <a:solidFill>
            <a:srgbClr val="980000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" name="Google Shape;15;p2"/>
          <p:cNvSpPr/>
          <p:nvPr/>
        </p:nvSpPr>
        <p:spPr>
          <a:xfrm>
            <a:off x="0" y="0"/>
            <a:ext cx="12192000" cy="130810"/>
          </a:xfrm>
          <a:custGeom>
            <a:rect b="b" l="l" r="r" t="t"/>
            <a:pathLst>
              <a:path extrusionOk="0" h="130810" w="12192000">
                <a:moveTo>
                  <a:pt x="0" y="0"/>
                </a:moveTo>
                <a:lnTo>
                  <a:pt x="12191999" y="0"/>
                </a:lnTo>
                <a:lnTo>
                  <a:pt x="12191999" y="130499"/>
                </a:lnTo>
                <a:lnTo>
                  <a:pt x="0" y="130499"/>
                </a:lnTo>
                <a:lnTo>
                  <a:pt x="0" y="0"/>
                </a:lnTo>
                <a:close/>
              </a:path>
            </a:pathLst>
          </a:custGeom>
          <a:solidFill>
            <a:srgbClr val="F1C131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" name="Google Shape;16;p2"/>
          <p:cNvSpPr/>
          <p:nvPr/>
        </p:nvSpPr>
        <p:spPr>
          <a:xfrm>
            <a:off x="9343646" y="3275950"/>
            <a:ext cx="749935" cy="0"/>
          </a:xfrm>
          <a:custGeom>
            <a:rect b="b" l="l" r="r" t="t"/>
            <a:pathLst>
              <a:path extrusionOk="0" h="120000" w="749934">
                <a:moveTo>
                  <a:pt x="0" y="0"/>
                </a:moveTo>
                <a:lnTo>
                  <a:pt x="749699" y="0"/>
                </a:lnTo>
              </a:path>
            </a:pathLst>
          </a:custGeom>
          <a:noFill/>
          <a:ln cap="flat" cmpd="sng" w="76175">
            <a:solidFill>
              <a:srgbClr val="FFD96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" name="Google Shape;17;p2"/>
          <p:cNvSpPr/>
          <p:nvPr/>
        </p:nvSpPr>
        <p:spPr>
          <a:xfrm>
            <a:off x="2100047" y="3251101"/>
            <a:ext cx="749935" cy="0"/>
          </a:xfrm>
          <a:custGeom>
            <a:rect b="b" l="l" r="r" t="t"/>
            <a:pathLst>
              <a:path extrusionOk="0" h="120000" w="749935">
                <a:moveTo>
                  <a:pt x="0" y="0"/>
                </a:moveTo>
                <a:lnTo>
                  <a:pt x="749699" y="0"/>
                </a:lnTo>
              </a:path>
            </a:pathLst>
          </a:custGeom>
          <a:noFill/>
          <a:ln cap="flat" cmpd="sng" w="76175">
            <a:solidFill>
              <a:srgbClr val="FFD96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" name="Google Shape;18;p2"/>
          <p:cNvSpPr/>
          <p:nvPr/>
        </p:nvSpPr>
        <p:spPr>
          <a:xfrm>
            <a:off x="1338867" y="4535295"/>
            <a:ext cx="9516110" cy="0"/>
          </a:xfrm>
          <a:custGeom>
            <a:rect b="b" l="l" r="r" t="t"/>
            <a:pathLst>
              <a:path extrusionOk="0" h="120000" w="9516110">
                <a:moveTo>
                  <a:pt x="0" y="0"/>
                </a:moveTo>
                <a:lnTo>
                  <a:pt x="9515556" y="0"/>
                </a:lnTo>
              </a:path>
            </a:pathLst>
          </a:custGeom>
          <a:noFill/>
          <a:ln cap="flat" cmpd="sng" w="76175">
            <a:solidFill>
              <a:srgbClr val="98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" name="Google Shape;19;p2"/>
          <p:cNvSpPr/>
          <p:nvPr/>
        </p:nvSpPr>
        <p:spPr>
          <a:xfrm>
            <a:off x="1338867" y="4332100"/>
            <a:ext cx="9516110" cy="0"/>
          </a:xfrm>
          <a:custGeom>
            <a:rect b="b" l="l" r="r" t="t"/>
            <a:pathLst>
              <a:path extrusionOk="0" h="120000" w="9516110">
                <a:moveTo>
                  <a:pt x="0" y="0"/>
                </a:moveTo>
                <a:lnTo>
                  <a:pt x="9515556" y="0"/>
                </a:lnTo>
              </a:path>
            </a:pathLst>
          </a:custGeom>
          <a:noFill/>
          <a:ln cap="flat" cmpd="sng" w="9525">
            <a:solidFill>
              <a:srgbClr val="98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" name="Google Shape;20;p2"/>
          <p:cNvSpPr txBox="1"/>
          <p:nvPr>
            <p:ph type="ctrTitle"/>
          </p:nvPr>
        </p:nvSpPr>
        <p:spPr>
          <a:xfrm>
            <a:off x="3441435" y="1930375"/>
            <a:ext cx="5309128" cy="75691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800">
                <a:solidFill>
                  <a:srgbClr val="98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2"/>
          <p:cNvSpPr txBox="1"/>
          <p:nvPr>
            <p:ph idx="1" type="subTitle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2"/>
          <p:cNvSpPr txBox="1"/>
          <p:nvPr>
            <p:ph idx="11" type="ftr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2"/>
          <p:cNvSpPr txBox="1"/>
          <p:nvPr>
            <p:ph idx="10" type="dt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" name="Google Shape;24;p2"/>
          <p:cNvSpPr txBox="1"/>
          <p:nvPr>
            <p:ph idx="12" type="sldNum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>
  <p:cSld name="Title and Content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3"/>
          <p:cNvSpPr txBox="1"/>
          <p:nvPr>
            <p:ph type="title"/>
          </p:nvPr>
        </p:nvSpPr>
        <p:spPr>
          <a:xfrm>
            <a:off x="517200" y="430675"/>
            <a:ext cx="11157599" cy="939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6000">
                <a:solidFill>
                  <a:srgbClr val="980000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3"/>
          <p:cNvSpPr txBox="1"/>
          <p:nvPr>
            <p:ph idx="1" type="body"/>
          </p:nvPr>
        </p:nvSpPr>
        <p:spPr>
          <a:xfrm>
            <a:off x="312725" y="1701308"/>
            <a:ext cx="11566549" cy="415099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3"/>
          <p:cNvSpPr txBox="1"/>
          <p:nvPr>
            <p:ph idx="11" type="ftr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3"/>
          <p:cNvSpPr txBox="1"/>
          <p:nvPr>
            <p:ph idx="10" type="dt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3"/>
          <p:cNvSpPr txBox="1"/>
          <p:nvPr>
            <p:ph idx="12" type="sldNum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>
  <p:cSld name="Two Content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4"/>
          <p:cNvSpPr txBox="1"/>
          <p:nvPr>
            <p:ph type="title"/>
          </p:nvPr>
        </p:nvSpPr>
        <p:spPr>
          <a:xfrm>
            <a:off x="517200" y="430675"/>
            <a:ext cx="11157599" cy="939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6000">
                <a:solidFill>
                  <a:srgbClr val="980000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" name="Google Shape;33;p4"/>
          <p:cNvSpPr txBox="1"/>
          <p:nvPr>
            <p:ph idx="1" type="body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4"/>
          <p:cNvSpPr txBox="1"/>
          <p:nvPr>
            <p:ph idx="2" type="body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4"/>
          <p:cNvSpPr txBox="1"/>
          <p:nvPr>
            <p:ph idx="11" type="ftr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" name="Google Shape;36;p4"/>
          <p:cNvSpPr txBox="1"/>
          <p:nvPr>
            <p:ph idx="10" type="dt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7" name="Google Shape;37;p4"/>
          <p:cNvSpPr txBox="1"/>
          <p:nvPr>
            <p:ph idx="12" type="sldNum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>
  <p:cSld name="Title Only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5"/>
          <p:cNvSpPr txBox="1"/>
          <p:nvPr>
            <p:ph type="title"/>
          </p:nvPr>
        </p:nvSpPr>
        <p:spPr>
          <a:xfrm>
            <a:off x="517200" y="430675"/>
            <a:ext cx="11157599" cy="939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6000">
                <a:solidFill>
                  <a:srgbClr val="980000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0" name="Google Shape;40;p5"/>
          <p:cNvSpPr txBox="1"/>
          <p:nvPr>
            <p:ph idx="11" type="ftr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" name="Google Shape;41;p5"/>
          <p:cNvSpPr txBox="1"/>
          <p:nvPr>
            <p:ph idx="10" type="dt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5"/>
          <p:cNvSpPr txBox="1"/>
          <p:nvPr>
            <p:ph idx="12" type="sldNum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>
  <p:cSld name="Blank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6"/>
          <p:cNvSpPr txBox="1"/>
          <p:nvPr>
            <p:ph idx="11" type="ftr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5" name="Google Shape;45;p6"/>
          <p:cNvSpPr txBox="1"/>
          <p:nvPr>
            <p:ph idx="10" type="dt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6" name="Google Shape;46;p6"/>
          <p:cNvSpPr txBox="1"/>
          <p:nvPr>
            <p:ph idx="12" type="sldNum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/>
          <p:nvPr/>
        </p:nvSpPr>
        <p:spPr>
          <a:xfrm>
            <a:off x="0" y="0"/>
            <a:ext cx="12192000" cy="130810"/>
          </a:xfrm>
          <a:custGeom>
            <a:rect b="b" l="l" r="r" t="t"/>
            <a:pathLst>
              <a:path extrusionOk="0" h="130810" w="12192000">
                <a:moveTo>
                  <a:pt x="0" y="0"/>
                </a:moveTo>
                <a:lnTo>
                  <a:pt x="12191999" y="0"/>
                </a:lnTo>
                <a:lnTo>
                  <a:pt x="12191999" y="130499"/>
                </a:lnTo>
                <a:lnTo>
                  <a:pt x="0" y="130499"/>
                </a:lnTo>
                <a:lnTo>
                  <a:pt x="0" y="0"/>
                </a:lnTo>
                <a:close/>
              </a:path>
            </a:pathLst>
          </a:custGeom>
          <a:solidFill>
            <a:srgbClr val="F1C131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" name="Google Shape;7;p1"/>
          <p:cNvSpPr/>
          <p:nvPr/>
        </p:nvSpPr>
        <p:spPr>
          <a:xfrm>
            <a:off x="-99" y="6727600"/>
            <a:ext cx="12192000" cy="130810"/>
          </a:xfrm>
          <a:custGeom>
            <a:rect b="b" l="l" r="r" t="t"/>
            <a:pathLst>
              <a:path extrusionOk="0" h="130809" w="12192000">
                <a:moveTo>
                  <a:pt x="0" y="0"/>
                </a:moveTo>
                <a:lnTo>
                  <a:pt x="12191999" y="0"/>
                </a:lnTo>
                <a:lnTo>
                  <a:pt x="12191999" y="130499"/>
                </a:lnTo>
                <a:lnTo>
                  <a:pt x="0" y="130499"/>
                </a:lnTo>
                <a:lnTo>
                  <a:pt x="0" y="0"/>
                </a:lnTo>
                <a:close/>
              </a:path>
            </a:pathLst>
          </a:custGeom>
          <a:solidFill>
            <a:srgbClr val="980000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" name="Google Shape;8;p1"/>
          <p:cNvSpPr txBox="1"/>
          <p:nvPr>
            <p:ph type="title"/>
          </p:nvPr>
        </p:nvSpPr>
        <p:spPr>
          <a:xfrm>
            <a:off x="517200" y="430675"/>
            <a:ext cx="11157599" cy="939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6000" u="none" cap="none" strike="noStrike">
                <a:solidFill>
                  <a:srgbClr val="980000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" name="Google Shape;9;p1"/>
          <p:cNvSpPr txBox="1"/>
          <p:nvPr>
            <p:ph idx="1" type="body"/>
          </p:nvPr>
        </p:nvSpPr>
        <p:spPr>
          <a:xfrm>
            <a:off x="312725" y="1701308"/>
            <a:ext cx="11566549" cy="415099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1"/>
          <p:cNvSpPr txBox="1"/>
          <p:nvPr>
            <p:ph idx="11" type="ftr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1" name="Google Shape;11;p1"/>
          <p:cNvSpPr txBox="1"/>
          <p:nvPr>
            <p:ph idx="10" type="dt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1"/>
          <p:cNvSpPr txBox="1"/>
          <p:nvPr>
            <p:ph idx="12" type="sldNum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Relationship Id="rId4" Type="http://schemas.openxmlformats.org/officeDocument/2006/relationships/image" Target="../media/image2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hyperlink" Target="http://www.kidsloveoakland.com/" TargetMode="Externa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7"/>
          <p:cNvSpPr txBox="1"/>
          <p:nvPr>
            <p:ph type="ctrTitle"/>
          </p:nvPr>
        </p:nvSpPr>
        <p:spPr>
          <a:xfrm>
            <a:off x="954850" y="711625"/>
            <a:ext cx="10282200" cy="1920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700">
            <a:noAutofit/>
          </a:bodyPr>
          <a:lstStyle/>
          <a:p>
            <a:pPr indent="0" lvl="0" marL="1397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b="1" lang="en-US"/>
              <a:t>AIMS K-5 Board Report</a:t>
            </a:r>
            <a:br>
              <a:rPr b="1" lang="en-US"/>
            </a:br>
            <a:r>
              <a:rPr b="1" lang="en-US" sz="2800"/>
              <a:t>Reporting Period March, 2021</a:t>
            </a:r>
            <a:endParaRPr b="1" sz="2800"/>
          </a:p>
        </p:txBody>
      </p:sp>
      <p:sp>
        <p:nvSpPr>
          <p:cNvPr id="52" name="Google Shape;52;p7"/>
          <p:cNvSpPr txBox="1"/>
          <p:nvPr/>
        </p:nvSpPr>
        <p:spPr>
          <a:xfrm>
            <a:off x="1872838" y="3368250"/>
            <a:ext cx="7239000" cy="1064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29825">
            <a:noAutofit/>
          </a:bodyPr>
          <a:lstStyle/>
          <a:p>
            <a:pPr indent="909319" lvl="0" marL="12700" marR="5080" rtl="0" algn="ctr">
              <a:lnSpc>
                <a:spcPct val="11965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909319" lvl="0" marL="12700" marR="5080" rtl="0" algn="ctr">
              <a:lnSpc>
                <a:spcPct val="11965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400" u="none" cap="none" strike="noStrike">
                <a:solidFill>
                  <a:srgbClr val="685D46"/>
                </a:solidFill>
                <a:latin typeface="Arial"/>
                <a:ea typeface="Arial"/>
                <a:cs typeface="Arial"/>
                <a:sym typeface="Arial"/>
              </a:rPr>
              <a:t>Head of School</a:t>
            </a:r>
            <a:r>
              <a:rPr lang="en-US">
                <a:solidFill>
                  <a:srgbClr val="685D46"/>
                </a:solidFill>
              </a:rPr>
              <a:t>  Christopher Ahmad, </a:t>
            </a:r>
            <a:r>
              <a:rPr b="0" i="0" lang="en-US" sz="1400" u="none" cap="none" strike="noStrike">
                <a:solidFill>
                  <a:srgbClr val="685D46"/>
                </a:solidFill>
                <a:latin typeface="Arial"/>
                <a:ea typeface="Arial"/>
                <a:cs typeface="Arial"/>
                <a:sym typeface="Arial"/>
              </a:rPr>
              <a:t>A</a:t>
            </a:r>
            <a:r>
              <a:rPr lang="en-US">
                <a:solidFill>
                  <a:srgbClr val="685D46"/>
                </a:solidFill>
              </a:rPr>
              <a:t>IMS </a:t>
            </a:r>
            <a:r>
              <a:rPr b="0" i="0" lang="en-US" sz="1400" u="none" cap="none" strike="noStrike">
                <a:solidFill>
                  <a:srgbClr val="685D46"/>
                </a:solidFill>
                <a:latin typeface="Arial"/>
                <a:ea typeface="Arial"/>
                <a:cs typeface="Arial"/>
                <a:sym typeface="Arial"/>
              </a:rPr>
              <a:t>College Prep </a:t>
            </a:r>
            <a:r>
              <a:rPr lang="en-US">
                <a:solidFill>
                  <a:srgbClr val="685D46"/>
                </a:solidFill>
              </a:rPr>
              <a:t>Elementary </a:t>
            </a:r>
            <a:r>
              <a:rPr b="0" i="0" lang="en-US" sz="1400" u="none" cap="none" strike="noStrike">
                <a:solidFill>
                  <a:srgbClr val="685D46"/>
                </a:solidFill>
                <a:latin typeface="Arial"/>
                <a:ea typeface="Arial"/>
                <a:cs typeface="Arial"/>
                <a:sym typeface="Arial"/>
              </a:rPr>
              <a:t>School</a:t>
            </a:r>
            <a:endParaRPr b="0" i="0" sz="1400" u="none" cap="none" strike="noStrike">
              <a:solidFill>
                <a:srgbClr val="685D46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909319" lvl="0" marL="12700" marR="5080" rtl="0" algn="ctr">
              <a:lnSpc>
                <a:spcPct val="119656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3" name="Google Shape;53;p7"/>
          <p:cNvSpPr/>
          <p:nvPr/>
        </p:nvSpPr>
        <p:spPr>
          <a:xfrm>
            <a:off x="5406033" y="4927435"/>
            <a:ext cx="704548" cy="663343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4" name="Google Shape;54;p7"/>
          <p:cNvSpPr/>
          <p:nvPr/>
        </p:nvSpPr>
        <p:spPr>
          <a:xfrm>
            <a:off x="4756298" y="4781623"/>
            <a:ext cx="2679304" cy="1314376"/>
          </a:xfrm>
          <a:prstGeom prst="rect">
            <a:avLst/>
          </a:prstGeom>
          <a:blipFill rotWithShape="1">
            <a:blip r:embed="rId4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8"/>
          <p:cNvSpPr txBox="1"/>
          <p:nvPr>
            <p:ph type="title"/>
          </p:nvPr>
        </p:nvSpPr>
        <p:spPr>
          <a:xfrm>
            <a:off x="517199" y="670574"/>
            <a:ext cx="11674800" cy="1689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sz="3600"/>
              <a:t>Highlights I Want The Board To Know</a:t>
            </a:r>
            <a:endParaRPr sz="36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 sz="36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 sz="3600"/>
          </a:p>
        </p:txBody>
      </p:sp>
      <p:sp>
        <p:nvSpPr>
          <p:cNvPr id="60" name="Google Shape;60;p8"/>
          <p:cNvSpPr txBox="1"/>
          <p:nvPr/>
        </p:nvSpPr>
        <p:spPr>
          <a:xfrm>
            <a:off x="1065675" y="1411650"/>
            <a:ext cx="10054500" cy="5228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52700">
            <a:noAutofit/>
          </a:bodyPr>
          <a:lstStyle/>
          <a:p>
            <a:pPr indent="0" lvl="0" marL="0" rtl="0" algn="l">
              <a:spcBef>
                <a:spcPts val="315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434343"/>
                </a:solidFill>
              </a:rPr>
              <a:t>-We are on our 2nd evaluation cycle</a:t>
            </a:r>
            <a:endParaRPr>
              <a:solidFill>
                <a:srgbClr val="434343"/>
              </a:solidFill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434343"/>
                </a:solidFill>
              </a:rPr>
              <a:t>-K-2 will possibly be returning in April/May</a:t>
            </a:r>
            <a:endParaRPr>
              <a:solidFill>
                <a:srgbClr val="434343"/>
              </a:solidFill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434343"/>
                </a:solidFill>
              </a:rPr>
              <a:t>-Students will be taking the SBAC Interim at the end of March</a:t>
            </a:r>
            <a:endParaRPr>
              <a:solidFill>
                <a:srgbClr val="434343"/>
              </a:solidFill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434343"/>
              </a:solidFill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b="1" lang="en-US">
                <a:solidFill>
                  <a:srgbClr val="434343"/>
                </a:solidFill>
              </a:rPr>
              <a:t>        Elementary Family Events</a:t>
            </a:r>
            <a:endParaRPr b="1">
              <a:solidFill>
                <a:srgbClr val="434343"/>
              </a:solidFill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434343"/>
                </a:solidFill>
              </a:rPr>
              <a:t>3/9 FAC - Parenting Tips in the Pandemic</a:t>
            </a:r>
            <a:endParaRPr>
              <a:solidFill>
                <a:srgbClr val="434343"/>
              </a:solidFill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434343"/>
                </a:solidFill>
              </a:rPr>
              <a:t>3/18 - Family Book Club - Parents and students will read Esperanza Rising together </a:t>
            </a:r>
            <a:endParaRPr>
              <a:solidFill>
                <a:srgbClr val="434343"/>
              </a:solidFill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434343"/>
                </a:solidFill>
              </a:rPr>
              <a:t>3/19 Elementary Family Fun Night</a:t>
            </a:r>
            <a:endParaRPr>
              <a:solidFill>
                <a:srgbClr val="434343"/>
              </a:solidFill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434343"/>
                </a:solidFill>
              </a:rPr>
              <a:t>3/22 Virtual Book Club - Special Guest - Oakland Author (Next Slide)</a:t>
            </a:r>
            <a:endParaRPr>
              <a:solidFill>
                <a:srgbClr val="434343"/>
              </a:solidFill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434343"/>
                </a:solidFill>
              </a:rPr>
              <a:t>3/23 Virtual Cooking Class</a:t>
            </a:r>
            <a:endParaRPr>
              <a:solidFill>
                <a:srgbClr val="434343"/>
              </a:solidFill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434343"/>
              </a:solidFill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434343"/>
              </a:solidFill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434343"/>
              </a:solidFill>
            </a:endParaRPr>
          </a:p>
          <a:p>
            <a:pPr indent="0" lvl="0" marL="0" rtl="0" algn="l">
              <a:spcBef>
                <a:spcPts val="1000"/>
              </a:spcBef>
              <a:spcAft>
                <a:spcPts val="1000"/>
              </a:spcAft>
              <a:buNone/>
            </a:pPr>
            <a:r>
              <a:t/>
            </a:r>
            <a:endParaRPr>
              <a:solidFill>
                <a:srgbClr val="434343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9"/>
          <p:cNvSpPr txBox="1"/>
          <p:nvPr>
            <p:ph type="title"/>
          </p:nvPr>
        </p:nvSpPr>
        <p:spPr>
          <a:xfrm>
            <a:off x="517200" y="430675"/>
            <a:ext cx="11157600" cy="9399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Special Guest - Kamaria Lofton</a:t>
            </a:r>
            <a:endParaRPr/>
          </a:p>
        </p:txBody>
      </p:sp>
      <p:sp>
        <p:nvSpPr>
          <p:cNvPr id="66" name="Google Shape;66;p9"/>
          <p:cNvSpPr txBox="1"/>
          <p:nvPr>
            <p:ph idx="1" type="body"/>
          </p:nvPr>
        </p:nvSpPr>
        <p:spPr>
          <a:xfrm>
            <a:off x="312725" y="1701308"/>
            <a:ext cx="11566500" cy="4151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She will be coming to the bedtime story event for families on 3/22.  Ms. Lofton will be reading her book to the students and parents.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500">
                <a:solidFill>
                  <a:srgbClr val="222222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Kamaria Lofton, a Mills College graduate, is the creator and author of the Kids Love Oakland Series. Born and raised in Oakland, CA Kamaria has always had a love for working with young children. </a:t>
            </a:r>
            <a:endParaRPr sz="1500">
              <a:solidFill>
                <a:srgbClr val="222222"/>
              </a:solidFill>
              <a:highlight>
                <a:srgbClr val="FFFFFF"/>
              </a:highlight>
              <a:latin typeface="Verdana"/>
              <a:ea typeface="Verdana"/>
              <a:cs typeface="Verdana"/>
              <a:sym typeface="Verdan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500">
                <a:solidFill>
                  <a:srgbClr val="222222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“My City is Oakland” is Oakland’s first children’s book and the first in a series of 7 children’s books all about Oakland. Kamaria is excited to create and share her books for the littlest among Oakland.</a:t>
            </a:r>
            <a:endParaRPr sz="1500">
              <a:solidFill>
                <a:srgbClr val="222222"/>
              </a:solidFill>
              <a:highlight>
                <a:srgbClr val="FFFFFF"/>
              </a:highlight>
              <a:latin typeface="Verdana"/>
              <a:ea typeface="Verdana"/>
              <a:cs typeface="Verdana"/>
              <a:sym typeface="Verdan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500">
                <a:solidFill>
                  <a:srgbClr val="222222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For more information on the Kids Love Oakland book series please visit </a:t>
            </a:r>
            <a:r>
              <a:rPr lang="en-US" sz="1500" u="sng">
                <a:solidFill>
                  <a:srgbClr val="1155CC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www.kidsloveoakland.com</a:t>
            </a:r>
            <a:endParaRPr sz="1500" u="sng">
              <a:solidFill>
                <a:srgbClr val="1155CC"/>
              </a:solidFill>
              <a:highlight>
                <a:srgbClr val="FFFFFF"/>
              </a:highlight>
              <a:latin typeface="Verdana"/>
              <a:ea typeface="Verdana"/>
              <a:cs typeface="Verdana"/>
              <a:sym typeface="Verdan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0"/>
          <p:cNvSpPr txBox="1"/>
          <p:nvPr>
            <p:ph type="title"/>
          </p:nvPr>
        </p:nvSpPr>
        <p:spPr>
          <a:xfrm>
            <a:off x="428249" y="661673"/>
            <a:ext cx="10818900" cy="1193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700">
            <a:noAutofit/>
          </a:bodyPr>
          <a:lstStyle/>
          <a:p>
            <a:pPr indent="0" lvl="0" marL="127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sz="3600"/>
              <a:t>Elementary </a:t>
            </a:r>
            <a:r>
              <a:rPr lang="en-US" sz="3600"/>
              <a:t>School Instructional Schedule In January</a:t>
            </a:r>
            <a:endParaRPr sz="3600"/>
          </a:p>
          <a:p>
            <a:pPr indent="0" lvl="0" marL="127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 sz="3600"/>
          </a:p>
          <a:p>
            <a:pPr indent="0" lvl="0" marL="127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sz="3600"/>
              <a:t>8:45-3:30 K-2          Friday 8:45-2:00</a:t>
            </a:r>
            <a:endParaRPr sz="3600"/>
          </a:p>
          <a:p>
            <a:pPr indent="0" lvl="0" marL="127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sz="3600"/>
              <a:t>8:30-3:30 2-5          Friday 8:30-2:00</a:t>
            </a:r>
            <a:endParaRPr sz="36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1"/>
          <p:cNvSpPr txBox="1"/>
          <p:nvPr>
            <p:ph type="title"/>
          </p:nvPr>
        </p:nvSpPr>
        <p:spPr>
          <a:xfrm>
            <a:off x="517199" y="670574"/>
            <a:ext cx="11295859" cy="128179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sz="3600"/>
              <a:t>Elementary </a:t>
            </a:r>
            <a:r>
              <a:rPr lang="en-US" sz="3600"/>
              <a:t>School Method for Monitoring Instruction For January Hybrid Learning</a:t>
            </a:r>
            <a:endParaRPr/>
          </a:p>
        </p:txBody>
      </p:sp>
      <p:sp>
        <p:nvSpPr>
          <p:cNvPr id="77" name="Google Shape;77;p11"/>
          <p:cNvSpPr txBox="1"/>
          <p:nvPr/>
        </p:nvSpPr>
        <p:spPr>
          <a:xfrm>
            <a:off x="684150" y="1413925"/>
            <a:ext cx="9340500" cy="5226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52700">
            <a:noAutofit/>
          </a:bodyPr>
          <a:lstStyle/>
          <a:p>
            <a:pPr indent="0" lvl="0" marL="6096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434343"/>
              </a:solidFill>
            </a:endParaRPr>
          </a:p>
          <a:p>
            <a:pPr indent="0" lvl="0" marL="6096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434343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434343"/>
                </a:solidFill>
              </a:rPr>
              <a:t>Daily observations</a:t>
            </a:r>
            <a:endParaRPr>
              <a:solidFill>
                <a:srgbClr val="434343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434343"/>
                </a:solidFill>
              </a:rPr>
              <a:t>Lesson Plans</a:t>
            </a:r>
            <a:endParaRPr>
              <a:solidFill>
                <a:srgbClr val="434343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434343"/>
                </a:solidFill>
              </a:rPr>
              <a:t>Benchmarks</a:t>
            </a:r>
            <a:endParaRPr>
              <a:solidFill>
                <a:srgbClr val="434343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434343"/>
                </a:solidFill>
              </a:rPr>
              <a:t>Reading Assessments</a:t>
            </a:r>
            <a:endParaRPr>
              <a:solidFill>
                <a:srgbClr val="434343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434343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2"/>
          <p:cNvSpPr txBox="1"/>
          <p:nvPr>
            <p:ph type="title"/>
          </p:nvPr>
        </p:nvSpPr>
        <p:spPr>
          <a:xfrm>
            <a:off x="517199" y="670574"/>
            <a:ext cx="11295859" cy="128179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sz="3600"/>
              <a:t>Elementary</a:t>
            </a:r>
            <a:r>
              <a:rPr lang="en-US" sz="3600"/>
              <a:t> School Strategy for Communicating With Students and Parents Regarding January Opening</a:t>
            </a:r>
            <a:endParaRPr/>
          </a:p>
        </p:txBody>
      </p:sp>
      <p:sp>
        <p:nvSpPr>
          <p:cNvPr id="83" name="Google Shape;83;p12"/>
          <p:cNvSpPr txBox="1"/>
          <p:nvPr/>
        </p:nvSpPr>
        <p:spPr>
          <a:xfrm>
            <a:off x="419350" y="1894450"/>
            <a:ext cx="11041200" cy="4817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5270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300">
                <a:solidFill>
                  <a:srgbClr val="434343"/>
                </a:solidFill>
                <a:latin typeface="Helvetica"/>
                <a:ea typeface="Helvetica"/>
                <a:cs typeface="Helvetica"/>
                <a:sym typeface="Helvetica"/>
              </a:rPr>
              <a:t>Parent Square</a:t>
            </a:r>
            <a:endParaRPr b="1" sz="2300">
              <a:solidFill>
                <a:srgbClr val="434343"/>
              </a:solidFill>
              <a:latin typeface="Helvetica"/>
              <a:ea typeface="Helvetica"/>
              <a:cs typeface="Helvetica"/>
              <a:sym typeface="Helvetica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300">
                <a:solidFill>
                  <a:srgbClr val="434343"/>
                </a:solidFill>
                <a:latin typeface="Helvetica"/>
                <a:ea typeface="Helvetica"/>
                <a:cs typeface="Helvetica"/>
                <a:sym typeface="Helvetica"/>
              </a:rPr>
              <a:t>Zoom Meetings</a:t>
            </a:r>
            <a:endParaRPr b="1" sz="2300">
              <a:solidFill>
                <a:srgbClr val="434343"/>
              </a:solidFill>
              <a:latin typeface="Helvetica"/>
              <a:ea typeface="Helvetica"/>
              <a:cs typeface="Helvetica"/>
              <a:sym typeface="Helvetica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300">
                <a:solidFill>
                  <a:srgbClr val="434343"/>
                </a:solidFill>
                <a:latin typeface="Helvetica"/>
                <a:ea typeface="Helvetica"/>
                <a:cs typeface="Helvetica"/>
                <a:sym typeface="Helvetica"/>
              </a:rPr>
              <a:t>Phone Calls</a:t>
            </a:r>
            <a:endParaRPr b="1" sz="2300">
              <a:solidFill>
                <a:srgbClr val="434343"/>
              </a:solidFill>
              <a:latin typeface="Helvetica"/>
              <a:ea typeface="Helvetica"/>
              <a:cs typeface="Helvetica"/>
              <a:sym typeface="Helvetica"/>
            </a:endParaRPr>
          </a:p>
          <a:p>
            <a:pPr indent="0" lvl="0" marL="6096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300">
              <a:solidFill>
                <a:srgbClr val="434343"/>
              </a:solidFill>
              <a:latin typeface="Helvetica"/>
              <a:ea typeface="Helvetica"/>
              <a:cs typeface="Helvetica"/>
              <a:sym typeface="Helvetica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3"/>
          <p:cNvSpPr txBox="1"/>
          <p:nvPr>
            <p:ph type="title"/>
          </p:nvPr>
        </p:nvSpPr>
        <p:spPr>
          <a:xfrm>
            <a:off x="-1" y="65724"/>
            <a:ext cx="11674800" cy="1689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sz="3600"/>
              <a:t>Elementary </a:t>
            </a:r>
            <a:r>
              <a:rPr lang="en-US" sz="3600"/>
              <a:t>School Strategy for Addressing Concerns From Parents and Students</a:t>
            </a:r>
            <a:endParaRPr sz="36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 sz="36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sz="3600"/>
              <a:t>Zoom Meetings</a:t>
            </a:r>
            <a:endParaRPr sz="36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sz="3600"/>
              <a:t>Phone Calls</a:t>
            </a:r>
            <a:endParaRPr sz="3600"/>
          </a:p>
        </p:txBody>
      </p:sp>
      <p:sp>
        <p:nvSpPr>
          <p:cNvPr id="89" name="Google Shape;89;p13"/>
          <p:cNvSpPr txBox="1"/>
          <p:nvPr/>
        </p:nvSpPr>
        <p:spPr>
          <a:xfrm>
            <a:off x="3024275" y="3026500"/>
            <a:ext cx="11041200" cy="4583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52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t/>
            </a:r>
            <a:endParaRPr b="1" sz="2300">
              <a:solidFill>
                <a:srgbClr val="434343"/>
              </a:solidFill>
              <a:latin typeface="Helvetica"/>
              <a:ea typeface="Helvetica"/>
              <a:cs typeface="Helvetica"/>
              <a:sym typeface="Helvetica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4"/>
          <p:cNvSpPr txBox="1"/>
          <p:nvPr>
            <p:ph type="title"/>
          </p:nvPr>
        </p:nvSpPr>
        <p:spPr>
          <a:xfrm>
            <a:off x="303724" y="403724"/>
            <a:ext cx="11674800" cy="1689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sz="3600"/>
              <a:t>Elementary School Challenges/Concerns and Method for Resolution</a:t>
            </a:r>
            <a:endParaRPr/>
          </a:p>
        </p:txBody>
      </p:sp>
      <p:sp>
        <p:nvSpPr>
          <p:cNvPr id="95" name="Google Shape;95;p14"/>
          <p:cNvSpPr txBox="1"/>
          <p:nvPr/>
        </p:nvSpPr>
        <p:spPr>
          <a:xfrm>
            <a:off x="583675" y="1696775"/>
            <a:ext cx="10783200" cy="4830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52700">
            <a:noAutofit/>
          </a:bodyPr>
          <a:lstStyle/>
          <a:p>
            <a:pPr indent="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200">
              <a:solidFill>
                <a:srgbClr val="434343"/>
              </a:solidFill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200">
                <a:solidFill>
                  <a:srgbClr val="434343"/>
                </a:solidFill>
              </a:rPr>
              <a:t>None</a:t>
            </a:r>
            <a:endParaRPr b="1" sz="2200">
              <a:solidFill>
                <a:srgbClr val="434343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