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3"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Lst>
  <p:sldSz cy="6858000" cx="12192000"/>
  <p:notesSz cx="12192000" cy="6858000"/>
  <p:embeddedFontLst>
    <p:embeddedFont>
      <p:font typeface="PT Sans Narrow"/>
      <p:regular r:id="rId19"/>
      <p:bold r:id="rId20"/>
    </p:embeddedFont>
    <p:embeddedFont>
      <p:font typeface="Helvetica Neue"/>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EC0EBD2-4E12-4E04-A336-0C844DDF5A68}">
  <a:tblStyle styleId="{CEC0EBD2-4E12-4E04-A336-0C844DDF5A68}"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PTSansNarrow-bold.fntdata"/><Relationship Id="rId11" Type="http://schemas.openxmlformats.org/officeDocument/2006/relationships/slide" Target="slides/slide5.xml"/><Relationship Id="rId22" Type="http://schemas.openxmlformats.org/officeDocument/2006/relationships/font" Target="fonts/HelveticaNeue-bold.fntdata"/><Relationship Id="rId10" Type="http://schemas.openxmlformats.org/officeDocument/2006/relationships/slide" Target="slides/slide4.xml"/><Relationship Id="rId21" Type="http://schemas.openxmlformats.org/officeDocument/2006/relationships/font" Target="fonts/HelveticaNeue-regular.fntdata"/><Relationship Id="rId13" Type="http://schemas.openxmlformats.org/officeDocument/2006/relationships/slide" Target="slides/slide7.xml"/><Relationship Id="rId24" Type="http://schemas.openxmlformats.org/officeDocument/2006/relationships/font" Target="fonts/HelveticaNeue-boldItalic.fntdata"/><Relationship Id="rId12" Type="http://schemas.openxmlformats.org/officeDocument/2006/relationships/slide" Target="slides/slide6.xml"/><Relationship Id="rId23" Type="http://schemas.openxmlformats.org/officeDocument/2006/relationships/font" Target="fonts/HelveticaNeue-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font" Target="fonts/PTSansNarrow-regular.fntdata"/><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 name="Shape 47"/>
        <p:cNvGrpSpPr/>
        <p:nvPr/>
      </p:nvGrpSpPr>
      <p:grpSpPr>
        <a:xfrm>
          <a:off x="0" y="0"/>
          <a:ext cx="0" cy="0"/>
          <a:chOff x="0" y="0"/>
          <a:chExt cx="0" cy="0"/>
        </a:xfrm>
      </p:grpSpPr>
      <p:sp>
        <p:nvSpPr>
          <p:cNvPr id="48" name="Google Shape;48;p1: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9" name="Google Shape;49;p1: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852276bf80_1_31:notes"/>
          <p:cNvSpPr/>
          <p:nvPr>
            <p:ph idx="2" type="sldImg"/>
          </p:nvPr>
        </p:nvSpPr>
        <p:spPr>
          <a:xfrm>
            <a:off x="2032400" y="514350"/>
            <a:ext cx="8128500" cy="25716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852276bf80_1_31: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4: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2" name="Google Shape;112;p4: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7: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7:notes"/>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9a506c31e2_1_0: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7" name="Google Shape;57;g9a506c31e2_1_0: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9a506c31e2_1_5: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3" name="Google Shape;63;g9a506c31e2_1_5: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bdb3d5360d_0_0:notes"/>
          <p:cNvSpPr/>
          <p:nvPr>
            <p:ph idx="2" type="sldImg"/>
          </p:nvPr>
        </p:nvSpPr>
        <p:spPr>
          <a:xfrm>
            <a:off x="2032400" y="514350"/>
            <a:ext cx="8128500" cy="2571600"/>
          </a:xfrm>
          <a:custGeom>
            <a:rect b="b" l="l" r="r" t="t"/>
            <a:pathLst>
              <a:path extrusionOk="0" h="120000" w="120000">
                <a:moveTo>
                  <a:pt x="0" y="0"/>
                </a:moveTo>
                <a:lnTo>
                  <a:pt x="120000" y="0"/>
                </a:lnTo>
                <a:lnTo>
                  <a:pt x="120000" y="120000"/>
                </a:lnTo>
                <a:lnTo>
                  <a:pt x="0" y="120000"/>
                </a:lnTo>
                <a:close/>
              </a:path>
            </a:pathLst>
          </a:custGeom>
        </p:spPr>
      </p:sp>
      <p:sp>
        <p:nvSpPr>
          <p:cNvPr id="70" name="Google Shape;70;gbdb3d5360d_0_0: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bdb3d5360d_0_15:notes"/>
          <p:cNvSpPr/>
          <p:nvPr>
            <p:ph idx="2" type="sldImg"/>
          </p:nvPr>
        </p:nvSpPr>
        <p:spPr>
          <a:xfrm>
            <a:off x="2032400" y="514350"/>
            <a:ext cx="8128500" cy="2571600"/>
          </a:xfrm>
          <a:custGeom>
            <a:rect b="b" l="l" r="r" t="t"/>
            <a:pathLst>
              <a:path extrusionOk="0" h="120000" w="120000">
                <a:moveTo>
                  <a:pt x="0" y="0"/>
                </a:moveTo>
                <a:lnTo>
                  <a:pt x="120000" y="0"/>
                </a:lnTo>
                <a:lnTo>
                  <a:pt x="120000" y="120000"/>
                </a:lnTo>
                <a:lnTo>
                  <a:pt x="0" y="120000"/>
                </a:lnTo>
                <a:close/>
              </a:path>
            </a:pathLst>
          </a:custGeom>
        </p:spPr>
      </p:sp>
      <p:sp>
        <p:nvSpPr>
          <p:cNvPr id="76" name="Google Shape;76;gbdb3d5360d_0_15: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bdb3d5360d_0_9:notes"/>
          <p:cNvSpPr/>
          <p:nvPr>
            <p:ph idx="2" type="sldImg"/>
          </p:nvPr>
        </p:nvSpPr>
        <p:spPr>
          <a:xfrm>
            <a:off x="2032400" y="514350"/>
            <a:ext cx="8128500" cy="2571600"/>
          </a:xfrm>
          <a:custGeom>
            <a:rect b="b" l="l" r="r" t="t"/>
            <a:pathLst>
              <a:path extrusionOk="0" h="120000" w="120000">
                <a:moveTo>
                  <a:pt x="0" y="0"/>
                </a:moveTo>
                <a:lnTo>
                  <a:pt x="120000" y="0"/>
                </a:lnTo>
                <a:lnTo>
                  <a:pt x="120000" y="120000"/>
                </a:lnTo>
                <a:lnTo>
                  <a:pt x="0" y="120000"/>
                </a:lnTo>
                <a:close/>
              </a:path>
            </a:pathLst>
          </a:custGeom>
        </p:spPr>
      </p:sp>
      <p:sp>
        <p:nvSpPr>
          <p:cNvPr id="82" name="Google Shape;82;gbdb3d5360d_0_9: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8" name="Google Shape;88;p2: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3: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4" name="Google Shape;94;p3: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9a506c31e2_0_0: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0" name="Google Shape;100;g9a506c31e2_0_0: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obj">
  <p:cSld name="OBJECT">
    <p:bg>
      <p:bgPr>
        <a:solidFill>
          <a:schemeClr val="lt1"/>
        </a:solidFill>
      </p:bgPr>
    </p:bg>
    <p:spTree>
      <p:nvGrpSpPr>
        <p:cNvPr id="13" name="Shape 13"/>
        <p:cNvGrpSpPr/>
        <p:nvPr/>
      </p:nvGrpSpPr>
      <p:grpSpPr>
        <a:xfrm>
          <a:off x="0" y="0"/>
          <a:ext cx="0" cy="0"/>
          <a:chOff x="0" y="0"/>
          <a:chExt cx="0" cy="0"/>
        </a:xfrm>
      </p:grpSpPr>
      <p:sp>
        <p:nvSpPr>
          <p:cNvPr id="14" name="Google Shape;14;p2"/>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5" name="Google Shape;15;p2"/>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6" name="Google Shape;16;p2"/>
          <p:cNvSpPr/>
          <p:nvPr/>
        </p:nvSpPr>
        <p:spPr>
          <a:xfrm>
            <a:off x="9343646" y="3275950"/>
            <a:ext cx="749935" cy="0"/>
          </a:xfrm>
          <a:custGeom>
            <a:rect b="b" l="l" r="r" t="t"/>
            <a:pathLst>
              <a:path extrusionOk="0" h="120000" w="749934">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 name="Google Shape;17;p2"/>
          <p:cNvSpPr/>
          <p:nvPr/>
        </p:nvSpPr>
        <p:spPr>
          <a:xfrm>
            <a:off x="2100047" y="3251101"/>
            <a:ext cx="749935" cy="0"/>
          </a:xfrm>
          <a:custGeom>
            <a:rect b="b" l="l" r="r" t="t"/>
            <a:pathLst>
              <a:path extrusionOk="0" h="120000" w="749935">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8" name="Google Shape;18;p2"/>
          <p:cNvSpPr/>
          <p:nvPr/>
        </p:nvSpPr>
        <p:spPr>
          <a:xfrm>
            <a:off x="1338867" y="4535295"/>
            <a:ext cx="9516110" cy="0"/>
          </a:xfrm>
          <a:custGeom>
            <a:rect b="b" l="l" r="r" t="t"/>
            <a:pathLst>
              <a:path extrusionOk="0" h="120000" w="9516110">
                <a:moveTo>
                  <a:pt x="0" y="0"/>
                </a:moveTo>
                <a:lnTo>
                  <a:pt x="9515556" y="0"/>
                </a:lnTo>
              </a:path>
            </a:pathLst>
          </a:custGeom>
          <a:noFill/>
          <a:ln cap="flat" cmpd="sng" w="7617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9" name="Google Shape;19;p2"/>
          <p:cNvSpPr/>
          <p:nvPr/>
        </p:nvSpPr>
        <p:spPr>
          <a:xfrm>
            <a:off x="1338867" y="4332100"/>
            <a:ext cx="9516110" cy="0"/>
          </a:xfrm>
          <a:custGeom>
            <a:rect b="b" l="l" r="r" t="t"/>
            <a:pathLst>
              <a:path extrusionOk="0" h="120000" w="9516110">
                <a:moveTo>
                  <a:pt x="0" y="0"/>
                </a:moveTo>
                <a:lnTo>
                  <a:pt x="9515556" y="0"/>
                </a:lnTo>
              </a:path>
            </a:pathLst>
          </a:custGeom>
          <a:noFill/>
          <a:ln cap="flat" cmpd="sng" w="952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0" name="Google Shape;20;p2"/>
          <p:cNvSpPr txBox="1"/>
          <p:nvPr>
            <p:ph type="ctrTitle"/>
          </p:nvPr>
        </p:nvSpPr>
        <p:spPr>
          <a:xfrm>
            <a:off x="3441435" y="1930375"/>
            <a:ext cx="5309128" cy="756919"/>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0" i="0" sz="4800">
                <a:solidFill>
                  <a:srgbClr val="980000"/>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
          <p:cNvSpPr txBox="1"/>
          <p:nvPr>
            <p:ph idx="1" type="subTitle"/>
          </p:nvPr>
        </p:nvSpPr>
        <p:spPr>
          <a:xfrm>
            <a:off x="1828800" y="3840480"/>
            <a:ext cx="8534400" cy="17145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2"/>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2"/>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25" name="Shape 25"/>
        <p:cNvGrpSpPr/>
        <p:nvPr/>
      </p:nvGrpSpPr>
      <p:grpSpPr>
        <a:xfrm>
          <a:off x="0" y="0"/>
          <a:ext cx="0" cy="0"/>
          <a:chOff x="0" y="0"/>
          <a:chExt cx="0" cy="0"/>
        </a:xfrm>
      </p:grpSpPr>
      <p:sp>
        <p:nvSpPr>
          <p:cNvPr id="26" name="Google Shape;26;p3"/>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3"/>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b="0" i="0">
                <a:solidFill>
                  <a:schemeClr val="dk1"/>
                </a:solidFill>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8" name="Google Shape;28;p3"/>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3"/>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31" name="Shape 31"/>
        <p:cNvGrpSpPr/>
        <p:nvPr/>
      </p:nvGrpSpPr>
      <p:grpSpPr>
        <a:xfrm>
          <a:off x="0" y="0"/>
          <a:ext cx="0" cy="0"/>
          <a:chOff x="0" y="0"/>
          <a:chExt cx="0" cy="0"/>
        </a:xfrm>
      </p:grpSpPr>
      <p:sp>
        <p:nvSpPr>
          <p:cNvPr id="32" name="Google Shape;32;p4"/>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4"/>
          <p:cNvSpPr txBox="1"/>
          <p:nvPr>
            <p:ph idx="1" type="body"/>
          </p:nvPr>
        </p:nvSpPr>
        <p:spPr>
          <a:xfrm>
            <a:off x="60960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4" name="Google Shape;34;p4"/>
          <p:cNvSpPr txBox="1"/>
          <p:nvPr>
            <p:ph idx="2" type="body"/>
          </p:nvPr>
        </p:nvSpPr>
        <p:spPr>
          <a:xfrm>
            <a:off x="627888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5" name="Google Shape;35;p4"/>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4"/>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4"/>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38" name="Shape 38"/>
        <p:cNvGrpSpPr/>
        <p:nvPr/>
      </p:nvGrpSpPr>
      <p:grpSpPr>
        <a:xfrm>
          <a:off x="0" y="0"/>
          <a:ext cx="0" cy="0"/>
          <a:chOff x="0" y="0"/>
          <a:chExt cx="0" cy="0"/>
        </a:xfrm>
      </p:grpSpPr>
      <p:sp>
        <p:nvSpPr>
          <p:cNvPr id="39" name="Google Shape;39;p5"/>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5"/>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5"/>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5"/>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43" name="Shape 43"/>
        <p:cNvGrpSpPr/>
        <p:nvPr/>
      </p:nvGrpSpPr>
      <p:grpSpPr>
        <a:xfrm>
          <a:off x="0" y="0"/>
          <a:ext cx="0" cy="0"/>
          <a:chOff x="0" y="0"/>
          <a:chExt cx="0" cy="0"/>
        </a:xfrm>
      </p:grpSpPr>
      <p:sp>
        <p:nvSpPr>
          <p:cNvPr id="44" name="Google Shape;44;p6"/>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6"/>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6"/>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7" name="Google Shape;7;p1"/>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8" name="Google Shape;8;p1"/>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1" i="0" sz="6000" u="none" cap="none" strike="noStrike">
                <a:solidFill>
                  <a:srgbClr val="980000"/>
                </a:solidFill>
                <a:latin typeface="PT Sans Narrow"/>
                <a:ea typeface="PT Sans Narrow"/>
                <a:cs typeface="PT Sans Narrow"/>
                <a:sym typeface="PT Sans Narrow"/>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 name="Google Shape;9;p1"/>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9pPr>
          </a:lstStyle>
          <a:p/>
        </p:txBody>
      </p:sp>
      <p:sp>
        <p:nvSpPr>
          <p:cNvPr id="10" name="Google Shape;10;p1"/>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marR="0" rtl="0" algn="ctr">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1" name="Google Shape;11;p1"/>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 name="Shape 50"/>
        <p:cNvGrpSpPr/>
        <p:nvPr/>
      </p:nvGrpSpPr>
      <p:grpSpPr>
        <a:xfrm>
          <a:off x="0" y="0"/>
          <a:ext cx="0" cy="0"/>
          <a:chOff x="0" y="0"/>
          <a:chExt cx="0" cy="0"/>
        </a:xfrm>
      </p:grpSpPr>
      <p:sp>
        <p:nvSpPr>
          <p:cNvPr id="51" name="Google Shape;51;p7"/>
          <p:cNvSpPr txBox="1"/>
          <p:nvPr>
            <p:ph type="ctrTitle"/>
          </p:nvPr>
        </p:nvSpPr>
        <p:spPr>
          <a:xfrm>
            <a:off x="1909825" y="690123"/>
            <a:ext cx="6840900" cy="1921039"/>
          </a:xfrm>
          <a:prstGeom prst="rect">
            <a:avLst/>
          </a:prstGeom>
          <a:noFill/>
          <a:ln>
            <a:noFill/>
          </a:ln>
        </p:spPr>
        <p:txBody>
          <a:bodyPr anchorCtr="0" anchor="t" bIns="0" lIns="0" spcFirstLastPara="1" rIns="0" wrap="square" tIns="12700">
            <a:noAutofit/>
          </a:bodyPr>
          <a:lstStyle/>
          <a:p>
            <a:pPr indent="0" lvl="0" marL="13970" rtl="0" algn="ctr">
              <a:lnSpc>
                <a:spcPct val="100000"/>
              </a:lnSpc>
              <a:spcBef>
                <a:spcPts val="0"/>
              </a:spcBef>
              <a:spcAft>
                <a:spcPts val="0"/>
              </a:spcAft>
              <a:buSzPts val="1400"/>
              <a:buNone/>
            </a:pPr>
            <a:r>
              <a:rPr lang="en-US"/>
              <a:t>  AIMS K-12 </a:t>
            </a:r>
            <a:br>
              <a:rPr lang="en-US"/>
            </a:br>
            <a:r>
              <a:rPr lang="en-US"/>
              <a:t>College Bound Kids</a:t>
            </a:r>
            <a:br>
              <a:rPr lang="en-US"/>
            </a:br>
            <a:r>
              <a:rPr lang="en-US" sz="2800"/>
              <a:t>February</a:t>
            </a:r>
            <a:r>
              <a:rPr lang="en-US" sz="2800"/>
              <a:t> 2021 </a:t>
            </a:r>
            <a:r>
              <a:rPr lang="en-US" sz="2800"/>
              <a:t>Reporting Period </a:t>
            </a:r>
            <a:endParaRPr sz="2800"/>
          </a:p>
        </p:txBody>
      </p:sp>
      <p:sp>
        <p:nvSpPr>
          <p:cNvPr id="52" name="Google Shape;52;p7"/>
          <p:cNvSpPr txBox="1"/>
          <p:nvPr/>
        </p:nvSpPr>
        <p:spPr>
          <a:xfrm>
            <a:off x="2377713" y="3429000"/>
            <a:ext cx="7239000" cy="547181"/>
          </a:xfrm>
          <a:prstGeom prst="rect">
            <a:avLst/>
          </a:prstGeom>
          <a:noFill/>
          <a:ln>
            <a:noFill/>
          </a:ln>
        </p:spPr>
        <p:txBody>
          <a:bodyPr anchorCtr="0" anchor="t" bIns="0" lIns="0" spcFirstLastPara="1" rIns="0" wrap="square" tIns="29825">
            <a:noAutofit/>
          </a:bodyPr>
          <a:lstStyle/>
          <a:p>
            <a:pPr indent="909319" lvl="0" marL="12700" marR="5080" rtl="0" algn="l">
              <a:lnSpc>
                <a:spcPct val="119656"/>
              </a:lnSpc>
              <a:spcBef>
                <a:spcPts val="0"/>
              </a:spcBef>
              <a:spcAft>
                <a:spcPts val="0"/>
              </a:spcAft>
              <a:buClr>
                <a:srgbClr val="000000"/>
              </a:buClr>
              <a:buSzPts val="1400"/>
              <a:buFont typeface="Arial"/>
              <a:buNone/>
            </a:pPr>
            <a:r>
              <a:rPr b="0" i="0" lang="en-US" sz="1400" u="none" cap="none" strike="noStrike">
                <a:solidFill>
                  <a:srgbClr val="685D46"/>
                </a:solidFill>
                <a:latin typeface="Arial"/>
                <a:ea typeface="Arial"/>
                <a:cs typeface="Arial"/>
                <a:sym typeface="Arial"/>
              </a:rPr>
              <a:t>Matthew Gordan, College Bound Kids Coordinator </a:t>
            </a:r>
            <a:endParaRPr/>
          </a:p>
          <a:p>
            <a:pPr indent="909319" lvl="0" marL="12700" marR="5080" rtl="0" algn="l">
              <a:lnSpc>
                <a:spcPct val="119656"/>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53" name="Google Shape;53;p7"/>
          <p:cNvSpPr/>
          <p:nvPr/>
        </p:nvSpPr>
        <p:spPr>
          <a:xfrm>
            <a:off x="5406033" y="4927435"/>
            <a:ext cx="704548" cy="663343"/>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4" name="Google Shape;54;p7"/>
          <p:cNvSpPr/>
          <p:nvPr/>
        </p:nvSpPr>
        <p:spPr>
          <a:xfrm>
            <a:off x="4756298" y="4781623"/>
            <a:ext cx="2679304" cy="1314376"/>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6"/>
          <p:cNvSpPr txBox="1"/>
          <p:nvPr/>
        </p:nvSpPr>
        <p:spPr>
          <a:xfrm>
            <a:off x="101775" y="259975"/>
            <a:ext cx="7443600" cy="46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400"/>
              <a:buFont typeface="Arial"/>
              <a:buNone/>
            </a:pPr>
            <a:r>
              <a:rPr b="1" lang="en-US" sz="4000">
                <a:solidFill>
                  <a:srgbClr val="980000"/>
                </a:solidFill>
                <a:latin typeface="PT Sans Narrow"/>
                <a:ea typeface="PT Sans Narrow"/>
                <a:cs typeface="PT Sans Narrow"/>
                <a:sym typeface="PT Sans Narrow"/>
              </a:rPr>
              <a:t>Scholarship Searches and Results</a:t>
            </a:r>
            <a:endParaRPr>
              <a:latin typeface="Calibri"/>
              <a:ea typeface="Calibri"/>
              <a:cs typeface="Calibri"/>
              <a:sym typeface="Calibri"/>
            </a:endParaRPr>
          </a:p>
        </p:txBody>
      </p:sp>
      <p:sp>
        <p:nvSpPr>
          <p:cNvPr id="109" name="Google Shape;109;p16"/>
          <p:cNvSpPr txBox="1"/>
          <p:nvPr/>
        </p:nvSpPr>
        <p:spPr>
          <a:xfrm>
            <a:off x="236925" y="935650"/>
            <a:ext cx="11587800" cy="5641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This is an ongoing process…</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*6 applied to QuestBridge, 7 to Bill Gates, 5 to Coca-Cola</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*1 recipient of the Posse Scholarship (full tuition to University of Puget Sound). 5th year in a row we’ve had a winner!</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*1 recipient of the Triple-Impact Scholarship (Bay Area scholar athlete award)</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*2 recipients of Oakland Promise Black Excellence grant (and counting)</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*1 recipient of Black College Expo scholarship</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Scholarships are now a main component of the 2nd semester of  College Planning class. We’ve already had 5 scholarship assignments, including area scholarships:</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	&gt;Marcus Foster Scholarship</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	&gt;Oakland Promise</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	&gt;Chevron Bay Area</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	&gt;Asian and Pacific Islander Scholarship</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Students are being assigned a mixture of “easy” scholarships that can be completed in class, along with more competitive scholarships, like the ones above, that require essays and letters of rec.</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Juniors have been alerted to a couple scholarships they are eligible for as well.</a:t>
            </a:r>
            <a:endParaRPr sz="170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7"/>
          <p:cNvSpPr txBox="1"/>
          <p:nvPr>
            <p:ph type="title"/>
          </p:nvPr>
        </p:nvSpPr>
        <p:spPr>
          <a:xfrm>
            <a:off x="517199" y="670574"/>
            <a:ext cx="11295859" cy="1281793"/>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Number of Juniors and Seniors Contacted During The Reporting Period; and The  Means of Communication</a:t>
            </a:r>
            <a:br>
              <a:rPr lang="en-US" sz="3600"/>
            </a:br>
            <a:endParaRPr sz="3600"/>
          </a:p>
        </p:txBody>
      </p:sp>
      <p:sp>
        <p:nvSpPr>
          <p:cNvPr id="115" name="Google Shape;115;p17"/>
          <p:cNvSpPr txBox="1"/>
          <p:nvPr/>
        </p:nvSpPr>
        <p:spPr>
          <a:xfrm>
            <a:off x="451274" y="1231024"/>
            <a:ext cx="11041200" cy="5419500"/>
          </a:xfrm>
          <a:prstGeom prst="rect">
            <a:avLst/>
          </a:prstGeom>
          <a:noFill/>
          <a:ln>
            <a:noFill/>
          </a:ln>
        </p:spPr>
        <p:txBody>
          <a:bodyPr anchorCtr="0" anchor="t" bIns="0" lIns="0" spcFirstLastPara="1" rIns="0" wrap="square" tIns="52700">
            <a:noAutofit/>
          </a:bodyPr>
          <a:lstStyle/>
          <a:p>
            <a:pPr indent="0" lvl="0" marL="457200" marR="0" rtl="0" algn="l">
              <a:lnSpc>
                <a:spcPct val="100000"/>
              </a:lnSpc>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8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0" rtl="0" algn="l">
              <a:spcBef>
                <a:spcPts val="0"/>
              </a:spcBef>
              <a:spcAft>
                <a:spcPts val="0"/>
              </a:spcAft>
              <a:buClr>
                <a:schemeClr val="dk1"/>
              </a:buClr>
              <a:buSzPts val="1100"/>
              <a:buFont typeface="Arial"/>
              <a:buNone/>
            </a:pPr>
            <a:r>
              <a:rPr lang="en-US" sz="1900">
                <a:solidFill>
                  <a:schemeClr val="dk1"/>
                </a:solidFill>
              </a:rPr>
              <a:t>*When necessary, 9th-11th graders individually receive communication from me in regards to credit recovery (10th-11th) and AP registration (9th-11th).</a:t>
            </a:r>
            <a:r>
              <a:rPr lang="en-US" sz="1800">
                <a:solidFill>
                  <a:schemeClr val="dk1"/>
                </a:solidFill>
              </a:rPr>
              <a:t>				</a:t>
            </a:r>
            <a:endParaRPr sz="1800">
              <a:solidFill>
                <a:schemeClr val="dk1"/>
              </a:solidFill>
            </a:endParaRPr>
          </a:p>
          <a:p>
            <a:pPr indent="0" lvl="0" marL="457200" rtl="0" algn="l">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800">
                <a:solidFill>
                  <a:schemeClr val="dk1"/>
                </a:solidFill>
              </a:rPr>
              <a:t>*The entire Junior class receives information from me once a week on opportunities they should look into (examples: internships, college tours) and/or updates that affect them (like SAT requirements).</a:t>
            </a:r>
            <a:endParaRPr sz="18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8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800">
                <a:solidFill>
                  <a:schemeClr val="dk1"/>
                </a:solidFill>
              </a:rPr>
              <a:t>*The 100 Seniors hear and read my words everyday via our classes together (lecture time), group emails to the entire grade, group emails to specific class periods, emails and/or messages to individual students, updates posted to the Schoology class wall, 1-on-1 virtual meetings that take place throughout the day, and in a couple instances, over the phone.</a:t>
            </a:r>
            <a:endParaRPr sz="18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457200" rtl="0" algn="l">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457200" rtl="0" algn="l">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457200" rtl="0" algn="l">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457200" rtl="0" algn="l">
              <a:spcBef>
                <a:spcPts val="0"/>
              </a:spcBef>
              <a:spcAft>
                <a:spcPts val="0"/>
              </a:spcAft>
              <a:buClr>
                <a:schemeClr val="dk1"/>
              </a:buClr>
              <a:buSzPts val="1800"/>
              <a:buFont typeface="Arial"/>
              <a:buNone/>
            </a:pPr>
            <a:r>
              <a:t/>
            </a:r>
            <a:endParaRPr b="1" sz="1800">
              <a:solidFill>
                <a:srgbClr val="434343"/>
              </a:solidFill>
              <a:latin typeface="Lucida Sans"/>
              <a:ea typeface="Lucida Sans"/>
              <a:cs typeface="Lucida Sans"/>
              <a:sym typeface="Lucida Sans"/>
            </a:endParaRPr>
          </a:p>
          <a:p>
            <a:pPr indent="0" lvl="0" marL="914400" rtl="0" algn="l">
              <a:spcBef>
                <a:spcPts val="315"/>
              </a:spcBef>
              <a:spcAft>
                <a:spcPts val="0"/>
              </a:spcAft>
              <a:buClr>
                <a:schemeClr val="dk1"/>
              </a:buClr>
              <a:buSzPts val="1800"/>
              <a:buFont typeface="Arial"/>
              <a:buNone/>
            </a:pPr>
            <a:r>
              <a:t/>
            </a:r>
            <a:endParaRPr b="1" sz="1800">
              <a:solidFill>
                <a:srgbClr val="5B0F00"/>
              </a:solidFill>
              <a:latin typeface="Helvetica Neue"/>
              <a:ea typeface="Helvetica Neue"/>
              <a:cs typeface="Helvetica Neue"/>
              <a:sym typeface="Helvetica Neue"/>
            </a:endParaRPr>
          </a:p>
          <a:p>
            <a:pPr indent="0" lvl="0" marL="457200" marR="0" rtl="0" algn="l">
              <a:lnSpc>
                <a:spcPct val="100000"/>
              </a:lnSpc>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457200" marR="0" rtl="0" algn="l">
              <a:lnSpc>
                <a:spcPct val="100000"/>
              </a:lnSpc>
              <a:spcBef>
                <a:spcPts val="0"/>
              </a:spcBef>
              <a:spcAft>
                <a:spcPts val="0"/>
              </a:spcAft>
              <a:buClr>
                <a:srgbClr val="000000"/>
              </a:buClr>
              <a:buSzPts val="1800"/>
              <a:buFont typeface="Arial"/>
              <a:buNone/>
            </a:pPr>
            <a:r>
              <a:t/>
            </a:r>
            <a:endParaRPr b="1" sz="1800">
              <a:solidFill>
                <a:srgbClr val="434343"/>
              </a:solidFill>
              <a:latin typeface="Lucida Sans"/>
              <a:ea typeface="Lucida Sans"/>
              <a:cs typeface="Lucida Sans"/>
              <a:sym typeface="Lucida Sans"/>
            </a:endParaRPr>
          </a:p>
          <a:p>
            <a:pPr indent="0" lvl="0" marL="914400" marR="0" rtl="0" algn="l">
              <a:lnSpc>
                <a:spcPct val="100000"/>
              </a:lnSpc>
              <a:spcBef>
                <a:spcPts val="315"/>
              </a:spcBef>
              <a:spcAft>
                <a:spcPts val="0"/>
              </a:spcAft>
              <a:buClr>
                <a:srgbClr val="000000"/>
              </a:buClr>
              <a:buSzPts val="1800"/>
              <a:buFont typeface="Arial"/>
              <a:buNone/>
            </a:pPr>
            <a:r>
              <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8"/>
          <p:cNvSpPr txBox="1"/>
          <p:nvPr>
            <p:ph type="title"/>
          </p:nvPr>
        </p:nvSpPr>
        <p:spPr>
          <a:xfrm>
            <a:off x="517200" y="430675"/>
            <a:ext cx="11157599" cy="1846659"/>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rPr lang="en-US" sz="4000"/>
              <a:t>Qualitative and Quantitative Results for Response to Student and Parent Inquiry</a:t>
            </a:r>
            <a:endParaRPr sz="4000"/>
          </a:p>
        </p:txBody>
      </p:sp>
      <p:sp>
        <p:nvSpPr>
          <p:cNvPr id="121" name="Google Shape;121;p18"/>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SzPts val="1100"/>
              <a:buFont typeface="Arial"/>
              <a:buNone/>
            </a:pPr>
            <a:r>
              <a:rPr lang="en-US" sz="2200"/>
              <a:t>Main Inquiry Topics:</a:t>
            </a:r>
            <a:endParaRPr sz="2200"/>
          </a:p>
          <a:p>
            <a:pPr indent="0" lvl="0" marL="0" rtl="0" algn="l">
              <a:spcBef>
                <a:spcPts val="0"/>
              </a:spcBef>
              <a:spcAft>
                <a:spcPts val="0"/>
              </a:spcAft>
              <a:buClr>
                <a:schemeClr val="dk1"/>
              </a:buClr>
              <a:buSzPts val="1100"/>
              <a:buFont typeface="Arial"/>
              <a:buNone/>
            </a:pPr>
            <a:r>
              <a:rPr lang="en-US" sz="2200"/>
              <a:t>Credit recovery</a:t>
            </a:r>
            <a:endParaRPr sz="2200"/>
          </a:p>
          <a:p>
            <a:pPr indent="0" lvl="0" marL="0" rtl="0" algn="l">
              <a:spcBef>
                <a:spcPts val="0"/>
              </a:spcBef>
              <a:spcAft>
                <a:spcPts val="0"/>
              </a:spcAft>
              <a:buClr>
                <a:schemeClr val="dk1"/>
              </a:buClr>
              <a:buSzPts val="1100"/>
              <a:buFont typeface="Arial"/>
              <a:buNone/>
            </a:pPr>
            <a:r>
              <a:rPr lang="en-US" sz="2200"/>
              <a:t>Graduation requirements</a:t>
            </a:r>
            <a:endParaRPr sz="2200"/>
          </a:p>
          <a:p>
            <a:pPr indent="0" lvl="0" marL="0" rtl="0" algn="l">
              <a:spcBef>
                <a:spcPts val="0"/>
              </a:spcBef>
              <a:spcAft>
                <a:spcPts val="0"/>
              </a:spcAft>
              <a:buClr>
                <a:schemeClr val="dk1"/>
              </a:buClr>
              <a:buSzPts val="1100"/>
              <a:buFont typeface="Arial"/>
              <a:buNone/>
            </a:pPr>
            <a:r>
              <a:rPr lang="en-US" sz="2200"/>
              <a:t>Any and every matter relating to the college application process</a:t>
            </a:r>
            <a:endParaRPr sz="2200"/>
          </a:p>
          <a:p>
            <a:pPr indent="-228600" lvl="0" marL="457200" rtl="0" algn="l">
              <a:spcBef>
                <a:spcPts val="0"/>
              </a:spcBef>
              <a:spcAft>
                <a:spcPts val="0"/>
              </a:spcAft>
              <a:buClr>
                <a:schemeClr val="dk1"/>
              </a:buClr>
              <a:buSzPts val="1100"/>
              <a:buFont typeface="Arial"/>
              <a:buNone/>
            </a:pPr>
            <a:r>
              <a:t/>
            </a:r>
            <a:endParaRPr/>
          </a:p>
          <a:p>
            <a:pPr indent="0" lvl="0" marL="0" rtl="0" algn="l">
              <a:spcBef>
                <a:spcPts val="0"/>
              </a:spcBef>
              <a:spcAft>
                <a:spcPts val="0"/>
              </a:spcAft>
              <a:buSzPts val="1400"/>
              <a:buNone/>
            </a:pPr>
            <a:r>
              <a:rPr lang="en-US" sz="2200"/>
              <a:t>I have communicated on a personal basis with every Senior. In terms of how often, I’m connecting with at least 45 Seniors a day between class time, 1-on-1 meetings, and personal email/messaging correspondence.</a:t>
            </a:r>
            <a:endParaRPr sz="2200"/>
          </a:p>
          <a:p>
            <a:pPr indent="0" lvl="0" marL="0" rtl="0" algn="l">
              <a:spcBef>
                <a:spcPts val="0"/>
              </a:spcBef>
              <a:spcAft>
                <a:spcPts val="0"/>
              </a:spcAft>
              <a:buSzPts val="1400"/>
              <a:buNone/>
            </a:pPr>
            <a:r>
              <a:t/>
            </a:r>
            <a:endParaRPr sz="2200"/>
          </a:p>
          <a:p>
            <a:pPr indent="0" lvl="0" marL="0" rtl="0" algn="l">
              <a:spcBef>
                <a:spcPts val="0"/>
              </a:spcBef>
              <a:spcAft>
                <a:spcPts val="0"/>
              </a:spcAft>
              <a:buClr>
                <a:schemeClr val="dk1"/>
              </a:buClr>
              <a:buSzPts val="1400"/>
              <a:buFont typeface="Arial"/>
              <a:buNone/>
            </a:pPr>
            <a:r>
              <a:rPr lang="en-US" sz="2200"/>
              <a:t>Every Senior had a 1-on-1 UC application meeting with me the week before Thanksgiving break.</a:t>
            </a:r>
            <a:endParaRPr sz="2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8"/>
          <p:cNvSpPr txBox="1"/>
          <p:nvPr>
            <p:ph type="title"/>
          </p:nvPr>
        </p:nvSpPr>
        <p:spPr>
          <a:xfrm>
            <a:off x="517199" y="670574"/>
            <a:ext cx="11674800" cy="16896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a:t>Introduction</a:t>
            </a:r>
            <a:endParaRPr/>
          </a:p>
        </p:txBody>
      </p:sp>
      <p:sp>
        <p:nvSpPr>
          <p:cNvPr id="60" name="Google Shape;60;p8"/>
          <p:cNvSpPr txBox="1"/>
          <p:nvPr/>
        </p:nvSpPr>
        <p:spPr>
          <a:xfrm>
            <a:off x="517200" y="1220750"/>
            <a:ext cx="11041200" cy="5419500"/>
          </a:xfrm>
          <a:prstGeom prst="rect">
            <a:avLst/>
          </a:prstGeom>
          <a:noFill/>
          <a:ln>
            <a:noFill/>
          </a:ln>
        </p:spPr>
        <p:txBody>
          <a:bodyPr anchorCtr="0" anchor="t" bIns="0" lIns="0" spcFirstLastPara="1" rIns="0" wrap="square" tIns="52700">
            <a:noAutofit/>
          </a:bodyPr>
          <a:lstStyle/>
          <a:p>
            <a:pPr indent="0" lvl="0" marL="0" rtl="0" algn="l">
              <a:spcBef>
                <a:spcPts val="0"/>
              </a:spcBef>
              <a:spcAft>
                <a:spcPts val="0"/>
              </a:spcAft>
              <a:buClr>
                <a:srgbClr val="000000"/>
              </a:buClr>
              <a:buSzPts val="1800"/>
              <a:buFont typeface="Arial"/>
              <a:buNone/>
            </a:pPr>
            <a:r>
              <a:t/>
            </a:r>
            <a:endParaRPr b="1" sz="1800">
              <a:solidFill>
                <a:srgbClr val="434343"/>
              </a:solidFill>
              <a:latin typeface="Lucida Sans"/>
              <a:ea typeface="Lucida Sans"/>
              <a:cs typeface="Lucida Sans"/>
              <a:sym typeface="Lucida Sans"/>
            </a:endParaRPr>
          </a:p>
          <a:p>
            <a:pPr indent="0" lvl="0" marL="457200" marR="0" rtl="0" algn="l">
              <a:lnSpc>
                <a:spcPct val="100000"/>
              </a:lnSpc>
              <a:spcBef>
                <a:spcPts val="0"/>
              </a:spcBef>
              <a:spcAft>
                <a:spcPts val="0"/>
              </a:spcAft>
              <a:buClr>
                <a:srgbClr val="000000"/>
              </a:buClr>
              <a:buSzPts val="1800"/>
              <a:buFont typeface="Arial"/>
              <a:buNone/>
            </a:pPr>
            <a:r>
              <a:t/>
            </a:r>
            <a:endParaRPr b="1" sz="1800">
              <a:solidFill>
                <a:srgbClr val="434343"/>
              </a:solidFill>
              <a:latin typeface="Lucida Sans"/>
              <a:ea typeface="Lucida Sans"/>
              <a:cs typeface="Lucida Sans"/>
              <a:sym typeface="Lucida Sans"/>
            </a:endParaRPr>
          </a:p>
          <a:p>
            <a:pPr indent="0" lvl="0" marL="457200" marR="0" rtl="0" algn="l">
              <a:lnSpc>
                <a:spcPct val="200000"/>
              </a:lnSpc>
              <a:spcBef>
                <a:spcPts val="0"/>
              </a:spcBef>
              <a:spcAft>
                <a:spcPts val="0"/>
              </a:spcAft>
              <a:buNone/>
            </a:pPr>
            <a:r>
              <a:t/>
            </a:r>
            <a:endParaRPr>
              <a:solidFill>
                <a:srgbClr val="434343"/>
              </a:solidFill>
            </a:endParaRPr>
          </a:p>
          <a:p>
            <a:pPr indent="0" lvl="0" marL="914400" marR="0" rtl="0" algn="l">
              <a:lnSpc>
                <a:spcPct val="100000"/>
              </a:lnSpc>
              <a:spcBef>
                <a:spcPts val="315"/>
              </a:spcBef>
              <a:spcAft>
                <a:spcPts val="0"/>
              </a:spcAft>
              <a:buClr>
                <a:srgbClr val="000000"/>
              </a:buClr>
              <a:buSzPts val="1800"/>
              <a:buFont typeface="Arial"/>
              <a:buNone/>
            </a:pPr>
            <a:r>
              <a:rPr b="1" lang="en-US" sz="1800">
                <a:solidFill>
                  <a:srgbClr val="5B0F00"/>
                </a:solidFill>
                <a:latin typeface="Helvetica Neue"/>
                <a:ea typeface="Helvetica Neue"/>
                <a:cs typeface="Helvetica Neue"/>
                <a:sym typeface="Helvetica Neue"/>
              </a:rPr>
              <a:t>This slide deck contains information about the College Bound Kids initiative. It will not be read to the board. In the interest of time, the board will receive this presentation in advance, and will have questions ready for the coordinator. The Coordinator may take a short time ( 5 minutes Max) to highlight any Items that may be of specific interest to the board.</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9"/>
          <p:cNvSpPr txBox="1"/>
          <p:nvPr>
            <p:ph type="title"/>
          </p:nvPr>
        </p:nvSpPr>
        <p:spPr>
          <a:xfrm>
            <a:off x="517200" y="182800"/>
            <a:ext cx="11674800" cy="21774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2400"/>
              <a:t>Highlights I Want The Board To Know: </a:t>
            </a:r>
            <a:r>
              <a:rPr lang="en-US" sz="2400">
                <a:solidFill>
                  <a:srgbClr val="0000FF"/>
                </a:solidFill>
              </a:rPr>
              <a:t>Below is the requested chart detailing GPAs of schools in relation to AIMS student GPAs. Please note schools use their own GPA formula, not ours, when reviewing apps.</a:t>
            </a:r>
            <a:endParaRPr sz="4800">
              <a:solidFill>
                <a:srgbClr val="0000FF"/>
              </a:solidFill>
            </a:endParaRPr>
          </a:p>
        </p:txBody>
      </p:sp>
      <p:sp>
        <p:nvSpPr>
          <p:cNvPr id="66" name="Google Shape;66;p9"/>
          <p:cNvSpPr txBox="1"/>
          <p:nvPr/>
        </p:nvSpPr>
        <p:spPr>
          <a:xfrm>
            <a:off x="0" y="626775"/>
            <a:ext cx="12093300" cy="6013200"/>
          </a:xfrm>
          <a:prstGeom prst="rect">
            <a:avLst/>
          </a:prstGeom>
          <a:noFill/>
          <a:ln>
            <a:noFill/>
          </a:ln>
        </p:spPr>
        <p:txBody>
          <a:bodyPr anchorCtr="0" anchor="t" bIns="0" lIns="0" spcFirstLastPara="1" rIns="0" wrap="square" tIns="52700">
            <a:noAutofit/>
          </a:bodyPr>
          <a:lstStyle/>
          <a:p>
            <a:pPr indent="0" lvl="0" marL="0" marR="0" rtl="0" algn="l">
              <a:lnSpc>
                <a:spcPct val="100000"/>
              </a:lnSpc>
              <a:spcBef>
                <a:spcPts val="315"/>
              </a:spcBef>
              <a:spcAft>
                <a:spcPts val="0"/>
              </a:spcAft>
              <a:buClr>
                <a:srgbClr val="000000"/>
              </a:buClr>
              <a:buSzPts val="1800"/>
              <a:buFont typeface="Arial"/>
              <a:buNone/>
            </a:pPr>
            <a:r>
              <a:t/>
            </a:r>
            <a:endParaRPr b="1" i="0" sz="2200" u="none" cap="none" strike="noStrike">
              <a:solidFill>
                <a:srgbClr val="5B0F00"/>
              </a:solidFill>
              <a:latin typeface="Helvetica Neue"/>
              <a:ea typeface="Helvetica Neue"/>
              <a:cs typeface="Helvetica Neue"/>
              <a:sym typeface="Helvetica Neue"/>
            </a:endParaRPr>
          </a:p>
        </p:txBody>
      </p:sp>
      <p:pic>
        <p:nvPicPr>
          <p:cNvPr id="67" name="Google Shape;67;p9"/>
          <p:cNvPicPr preferRelativeResize="0"/>
          <p:nvPr/>
        </p:nvPicPr>
        <p:blipFill>
          <a:blip r:embed="rId3">
            <a:alphaModFix/>
          </a:blip>
          <a:stretch>
            <a:fillRect/>
          </a:stretch>
        </p:blipFill>
        <p:spPr>
          <a:xfrm>
            <a:off x="219075" y="1037825"/>
            <a:ext cx="11753850" cy="553862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0"/>
          <p:cNvSpPr txBox="1"/>
          <p:nvPr>
            <p:ph idx="4294967295" type="title"/>
          </p:nvPr>
        </p:nvSpPr>
        <p:spPr>
          <a:xfrm>
            <a:off x="517200" y="430675"/>
            <a:ext cx="11157600" cy="3594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US" sz="2000"/>
              <a:t>Non-UC/CSU School Applications</a:t>
            </a:r>
            <a:endParaRPr sz="2000"/>
          </a:p>
        </p:txBody>
      </p:sp>
      <p:graphicFrame>
        <p:nvGraphicFramePr>
          <p:cNvPr id="73" name="Google Shape;73;p10"/>
          <p:cNvGraphicFramePr/>
          <p:nvPr/>
        </p:nvGraphicFramePr>
        <p:xfrm>
          <a:off x="376925" y="959300"/>
          <a:ext cx="3000000" cy="3000000"/>
        </p:xfrm>
        <a:graphic>
          <a:graphicData uri="http://schemas.openxmlformats.org/drawingml/2006/table">
            <a:tbl>
              <a:tblPr>
                <a:noFill/>
                <a:tableStyleId>{CEC0EBD2-4E12-4E04-A336-0C844DDF5A68}</a:tableStyleId>
              </a:tblPr>
              <a:tblGrid>
                <a:gridCol w="1285875"/>
                <a:gridCol w="1285875"/>
                <a:gridCol w="1285875"/>
                <a:gridCol w="1285875"/>
                <a:gridCol w="1285875"/>
                <a:gridCol w="1285875"/>
                <a:gridCol w="1285875"/>
                <a:gridCol w="1285875"/>
              </a:tblGrid>
              <a:tr h="381000">
                <a:tc>
                  <a:txBody>
                    <a:bodyPr/>
                    <a:lstStyle/>
                    <a:p>
                      <a:pPr indent="0" lvl="0" marL="0" rtl="0" algn="l">
                        <a:spcBef>
                          <a:spcPts val="0"/>
                        </a:spcBef>
                        <a:spcAft>
                          <a:spcPts val="0"/>
                        </a:spcAft>
                        <a:buNone/>
                      </a:pPr>
                      <a:r>
                        <a:rPr lang="en-US"/>
                        <a:t>USF (11)</a:t>
                      </a:r>
                      <a:endParaRPr/>
                    </a:p>
                  </a:txBody>
                  <a:tcPr marT="91425" marB="91425" marR="91425" marL="91425"/>
                </a:tc>
                <a:tc>
                  <a:txBody>
                    <a:bodyPr/>
                    <a:lstStyle/>
                    <a:p>
                      <a:pPr indent="0" lvl="0" marL="0" rtl="0" algn="l">
                        <a:spcBef>
                          <a:spcPts val="0"/>
                        </a:spcBef>
                        <a:spcAft>
                          <a:spcPts val="0"/>
                        </a:spcAft>
                        <a:buNone/>
                      </a:pPr>
                      <a:r>
                        <a:rPr lang="en-US"/>
                        <a:t>Brown (6)</a:t>
                      </a:r>
                      <a:endParaRPr/>
                    </a:p>
                  </a:txBody>
                  <a:tcPr marT="91425" marB="91425" marR="91425" marL="91425"/>
                </a:tc>
                <a:tc>
                  <a:txBody>
                    <a:bodyPr/>
                    <a:lstStyle/>
                    <a:p>
                      <a:pPr indent="0" lvl="0" marL="0" rtl="0" algn="l">
                        <a:spcBef>
                          <a:spcPts val="0"/>
                        </a:spcBef>
                        <a:spcAft>
                          <a:spcPts val="0"/>
                        </a:spcAft>
                        <a:buNone/>
                      </a:pPr>
                      <a:r>
                        <a:rPr lang="en-US"/>
                        <a:t>Harvard (5)</a:t>
                      </a:r>
                      <a:endParaRPr/>
                    </a:p>
                  </a:txBody>
                  <a:tcPr marT="91425" marB="91425" marR="91425" marL="91425"/>
                </a:tc>
                <a:tc>
                  <a:txBody>
                    <a:bodyPr/>
                    <a:lstStyle/>
                    <a:p>
                      <a:pPr indent="0" lvl="0" marL="0" rtl="0" algn="l">
                        <a:spcBef>
                          <a:spcPts val="0"/>
                        </a:spcBef>
                        <a:spcAft>
                          <a:spcPts val="0"/>
                        </a:spcAft>
                        <a:buNone/>
                      </a:pPr>
                      <a:r>
                        <a:rPr lang="en-US"/>
                        <a:t>Pepperdine (3)</a:t>
                      </a:r>
                      <a:endParaRPr/>
                    </a:p>
                  </a:txBody>
                  <a:tcPr marT="91425" marB="91425" marR="91425" marL="91425"/>
                </a:tc>
                <a:tc>
                  <a:txBody>
                    <a:bodyPr/>
                    <a:lstStyle/>
                    <a:p>
                      <a:pPr indent="0" lvl="0" marL="0" rtl="0" algn="l">
                        <a:spcBef>
                          <a:spcPts val="0"/>
                        </a:spcBef>
                        <a:spcAft>
                          <a:spcPts val="0"/>
                        </a:spcAft>
                        <a:buNone/>
                      </a:pPr>
                      <a:r>
                        <a:rPr lang="en-US"/>
                        <a:t>Caltech (4)</a:t>
                      </a:r>
                      <a:endParaRPr/>
                    </a:p>
                  </a:txBody>
                  <a:tcPr marT="91425" marB="91425" marR="91425" marL="91425"/>
                </a:tc>
                <a:tc>
                  <a:txBody>
                    <a:bodyPr/>
                    <a:lstStyle/>
                    <a:p>
                      <a:pPr indent="0" lvl="0" marL="0" rtl="0" algn="l">
                        <a:spcBef>
                          <a:spcPts val="0"/>
                        </a:spcBef>
                        <a:spcAft>
                          <a:spcPts val="0"/>
                        </a:spcAft>
                        <a:buNone/>
                      </a:pPr>
                      <a:r>
                        <a:rPr lang="en-US"/>
                        <a:t>Dartmouth</a:t>
                      </a:r>
                      <a:endParaRPr/>
                    </a:p>
                  </a:txBody>
                  <a:tcPr marT="91425" marB="91425" marR="91425" marL="91425"/>
                </a:tc>
                <a:tc>
                  <a:txBody>
                    <a:bodyPr/>
                    <a:lstStyle/>
                    <a:p>
                      <a:pPr indent="0" lvl="0" marL="0" rtl="0" algn="l">
                        <a:spcBef>
                          <a:spcPts val="0"/>
                        </a:spcBef>
                        <a:spcAft>
                          <a:spcPts val="0"/>
                        </a:spcAft>
                        <a:buNone/>
                      </a:pPr>
                      <a:r>
                        <a:rPr lang="en-US"/>
                        <a:t>U of Lynchburg</a:t>
                      </a:r>
                      <a:endParaRPr/>
                    </a:p>
                  </a:txBody>
                  <a:tcPr marT="91425" marB="91425" marR="91425" marL="91425"/>
                </a:tc>
                <a:tc>
                  <a:txBody>
                    <a:bodyPr/>
                    <a:lstStyle/>
                    <a:p>
                      <a:pPr indent="0" lvl="0" marL="0" rtl="0" algn="l">
                        <a:spcBef>
                          <a:spcPts val="0"/>
                        </a:spcBef>
                        <a:spcAft>
                          <a:spcPts val="0"/>
                        </a:spcAft>
                        <a:buNone/>
                      </a:pPr>
                      <a:r>
                        <a:rPr lang="en-US"/>
                        <a:t>Hawaii Pacific (3)</a:t>
                      </a:r>
                      <a:endParaRPr/>
                    </a:p>
                  </a:txBody>
                  <a:tcPr marT="91425" marB="91425" marR="91425" marL="91425"/>
                </a:tc>
              </a:tr>
              <a:tr h="381000">
                <a:tc>
                  <a:txBody>
                    <a:bodyPr/>
                    <a:lstStyle/>
                    <a:p>
                      <a:pPr indent="0" lvl="0" marL="0" rtl="0" algn="l">
                        <a:spcBef>
                          <a:spcPts val="0"/>
                        </a:spcBef>
                        <a:spcAft>
                          <a:spcPts val="0"/>
                        </a:spcAft>
                        <a:buNone/>
                      </a:pPr>
                      <a:r>
                        <a:rPr lang="en-US"/>
                        <a:t>USC (19)</a:t>
                      </a:r>
                      <a:endParaRPr/>
                    </a:p>
                  </a:txBody>
                  <a:tcPr marT="91425" marB="91425" marR="91425" marL="91425"/>
                </a:tc>
                <a:tc>
                  <a:txBody>
                    <a:bodyPr/>
                    <a:lstStyle/>
                    <a:p>
                      <a:pPr indent="0" lvl="0" marL="0" rtl="0" algn="l">
                        <a:spcBef>
                          <a:spcPts val="0"/>
                        </a:spcBef>
                        <a:spcAft>
                          <a:spcPts val="0"/>
                        </a:spcAft>
                        <a:buNone/>
                      </a:pPr>
                      <a:r>
                        <a:rPr lang="en-US"/>
                        <a:t>Columbia (2)</a:t>
                      </a:r>
                      <a:endParaRPr/>
                    </a:p>
                  </a:txBody>
                  <a:tcPr marT="91425" marB="91425" marR="91425" marL="91425"/>
                </a:tc>
                <a:tc>
                  <a:txBody>
                    <a:bodyPr/>
                    <a:lstStyle/>
                    <a:p>
                      <a:pPr indent="0" lvl="0" marL="0" rtl="0" algn="l">
                        <a:spcBef>
                          <a:spcPts val="0"/>
                        </a:spcBef>
                        <a:spcAft>
                          <a:spcPts val="0"/>
                        </a:spcAft>
                        <a:buNone/>
                      </a:pPr>
                      <a:r>
                        <a:rPr lang="en-US"/>
                        <a:t>NYU (6)</a:t>
                      </a:r>
                      <a:endParaRPr/>
                    </a:p>
                  </a:txBody>
                  <a:tcPr marT="91425" marB="91425" marR="91425" marL="91425"/>
                </a:tc>
                <a:tc>
                  <a:txBody>
                    <a:bodyPr/>
                    <a:lstStyle/>
                    <a:p>
                      <a:pPr indent="0" lvl="0" marL="0" rtl="0" algn="l">
                        <a:spcBef>
                          <a:spcPts val="0"/>
                        </a:spcBef>
                        <a:spcAft>
                          <a:spcPts val="0"/>
                        </a:spcAft>
                        <a:buNone/>
                      </a:pPr>
                      <a:r>
                        <a:rPr lang="en-US"/>
                        <a:t>Stanford (12)</a:t>
                      </a:r>
                      <a:endParaRPr/>
                    </a:p>
                  </a:txBody>
                  <a:tcPr marT="91425" marB="91425" marR="91425" marL="91425"/>
                </a:tc>
                <a:tc>
                  <a:txBody>
                    <a:bodyPr/>
                    <a:lstStyle/>
                    <a:p>
                      <a:pPr indent="0" lvl="0" marL="0" rtl="0" algn="l">
                        <a:spcBef>
                          <a:spcPts val="0"/>
                        </a:spcBef>
                        <a:spcAft>
                          <a:spcPts val="0"/>
                        </a:spcAft>
                        <a:buNone/>
                      </a:pPr>
                      <a:r>
                        <a:rPr lang="en-US"/>
                        <a:t>Carnegie Mellon (2)</a:t>
                      </a:r>
                      <a:endParaRPr/>
                    </a:p>
                  </a:txBody>
                  <a:tcPr marT="91425" marB="91425" marR="91425" marL="91425"/>
                </a:tc>
                <a:tc>
                  <a:txBody>
                    <a:bodyPr/>
                    <a:lstStyle/>
                    <a:p>
                      <a:pPr indent="0" lvl="0" marL="0" rtl="0" algn="l">
                        <a:spcBef>
                          <a:spcPts val="0"/>
                        </a:spcBef>
                        <a:spcAft>
                          <a:spcPts val="0"/>
                        </a:spcAft>
                        <a:buNone/>
                      </a:pPr>
                      <a:r>
                        <a:rPr lang="en-US"/>
                        <a:t>Duke (2)</a:t>
                      </a:r>
                      <a:endParaRPr/>
                    </a:p>
                  </a:txBody>
                  <a:tcPr marT="91425" marB="91425" marR="91425" marL="91425"/>
                </a:tc>
                <a:tc>
                  <a:txBody>
                    <a:bodyPr/>
                    <a:lstStyle/>
                    <a:p>
                      <a:pPr indent="0" lvl="0" marL="0" rtl="0" algn="l">
                        <a:spcBef>
                          <a:spcPts val="0"/>
                        </a:spcBef>
                        <a:spcAft>
                          <a:spcPts val="0"/>
                        </a:spcAft>
                        <a:buNone/>
                      </a:pPr>
                      <a:r>
                        <a:rPr lang="en-US"/>
                        <a:t>Penn College of Tech</a:t>
                      </a:r>
                      <a:endParaRPr/>
                    </a:p>
                  </a:txBody>
                  <a:tcPr marT="91425" marB="91425" marR="91425" marL="91425"/>
                </a:tc>
                <a:tc>
                  <a:txBody>
                    <a:bodyPr/>
                    <a:lstStyle/>
                    <a:p>
                      <a:pPr indent="0" lvl="0" marL="0" rtl="0" algn="l">
                        <a:spcBef>
                          <a:spcPts val="0"/>
                        </a:spcBef>
                        <a:spcAft>
                          <a:spcPts val="0"/>
                        </a:spcAft>
                        <a:buNone/>
                      </a:pPr>
                      <a:r>
                        <a:rPr lang="en-US"/>
                        <a:t>Fl. Institute of Tech</a:t>
                      </a:r>
                      <a:endParaRPr/>
                    </a:p>
                  </a:txBody>
                  <a:tcPr marT="91425" marB="91425" marR="91425" marL="91425"/>
                </a:tc>
              </a:tr>
              <a:tr h="381000">
                <a:tc>
                  <a:txBody>
                    <a:bodyPr/>
                    <a:lstStyle/>
                    <a:p>
                      <a:pPr indent="0" lvl="0" marL="0" rtl="0" algn="l">
                        <a:spcBef>
                          <a:spcPts val="0"/>
                        </a:spcBef>
                        <a:spcAft>
                          <a:spcPts val="0"/>
                        </a:spcAft>
                        <a:buNone/>
                      </a:pPr>
                      <a:r>
                        <a:rPr lang="en-US"/>
                        <a:t>Pacific (10)</a:t>
                      </a:r>
                      <a:endParaRPr/>
                    </a:p>
                  </a:txBody>
                  <a:tcPr marT="91425" marB="91425" marR="91425" marL="91425"/>
                </a:tc>
                <a:tc>
                  <a:txBody>
                    <a:bodyPr/>
                    <a:lstStyle/>
                    <a:p>
                      <a:pPr indent="0" lvl="0" marL="0" rtl="0" algn="l">
                        <a:spcBef>
                          <a:spcPts val="0"/>
                        </a:spcBef>
                        <a:spcAft>
                          <a:spcPts val="0"/>
                        </a:spcAft>
                        <a:buNone/>
                      </a:pPr>
                      <a:r>
                        <a:rPr lang="en-US"/>
                        <a:t>Cornell (4)</a:t>
                      </a:r>
                      <a:endParaRPr/>
                    </a:p>
                  </a:txBody>
                  <a:tcPr marT="91425" marB="91425" marR="91425" marL="91425"/>
                </a:tc>
                <a:tc>
                  <a:txBody>
                    <a:bodyPr/>
                    <a:lstStyle/>
                    <a:p>
                      <a:pPr indent="0" lvl="0" marL="0" rtl="0" algn="l">
                        <a:spcBef>
                          <a:spcPts val="0"/>
                        </a:spcBef>
                        <a:spcAft>
                          <a:spcPts val="0"/>
                        </a:spcAft>
                        <a:buNone/>
                      </a:pPr>
                      <a:r>
                        <a:rPr lang="en-US"/>
                        <a:t>Northwestern (3)</a:t>
                      </a:r>
                      <a:endParaRPr/>
                    </a:p>
                  </a:txBody>
                  <a:tcPr marT="91425" marB="91425" marR="91425" marL="91425"/>
                </a:tc>
                <a:tc>
                  <a:txBody>
                    <a:bodyPr/>
                    <a:lstStyle/>
                    <a:p>
                      <a:pPr indent="0" lvl="0" marL="0" rtl="0" algn="l">
                        <a:spcBef>
                          <a:spcPts val="0"/>
                        </a:spcBef>
                        <a:spcAft>
                          <a:spcPts val="0"/>
                        </a:spcAft>
                        <a:buNone/>
                      </a:pPr>
                      <a:r>
                        <a:rPr lang="en-US"/>
                        <a:t>Yale (4)</a:t>
                      </a:r>
                      <a:endParaRPr/>
                    </a:p>
                  </a:txBody>
                  <a:tcPr marT="91425" marB="91425" marR="91425" marL="91425"/>
                </a:tc>
                <a:tc>
                  <a:txBody>
                    <a:bodyPr/>
                    <a:lstStyle/>
                    <a:p>
                      <a:pPr indent="0" lvl="0" marL="0" rtl="0" algn="l">
                        <a:spcBef>
                          <a:spcPts val="0"/>
                        </a:spcBef>
                        <a:spcAft>
                          <a:spcPts val="0"/>
                        </a:spcAft>
                        <a:buNone/>
                      </a:pPr>
                      <a:r>
                        <a:rPr lang="en-US"/>
                        <a:t>Case Western (3)</a:t>
                      </a:r>
                      <a:endParaRPr/>
                    </a:p>
                  </a:txBody>
                  <a:tcPr marT="91425" marB="91425" marR="91425" marL="91425"/>
                </a:tc>
                <a:tc>
                  <a:txBody>
                    <a:bodyPr/>
                    <a:lstStyle/>
                    <a:p>
                      <a:pPr indent="0" lvl="0" marL="0" rtl="0" algn="l">
                        <a:spcBef>
                          <a:spcPts val="0"/>
                        </a:spcBef>
                        <a:spcAft>
                          <a:spcPts val="0"/>
                        </a:spcAft>
                        <a:buNone/>
                      </a:pPr>
                      <a:r>
                        <a:rPr lang="en-US"/>
                        <a:t>Johns Hopkins (2)</a:t>
                      </a:r>
                      <a:endParaRPr/>
                    </a:p>
                  </a:txBody>
                  <a:tcPr marT="91425" marB="91425" marR="91425" marL="91425"/>
                </a:tc>
                <a:tc>
                  <a:txBody>
                    <a:bodyPr/>
                    <a:lstStyle/>
                    <a:p>
                      <a:pPr indent="0" lvl="0" marL="0" rtl="0" algn="l">
                        <a:spcBef>
                          <a:spcPts val="0"/>
                        </a:spcBef>
                        <a:spcAft>
                          <a:spcPts val="0"/>
                        </a:spcAft>
                        <a:buNone/>
                      </a:pPr>
                      <a:r>
                        <a:rPr lang="en-US">
                          <a:solidFill>
                            <a:schemeClr val="dk1"/>
                          </a:solidFill>
                        </a:rPr>
                        <a:t>Washington U (St. Louis)</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a:solidFill>
                            <a:schemeClr val="dk1"/>
                          </a:solidFill>
                        </a:rPr>
                        <a:t>LSU</a:t>
                      </a:r>
                      <a:endParaRPr>
                        <a:solidFill>
                          <a:schemeClr val="dk1"/>
                        </a:solidFill>
                      </a:endParaRPr>
                    </a:p>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rPr lang="en-US"/>
                        <a:t>Pomona College (5)</a:t>
                      </a:r>
                      <a:endParaRPr/>
                    </a:p>
                  </a:txBody>
                  <a:tcPr marT="91425" marB="91425" marR="91425" marL="91425"/>
                </a:tc>
                <a:tc>
                  <a:txBody>
                    <a:bodyPr/>
                    <a:lstStyle/>
                    <a:p>
                      <a:pPr indent="0" lvl="0" marL="0" rtl="0" algn="l">
                        <a:spcBef>
                          <a:spcPts val="0"/>
                        </a:spcBef>
                        <a:spcAft>
                          <a:spcPts val="0"/>
                        </a:spcAft>
                        <a:buNone/>
                      </a:pPr>
                      <a:r>
                        <a:rPr lang="en-US"/>
                        <a:t>Pitzer (2)</a:t>
                      </a:r>
                      <a:endParaRPr/>
                    </a:p>
                  </a:txBody>
                  <a:tcPr marT="91425" marB="91425" marR="91425" marL="91425"/>
                </a:tc>
                <a:tc>
                  <a:txBody>
                    <a:bodyPr/>
                    <a:lstStyle/>
                    <a:p>
                      <a:pPr indent="0" lvl="0" marL="0" rtl="0" algn="l">
                        <a:spcBef>
                          <a:spcPts val="0"/>
                        </a:spcBef>
                        <a:spcAft>
                          <a:spcPts val="0"/>
                        </a:spcAft>
                        <a:buNone/>
                      </a:pPr>
                      <a:r>
                        <a:rPr lang="en-US"/>
                        <a:t>Scripps</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a:solidFill>
                            <a:schemeClr val="dk1"/>
                          </a:solidFill>
                        </a:rPr>
                        <a:t>Princeton (2)</a:t>
                      </a:r>
                      <a:endParaRPr>
                        <a:solidFill>
                          <a:schemeClr val="dk1"/>
                        </a:solidFill>
                      </a:endParaRPr>
                    </a:p>
                    <a:p>
                      <a:pPr indent="0" lvl="0" marL="0" rtl="0" algn="l">
                        <a:spcBef>
                          <a:spcPts val="0"/>
                        </a:spcBef>
                        <a:spcAft>
                          <a:spcPts val="0"/>
                        </a:spcAft>
                        <a:buNone/>
                      </a:pPr>
                      <a:r>
                        <a:t/>
                      </a:r>
                      <a:endParaRPr>
                        <a:solidFill>
                          <a:schemeClr val="dk1"/>
                        </a:solidFill>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a:solidFill>
                            <a:schemeClr val="dk1"/>
                          </a:solidFill>
                        </a:rPr>
                        <a:t>UPenn (3)</a:t>
                      </a:r>
                      <a:endParaRPr>
                        <a:solidFill>
                          <a:schemeClr val="dk1"/>
                        </a:solidFill>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US"/>
                        <a:t>Williams College (2)</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a:solidFill>
                            <a:schemeClr val="dk1"/>
                          </a:solidFill>
                        </a:rPr>
                        <a:t>Rice</a:t>
                      </a:r>
                      <a:endParaRPr>
                        <a:solidFill>
                          <a:schemeClr val="dk1"/>
                        </a:solidFill>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US"/>
                        <a:t>Fordham</a:t>
                      </a:r>
                      <a:endParaRPr/>
                    </a:p>
                  </a:txBody>
                  <a:tcPr marT="91425" marB="91425" marR="91425" marL="91425"/>
                </a:tc>
              </a:tr>
              <a:tr h="381000">
                <a:tc>
                  <a:txBody>
                    <a:bodyPr/>
                    <a:lstStyle/>
                    <a:p>
                      <a:pPr indent="0" lvl="0" marL="0" rtl="0" algn="l">
                        <a:spcBef>
                          <a:spcPts val="0"/>
                        </a:spcBef>
                        <a:spcAft>
                          <a:spcPts val="0"/>
                        </a:spcAft>
                        <a:buNone/>
                      </a:pPr>
                      <a:r>
                        <a:rPr lang="en-US"/>
                        <a:t>St. Mary’s (2)</a:t>
                      </a:r>
                      <a:endParaRPr/>
                    </a:p>
                  </a:txBody>
                  <a:tcPr marT="91425" marB="91425" marR="91425" marL="91425"/>
                </a:tc>
                <a:tc>
                  <a:txBody>
                    <a:bodyPr/>
                    <a:lstStyle/>
                    <a:p>
                      <a:pPr indent="0" lvl="0" marL="0" rtl="0" algn="l">
                        <a:spcBef>
                          <a:spcPts val="0"/>
                        </a:spcBef>
                        <a:spcAft>
                          <a:spcPts val="0"/>
                        </a:spcAft>
                        <a:buNone/>
                      </a:pPr>
                      <a:r>
                        <a:rPr lang="en-US"/>
                        <a:t>U of San Diego (3)</a:t>
                      </a:r>
                      <a:endParaRPr/>
                    </a:p>
                  </a:txBody>
                  <a:tcPr marT="91425" marB="91425" marR="91425" marL="91425"/>
                </a:tc>
                <a:tc>
                  <a:txBody>
                    <a:bodyPr/>
                    <a:lstStyle/>
                    <a:p>
                      <a:pPr indent="0" lvl="0" marL="0" rtl="0" algn="l">
                        <a:spcBef>
                          <a:spcPts val="0"/>
                        </a:spcBef>
                        <a:spcAft>
                          <a:spcPts val="0"/>
                        </a:spcAft>
                        <a:buNone/>
                      </a:pPr>
                      <a:r>
                        <a:rPr lang="en-US"/>
                        <a:t>University of Virginia</a:t>
                      </a:r>
                      <a:endParaRPr/>
                    </a:p>
                  </a:txBody>
                  <a:tcPr marT="91425" marB="91425" marR="91425" marL="91425"/>
                </a:tc>
                <a:tc>
                  <a:txBody>
                    <a:bodyPr/>
                    <a:lstStyle/>
                    <a:p>
                      <a:pPr indent="0" lvl="0" marL="0" rtl="0" algn="l">
                        <a:spcBef>
                          <a:spcPts val="0"/>
                        </a:spcBef>
                        <a:spcAft>
                          <a:spcPts val="0"/>
                        </a:spcAft>
                        <a:buNone/>
                      </a:pPr>
                      <a:r>
                        <a:rPr lang="en-US"/>
                        <a:t>Suffolk University</a:t>
                      </a:r>
                      <a:endParaRPr/>
                    </a:p>
                  </a:txBody>
                  <a:tcPr marT="91425" marB="91425" marR="91425" marL="91425"/>
                </a:tc>
                <a:tc>
                  <a:txBody>
                    <a:bodyPr/>
                    <a:lstStyle/>
                    <a:p>
                      <a:pPr indent="0" lvl="0" marL="0" rtl="0" algn="l">
                        <a:spcBef>
                          <a:spcPts val="0"/>
                        </a:spcBef>
                        <a:spcAft>
                          <a:spcPts val="0"/>
                        </a:spcAft>
                        <a:buNone/>
                      </a:pPr>
                      <a:r>
                        <a:rPr lang="en-US"/>
                        <a:t>U of Portland</a:t>
                      </a:r>
                      <a:endParaRPr/>
                    </a:p>
                  </a:txBody>
                  <a:tcPr marT="91425" marB="91425" marR="91425" marL="91425"/>
                </a:tc>
                <a:tc>
                  <a:txBody>
                    <a:bodyPr/>
                    <a:lstStyle/>
                    <a:p>
                      <a:pPr indent="0" lvl="0" marL="0" rtl="0" algn="l">
                        <a:spcBef>
                          <a:spcPts val="0"/>
                        </a:spcBef>
                        <a:spcAft>
                          <a:spcPts val="0"/>
                        </a:spcAft>
                        <a:buNone/>
                      </a:pPr>
                      <a:r>
                        <a:rPr lang="en-US"/>
                        <a:t>Sewanee</a:t>
                      </a:r>
                      <a:endParaRPr/>
                    </a:p>
                  </a:txBody>
                  <a:tcPr marT="91425" marB="91425" marR="91425" marL="91425"/>
                </a:tc>
                <a:tc>
                  <a:txBody>
                    <a:bodyPr/>
                    <a:lstStyle/>
                    <a:p>
                      <a:pPr indent="0" lvl="0" marL="0" rtl="0" algn="l">
                        <a:spcBef>
                          <a:spcPts val="0"/>
                        </a:spcBef>
                        <a:spcAft>
                          <a:spcPts val="0"/>
                        </a:spcAft>
                        <a:buNone/>
                      </a:pPr>
                      <a:r>
                        <a:rPr lang="en-US"/>
                        <a:t>Reed College (2)</a:t>
                      </a:r>
                      <a:endParaRPr/>
                    </a:p>
                  </a:txBody>
                  <a:tcPr marT="91425" marB="91425" marR="91425" marL="91425"/>
                </a:tc>
                <a:tc>
                  <a:txBody>
                    <a:bodyPr/>
                    <a:lstStyle/>
                    <a:p>
                      <a:pPr indent="0" lvl="0" marL="0" rtl="0" algn="l">
                        <a:spcBef>
                          <a:spcPts val="0"/>
                        </a:spcBef>
                        <a:spcAft>
                          <a:spcPts val="0"/>
                        </a:spcAft>
                        <a:buNone/>
                      </a:pPr>
                      <a:r>
                        <a:rPr lang="en-US"/>
                        <a:t>Hendrix College</a:t>
                      </a:r>
                      <a:endParaRPr/>
                    </a:p>
                  </a:txBody>
                  <a:tcPr marT="91425" marB="91425" marR="91425" marL="91425"/>
                </a:tc>
              </a:tr>
              <a:tr h="381000">
                <a:tc>
                  <a:txBody>
                    <a:bodyPr/>
                    <a:lstStyle/>
                    <a:p>
                      <a:pPr indent="0" lvl="0" marL="0" rtl="0" algn="l">
                        <a:spcBef>
                          <a:spcPts val="0"/>
                        </a:spcBef>
                        <a:spcAft>
                          <a:spcPts val="0"/>
                        </a:spcAft>
                        <a:buNone/>
                      </a:pPr>
                      <a:r>
                        <a:rPr lang="en-US"/>
                        <a:t>Holy Names (3)</a:t>
                      </a:r>
                      <a:endParaRPr/>
                    </a:p>
                  </a:txBody>
                  <a:tcPr marT="91425" marB="91425" marR="91425" marL="91425"/>
                </a:tc>
                <a:tc>
                  <a:txBody>
                    <a:bodyPr/>
                    <a:lstStyle/>
                    <a:p>
                      <a:pPr indent="0" lvl="0" marL="0" rtl="0" algn="l">
                        <a:spcBef>
                          <a:spcPts val="0"/>
                        </a:spcBef>
                        <a:spcAft>
                          <a:spcPts val="0"/>
                        </a:spcAft>
                        <a:buNone/>
                      </a:pPr>
                      <a:r>
                        <a:rPr lang="en-US"/>
                        <a:t>Puget Sound (3)</a:t>
                      </a:r>
                      <a:endParaRPr/>
                    </a:p>
                  </a:txBody>
                  <a:tcPr marT="91425" marB="91425" marR="91425" marL="91425"/>
                </a:tc>
                <a:tc>
                  <a:txBody>
                    <a:bodyPr/>
                    <a:lstStyle/>
                    <a:p>
                      <a:pPr indent="0" lvl="0" marL="0" rtl="0" algn="l">
                        <a:spcBef>
                          <a:spcPts val="0"/>
                        </a:spcBef>
                        <a:spcAft>
                          <a:spcPts val="0"/>
                        </a:spcAft>
                        <a:buNone/>
                      </a:pPr>
                      <a:r>
                        <a:rPr lang="en-US"/>
                        <a:t>University of Oregon</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a:solidFill>
                            <a:schemeClr val="dk1"/>
                          </a:solidFill>
                        </a:rPr>
                        <a:t>Dominican</a:t>
                      </a:r>
                      <a:endParaRPr>
                        <a:solidFill>
                          <a:schemeClr val="dk1"/>
                        </a:solidFill>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US">
                          <a:solidFill>
                            <a:schemeClr val="dk1"/>
                          </a:solidFill>
                          <a:highlight>
                            <a:srgbClr val="FFFFFF"/>
                          </a:highlight>
                        </a:rPr>
                        <a:t>Rensselaer Polytech</a:t>
                      </a:r>
                      <a:endParaRPr>
                        <a:solidFill>
                          <a:schemeClr val="dk1"/>
                        </a:solidFill>
                        <a:highlight>
                          <a:srgbClr val="FFFFFF"/>
                        </a:highlight>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000">
                        <a:solidFill>
                          <a:schemeClr val="dk1"/>
                        </a:solidFill>
                        <a:highlight>
                          <a:srgbClr val="FFFFFF"/>
                        </a:highlight>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US"/>
                        <a:t>Hofstra</a:t>
                      </a:r>
                      <a:endParaRPr/>
                    </a:p>
                  </a:txBody>
                  <a:tcPr marT="91425" marB="91425" marR="91425" marL="91425"/>
                </a:tc>
                <a:tc>
                  <a:txBody>
                    <a:bodyPr/>
                    <a:lstStyle/>
                    <a:p>
                      <a:pPr indent="0" lvl="0" marL="0" rtl="0" algn="l">
                        <a:spcBef>
                          <a:spcPts val="0"/>
                        </a:spcBef>
                        <a:spcAft>
                          <a:spcPts val="0"/>
                        </a:spcAft>
                        <a:buNone/>
                      </a:pPr>
                      <a:r>
                        <a:rPr lang="en-US"/>
                        <a:t>Albany College of Pharmacy Sciences</a:t>
                      </a:r>
                      <a:endParaRPr/>
                    </a:p>
                  </a:txBody>
                  <a:tcPr marT="91425" marB="91425" marR="91425" marL="91425"/>
                </a:tc>
                <a:tc>
                  <a:txBody>
                    <a:bodyPr/>
                    <a:lstStyle/>
                    <a:p>
                      <a:pPr indent="0" lvl="0" marL="0" rtl="0" algn="l">
                        <a:spcBef>
                          <a:spcPts val="0"/>
                        </a:spcBef>
                        <a:spcAft>
                          <a:spcPts val="0"/>
                        </a:spcAft>
                        <a:buNone/>
                      </a:pPr>
                      <a:r>
                        <a:rPr lang="en-US"/>
                        <a:t>Benedictine</a:t>
                      </a:r>
                      <a:r>
                        <a:rPr lang="en-US"/>
                        <a:t> College</a:t>
                      </a:r>
                      <a:endParaRPr/>
                    </a:p>
                  </a:txBody>
                  <a:tcPr marT="91425" marB="91425" marR="91425" marL="91425"/>
                </a:tc>
              </a:tr>
              <a:tr h="381000">
                <a:tc>
                  <a:txBody>
                    <a:bodyPr/>
                    <a:lstStyle/>
                    <a:p>
                      <a:pPr indent="0" lvl="0" marL="0" rtl="0" algn="l">
                        <a:spcBef>
                          <a:spcPts val="0"/>
                        </a:spcBef>
                        <a:spcAft>
                          <a:spcPts val="0"/>
                        </a:spcAft>
                        <a:buNone/>
                      </a:pPr>
                      <a:r>
                        <a:rPr lang="en-US"/>
                        <a:t>Whitman</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a:solidFill>
                            <a:schemeClr val="dk1"/>
                          </a:solidFill>
                        </a:rPr>
                        <a:t>Concordia</a:t>
                      </a:r>
                      <a:endParaRPr>
                        <a:solidFill>
                          <a:schemeClr val="dk1"/>
                        </a:solidFill>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US"/>
                        <a:t>UMass</a:t>
                      </a:r>
                      <a:endParaRPr/>
                    </a:p>
                  </a:txBody>
                  <a:tcPr marT="91425" marB="91425" marR="91425" marL="91425"/>
                </a:tc>
                <a:tc>
                  <a:txBody>
                    <a:bodyPr/>
                    <a:lstStyle/>
                    <a:p>
                      <a:pPr indent="0" lvl="0" marL="0" rtl="0" algn="l">
                        <a:spcBef>
                          <a:spcPts val="0"/>
                        </a:spcBef>
                        <a:spcAft>
                          <a:spcPts val="0"/>
                        </a:spcAft>
                        <a:buNone/>
                      </a:pPr>
                      <a:r>
                        <a:rPr lang="en-US"/>
                        <a:t>Union College (2)</a:t>
                      </a:r>
                      <a:endParaRPr/>
                    </a:p>
                  </a:txBody>
                  <a:tcPr marT="91425" marB="91425" marR="91425" marL="91425"/>
                </a:tc>
                <a:tc>
                  <a:txBody>
                    <a:bodyPr/>
                    <a:lstStyle/>
                    <a:p>
                      <a:pPr indent="0" lvl="0" marL="0" rtl="0" algn="l">
                        <a:spcBef>
                          <a:spcPts val="0"/>
                        </a:spcBef>
                        <a:spcAft>
                          <a:spcPts val="0"/>
                        </a:spcAft>
                        <a:buNone/>
                      </a:pPr>
                      <a:r>
                        <a:rPr lang="en-US">
                          <a:solidFill>
                            <a:schemeClr val="dk1"/>
                          </a:solidFill>
                          <a:highlight>
                            <a:srgbClr val="FFFFFF"/>
                          </a:highlight>
                        </a:rPr>
                        <a:t>The New School</a:t>
                      </a:r>
                      <a:endParaRPr>
                        <a:solidFill>
                          <a:schemeClr val="dk1"/>
                        </a:solidFill>
                        <a:highlight>
                          <a:srgbClr val="FFFFFF"/>
                        </a:highlight>
                      </a:endParaRPr>
                    </a:p>
                  </a:txBody>
                  <a:tcPr marT="91425" marB="91425" marR="91425" marL="91425"/>
                </a:tc>
                <a:tc>
                  <a:txBody>
                    <a:bodyPr/>
                    <a:lstStyle/>
                    <a:p>
                      <a:pPr indent="0" lvl="0" marL="0" rtl="0" algn="l">
                        <a:spcBef>
                          <a:spcPts val="0"/>
                        </a:spcBef>
                        <a:spcAft>
                          <a:spcPts val="0"/>
                        </a:spcAft>
                        <a:buNone/>
                      </a:pPr>
                      <a:r>
                        <a:rPr lang="en-US"/>
                        <a:t>Skidmore</a:t>
                      </a:r>
                      <a:endParaRPr/>
                    </a:p>
                  </a:txBody>
                  <a:tcPr marT="91425" marB="91425" marR="91425" marL="91425"/>
                </a:tc>
                <a:tc>
                  <a:txBody>
                    <a:bodyPr/>
                    <a:lstStyle/>
                    <a:p>
                      <a:pPr indent="0" lvl="0" marL="0" rtl="0" algn="l">
                        <a:spcBef>
                          <a:spcPts val="0"/>
                        </a:spcBef>
                        <a:spcAft>
                          <a:spcPts val="0"/>
                        </a:spcAft>
                        <a:buNone/>
                      </a:pPr>
                      <a:r>
                        <a:rPr lang="en-US"/>
                        <a:t>Clarkson</a:t>
                      </a:r>
                      <a:endParaRPr/>
                    </a:p>
                  </a:txBody>
                  <a:tcPr marT="91425" marB="91425" marR="91425" marL="91425"/>
                </a:tc>
                <a:tc>
                  <a:txBody>
                    <a:bodyPr/>
                    <a:lstStyle/>
                    <a:p>
                      <a:pPr indent="0" lvl="0" marL="0" rtl="0" algn="l">
                        <a:spcBef>
                          <a:spcPts val="0"/>
                        </a:spcBef>
                        <a:spcAft>
                          <a:spcPts val="0"/>
                        </a:spcAft>
                        <a:buNone/>
                      </a:pPr>
                      <a:r>
                        <a:rPr lang="en-US"/>
                        <a:t>Chapman</a:t>
                      </a:r>
                      <a:endParaRPr/>
                    </a:p>
                  </a:txBody>
                  <a:tcPr marT="91425" marB="91425" marR="91425" marL="91425"/>
                </a:tc>
              </a:tr>
              <a:tr h="381000">
                <a:tc>
                  <a:txBody>
                    <a:bodyPr/>
                    <a:lstStyle/>
                    <a:p>
                      <a:pPr indent="0" lvl="0" marL="0" rtl="0" algn="l">
                        <a:spcBef>
                          <a:spcPts val="0"/>
                        </a:spcBef>
                        <a:spcAft>
                          <a:spcPts val="0"/>
                        </a:spcAft>
                        <a:buNone/>
                      </a:pPr>
                      <a:r>
                        <a:rPr lang="en-US"/>
                        <a:t>Seton Hall</a:t>
                      </a:r>
                      <a:endParaRPr/>
                    </a:p>
                  </a:txBody>
                  <a:tcPr marT="91425" marB="91425" marR="91425" marL="91425"/>
                </a:tc>
                <a:tc>
                  <a:txBody>
                    <a:bodyPr/>
                    <a:lstStyle/>
                    <a:p>
                      <a:pPr indent="0" lvl="0" marL="0" rtl="0" algn="l">
                        <a:spcBef>
                          <a:spcPts val="0"/>
                        </a:spcBef>
                        <a:spcAft>
                          <a:spcPts val="0"/>
                        </a:spcAft>
                        <a:buNone/>
                      </a:pPr>
                      <a:r>
                        <a:rPr lang="en-US">
                          <a:solidFill>
                            <a:schemeClr val="dk1"/>
                          </a:solidFill>
                        </a:rPr>
                        <a:t>Mills College</a:t>
                      </a:r>
                      <a:endParaRPr>
                        <a:solidFill>
                          <a:schemeClr val="dk1"/>
                        </a:solidFill>
                      </a:endParaRPr>
                    </a:p>
                  </a:txBody>
                  <a:tcPr marT="91425" marB="91425" marR="91425" marL="91425"/>
                </a:tc>
                <a:tc>
                  <a:txBody>
                    <a:bodyPr/>
                    <a:lstStyle/>
                    <a:p>
                      <a:pPr indent="0" lvl="0" marL="0" rtl="0" algn="l">
                        <a:spcBef>
                          <a:spcPts val="0"/>
                        </a:spcBef>
                        <a:spcAft>
                          <a:spcPts val="0"/>
                        </a:spcAft>
                        <a:buNone/>
                      </a:pPr>
                      <a:r>
                        <a:rPr lang="en-US"/>
                        <a:t>Boston University</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a:solidFill>
                            <a:schemeClr val="dk1"/>
                          </a:solidFill>
                        </a:rPr>
                        <a:t>Howard (7)</a:t>
                      </a:r>
                      <a:endParaRPr/>
                    </a:p>
                  </a:txBody>
                  <a:tcPr marT="91425" marB="91425" marR="91425" marL="91425"/>
                </a:tc>
                <a:tc>
                  <a:txBody>
                    <a:bodyPr/>
                    <a:lstStyle/>
                    <a:p>
                      <a:pPr indent="0" lvl="0" marL="0" rtl="0" algn="l">
                        <a:spcBef>
                          <a:spcPts val="0"/>
                        </a:spcBef>
                        <a:spcAft>
                          <a:spcPts val="0"/>
                        </a:spcAft>
                        <a:buNone/>
                      </a:pPr>
                      <a:r>
                        <a:rPr lang="en-US">
                          <a:solidFill>
                            <a:schemeClr val="dk1"/>
                          </a:solidFill>
                          <a:highlight>
                            <a:srgbClr val="FFFFFF"/>
                          </a:highlight>
                        </a:rPr>
                        <a:t>Charles Drew (19)</a:t>
                      </a:r>
                      <a:endParaRPr>
                        <a:solidFill>
                          <a:schemeClr val="dk1"/>
                        </a:solidFill>
                        <a:highlight>
                          <a:srgbClr val="FFFFFF"/>
                        </a:highlight>
                      </a:endParaRPr>
                    </a:p>
                  </a:txBody>
                  <a:tcPr marT="91425" marB="91425" marR="91425" marL="91425"/>
                </a:tc>
                <a:tc>
                  <a:txBody>
                    <a:bodyPr/>
                    <a:lstStyle/>
                    <a:p>
                      <a:pPr indent="0" lvl="0" marL="0" rtl="0" algn="l">
                        <a:spcBef>
                          <a:spcPts val="0"/>
                        </a:spcBef>
                        <a:spcAft>
                          <a:spcPts val="0"/>
                        </a:spcAft>
                        <a:buNone/>
                      </a:pPr>
                      <a:r>
                        <a:rPr lang="en-US"/>
                        <a:t>Norfolk State (9)</a:t>
                      </a:r>
                      <a:endParaRPr/>
                    </a:p>
                  </a:txBody>
                  <a:tcPr marT="91425" marB="91425" marR="91425" marL="91425"/>
                </a:tc>
                <a:tc>
                  <a:txBody>
                    <a:bodyPr/>
                    <a:lstStyle/>
                    <a:p>
                      <a:pPr indent="0" lvl="0" marL="0" rtl="0" algn="l">
                        <a:spcBef>
                          <a:spcPts val="0"/>
                        </a:spcBef>
                        <a:spcAft>
                          <a:spcPts val="0"/>
                        </a:spcAft>
                        <a:buNone/>
                      </a:pPr>
                      <a:r>
                        <a:rPr lang="en-US"/>
                        <a:t>Clark Atlanta (2)</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a:solidFill>
                            <a:schemeClr val="dk1"/>
                          </a:solidFill>
                        </a:rPr>
                        <a:t>Morehouse (2)</a:t>
                      </a:r>
                      <a:endParaRPr/>
                    </a:p>
                  </a:txBody>
                  <a:tcPr marT="91425" marB="91425" marR="91425" marL="91425"/>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graphicFrame>
        <p:nvGraphicFramePr>
          <p:cNvPr id="78" name="Google Shape;78;p11"/>
          <p:cNvGraphicFramePr/>
          <p:nvPr/>
        </p:nvGraphicFramePr>
        <p:xfrm>
          <a:off x="1531025" y="1870225"/>
          <a:ext cx="3000000" cy="3000000"/>
        </p:xfrm>
        <a:graphic>
          <a:graphicData uri="http://schemas.openxmlformats.org/drawingml/2006/table">
            <a:tbl>
              <a:tblPr>
                <a:noFill/>
                <a:tableStyleId>{CEC0EBD2-4E12-4E04-A336-0C844DDF5A68}</a:tableStyleId>
              </a:tblPr>
              <a:tblGrid>
                <a:gridCol w="2571750"/>
                <a:gridCol w="2571750"/>
                <a:gridCol w="2571750"/>
                <a:gridCol w="2571750"/>
              </a:tblGrid>
              <a:tr h="381000">
                <a:tc>
                  <a:txBody>
                    <a:bodyPr/>
                    <a:lstStyle/>
                    <a:p>
                      <a:pPr indent="0" lvl="0" marL="0" rtl="0" algn="l">
                        <a:spcBef>
                          <a:spcPts val="0"/>
                        </a:spcBef>
                        <a:spcAft>
                          <a:spcPts val="0"/>
                        </a:spcAft>
                        <a:buNone/>
                      </a:pPr>
                      <a:r>
                        <a:rPr lang="en-US"/>
                        <a:t>Paul Quinn (7)</a:t>
                      </a:r>
                      <a:endParaRPr/>
                    </a:p>
                  </a:txBody>
                  <a:tcPr marT="91425" marB="91425" marR="91425" marL="91425"/>
                </a:tc>
                <a:tc>
                  <a:txBody>
                    <a:bodyPr/>
                    <a:lstStyle/>
                    <a:p>
                      <a:pPr indent="0" lvl="0" marL="0" rtl="0" algn="l">
                        <a:spcBef>
                          <a:spcPts val="0"/>
                        </a:spcBef>
                        <a:spcAft>
                          <a:spcPts val="0"/>
                        </a:spcAft>
                        <a:buNone/>
                      </a:pPr>
                      <a:r>
                        <a:rPr lang="en-US"/>
                        <a:t>Langston (10)</a:t>
                      </a:r>
                      <a:endParaRPr/>
                    </a:p>
                  </a:txBody>
                  <a:tcPr marT="91425" marB="91425" marR="91425" marL="91425"/>
                </a:tc>
                <a:tc>
                  <a:txBody>
                    <a:bodyPr/>
                    <a:lstStyle/>
                    <a:p>
                      <a:pPr indent="0" lvl="0" marL="0" rtl="0" algn="l">
                        <a:spcBef>
                          <a:spcPts val="0"/>
                        </a:spcBef>
                        <a:spcAft>
                          <a:spcPts val="0"/>
                        </a:spcAft>
                        <a:buNone/>
                      </a:pPr>
                      <a:r>
                        <a:rPr lang="en-US"/>
                        <a:t>Morgan State (2)</a:t>
                      </a:r>
                      <a:endParaRPr/>
                    </a:p>
                  </a:txBody>
                  <a:tcPr marT="91425" marB="91425" marR="91425" marL="91425"/>
                </a:tc>
                <a:tc>
                  <a:txBody>
                    <a:bodyPr/>
                    <a:lstStyle/>
                    <a:p>
                      <a:pPr indent="0" lvl="0" marL="0" rtl="0" algn="l">
                        <a:spcBef>
                          <a:spcPts val="0"/>
                        </a:spcBef>
                        <a:spcAft>
                          <a:spcPts val="0"/>
                        </a:spcAft>
                        <a:buNone/>
                      </a:pPr>
                      <a:r>
                        <a:rPr lang="en-US"/>
                        <a:t>Kentucky State (8)</a:t>
                      </a:r>
                      <a:endParaRPr/>
                    </a:p>
                  </a:txBody>
                  <a:tcPr marT="91425" marB="91425" marR="91425" marL="91425"/>
                </a:tc>
              </a:tr>
              <a:tr h="381000">
                <a:tc>
                  <a:txBody>
                    <a:bodyPr/>
                    <a:lstStyle/>
                    <a:p>
                      <a:pPr indent="0" lvl="0" marL="0" rtl="0" algn="l">
                        <a:spcBef>
                          <a:spcPts val="0"/>
                        </a:spcBef>
                        <a:spcAft>
                          <a:spcPts val="0"/>
                        </a:spcAft>
                        <a:buNone/>
                      </a:pPr>
                      <a:r>
                        <a:rPr lang="en-US"/>
                        <a:t>Clinton (20)</a:t>
                      </a:r>
                      <a:endParaRPr/>
                    </a:p>
                  </a:txBody>
                  <a:tcPr marT="91425" marB="91425" marR="91425" marL="91425"/>
                </a:tc>
                <a:tc>
                  <a:txBody>
                    <a:bodyPr/>
                    <a:lstStyle/>
                    <a:p>
                      <a:pPr indent="0" lvl="0" marL="0" rtl="0" algn="l">
                        <a:spcBef>
                          <a:spcPts val="0"/>
                        </a:spcBef>
                        <a:spcAft>
                          <a:spcPts val="0"/>
                        </a:spcAft>
                        <a:buNone/>
                      </a:pPr>
                      <a:r>
                        <a:rPr lang="en-US"/>
                        <a:t>Maryland Eastern Shores (5)</a:t>
                      </a:r>
                      <a:endParaRPr/>
                    </a:p>
                  </a:txBody>
                  <a:tcPr marT="91425" marB="91425" marR="91425" marL="91425"/>
                </a:tc>
                <a:tc>
                  <a:txBody>
                    <a:bodyPr/>
                    <a:lstStyle/>
                    <a:p>
                      <a:pPr indent="0" lvl="0" marL="0" rtl="0" algn="l">
                        <a:spcBef>
                          <a:spcPts val="0"/>
                        </a:spcBef>
                        <a:spcAft>
                          <a:spcPts val="0"/>
                        </a:spcAft>
                        <a:buNone/>
                      </a:pPr>
                      <a:r>
                        <a:rPr lang="en-US"/>
                        <a:t>Dillar (3)</a:t>
                      </a:r>
                      <a:endParaRPr/>
                    </a:p>
                  </a:txBody>
                  <a:tcPr marT="91425" marB="91425" marR="91425" marL="91425"/>
                </a:tc>
                <a:tc>
                  <a:txBody>
                    <a:bodyPr/>
                    <a:lstStyle/>
                    <a:p>
                      <a:pPr indent="0" lvl="0" marL="0" rtl="0" algn="l">
                        <a:spcBef>
                          <a:spcPts val="0"/>
                        </a:spcBef>
                        <a:spcAft>
                          <a:spcPts val="0"/>
                        </a:spcAft>
                        <a:buNone/>
                      </a:pPr>
                      <a:r>
                        <a:rPr lang="en-US"/>
                        <a:t>Hampton</a:t>
                      </a:r>
                      <a:endParaRPr/>
                    </a:p>
                  </a:txBody>
                  <a:tcPr marT="91425" marB="91425" marR="91425" marL="91425"/>
                </a:tc>
              </a:tr>
              <a:tr h="381000">
                <a:tc>
                  <a:txBody>
                    <a:bodyPr/>
                    <a:lstStyle/>
                    <a:p>
                      <a:pPr indent="0" lvl="0" marL="0" rtl="0" algn="l">
                        <a:spcBef>
                          <a:spcPts val="0"/>
                        </a:spcBef>
                        <a:spcAft>
                          <a:spcPts val="0"/>
                        </a:spcAft>
                        <a:buNone/>
                      </a:pPr>
                      <a:r>
                        <a:rPr lang="en-US">
                          <a:solidFill>
                            <a:schemeClr val="dk1"/>
                          </a:solidFill>
                        </a:rPr>
                        <a:t>Stillman (8)</a:t>
                      </a:r>
                      <a:endParaRPr/>
                    </a:p>
                  </a:txBody>
                  <a:tcPr marT="91425" marB="91425" marR="91425" marL="91425"/>
                </a:tc>
                <a:tc>
                  <a:txBody>
                    <a:bodyPr/>
                    <a:lstStyle/>
                    <a:p>
                      <a:pPr indent="0" lvl="0" marL="0" rtl="0" algn="l">
                        <a:spcBef>
                          <a:spcPts val="0"/>
                        </a:spcBef>
                        <a:spcAft>
                          <a:spcPts val="0"/>
                        </a:spcAft>
                        <a:buNone/>
                      </a:pPr>
                      <a:r>
                        <a:rPr lang="en-US">
                          <a:solidFill>
                            <a:schemeClr val="dk1"/>
                          </a:solidFill>
                        </a:rPr>
                        <a:t>Lincoln (22)</a:t>
                      </a:r>
                      <a:endParaRPr/>
                    </a:p>
                  </a:txBody>
                  <a:tcPr marT="91425" marB="91425" marR="91425" marL="91425"/>
                </a:tc>
                <a:tc>
                  <a:txBody>
                    <a:bodyPr/>
                    <a:lstStyle/>
                    <a:p>
                      <a:pPr indent="0" lvl="0" marL="0" rtl="0" algn="l">
                        <a:spcBef>
                          <a:spcPts val="0"/>
                        </a:spcBef>
                        <a:spcAft>
                          <a:spcPts val="0"/>
                        </a:spcAft>
                        <a:buNone/>
                      </a:pPr>
                      <a:r>
                        <a:rPr lang="en-US"/>
                        <a:t>Harris-Stowe</a:t>
                      </a:r>
                      <a:endParaRPr/>
                    </a:p>
                  </a:txBody>
                  <a:tcPr marT="91425" marB="91425" marR="91425" marL="91425"/>
                </a:tc>
                <a:tc>
                  <a:txBody>
                    <a:bodyPr/>
                    <a:lstStyle/>
                    <a:p>
                      <a:pPr indent="0" lvl="0" marL="0" rtl="0" algn="l">
                        <a:spcBef>
                          <a:spcPts val="0"/>
                        </a:spcBef>
                        <a:spcAft>
                          <a:spcPts val="0"/>
                        </a:spcAft>
                        <a:buNone/>
                      </a:pPr>
                      <a:r>
                        <a:rPr lang="en-US"/>
                        <a:t>Grambling</a:t>
                      </a:r>
                      <a:endParaRPr/>
                    </a:p>
                  </a:txBody>
                  <a:tcPr marT="91425" marB="91425" marR="91425" marL="91425"/>
                </a:tc>
              </a:tr>
              <a:tr h="381000">
                <a:tc>
                  <a:txBody>
                    <a:bodyPr/>
                    <a:lstStyle/>
                    <a:p>
                      <a:pPr indent="0" lvl="0" marL="0" rtl="0" algn="l">
                        <a:spcBef>
                          <a:spcPts val="0"/>
                        </a:spcBef>
                        <a:spcAft>
                          <a:spcPts val="0"/>
                        </a:spcAft>
                        <a:buNone/>
                      </a:pPr>
                      <a:r>
                        <a:rPr lang="en-US"/>
                        <a:t>Talladega</a:t>
                      </a:r>
                      <a:endParaRPr/>
                    </a:p>
                  </a:txBody>
                  <a:tcPr marT="91425" marB="91425" marR="91425" marL="91425"/>
                </a:tc>
                <a:tc>
                  <a:txBody>
                    <a:bodyPr/>
                    <a:lstStyle/>
                    <a:p>
                      <a:pPr indent="0" lvl="0" marL="0" rtl="0" algn="l">
                        <a:spcBef>
                          <a:spcPts val="0"/>
                        </a:spcBef>
                        <a:spcAft>
                          <a:spcPts val="0"/>
                        </a:spcAft>
                        <a:buNone/>
                      </a:pPr>
                      <a:r>
                        <a:rPr lang="en-US"/>
                        <a:t>Tuskegee</a:t>
                      </a:r>
                      <a:endParaRPr/>
                    </a:p>
                  </a:txBody>
                  <a:tcPr marT="91425" marB="91425" marR="91425" marL="91425"/>
                </a:tc>
                <a:tc>
                  <a:txBody>
                    <a:bodyPr/>
                    <a:lstStyle/>
                    <a:p>
                      <a:pPr indent="0" lvl="0" marL="0" rtl="0" algn="l">
                        <a:spcBef>
                          <a:spcPts val="0"/>
                        </a:spcBef>
                        <a:spcAft>
                          <a:spcPts val="0"/>
                        </a:spcAft>
                        <a:buNone/>
                      </a:pPr>
                      <a:r>
                        <a:rPr lang="en-US"/>
                        <a:t>Xavier (3)</a:t>
                      </a:r>
                      <a:endParaRPr/>
                    </a:p>
                  </a:txBody>
                  <a:tcPr marT="91425" marB="91425" marR="91425" marL="91425"/>
                </a:tc>
                <a:tc>
                  <a:txBody>
                    <a:bodyPr/>
                    <a:lstStyle/>
                    <a:p>
                      <a:pPr indent="0" lvl="0" marL="0" rtl="0" algn="l">
                        <a:spcBef>
                          <a:spcPts val="0"/>
                        </a:spcBef>
                        <a:spcAft>
                          <a:spcPts val="0"/>
                        </a:spcAft>
                        <a:buNone/>
                      </a:pPr>
                      <a:r>
                        <a:rPr lang="en-US"/>
                        <a:t>Fisk (2)</a:t>
                      </a:r>
                      <a:endParaRPr/>
                    </a:p>
                  </a:txBody>
                  <a:tcPr marT="91425" marB="91425" marR="91425" marL="91425"/>
                </a:tc>
              </a:tr>
            </a:tbl>
          </a:graphicData>
        </a:graphic>
      </p:graphicFrame>
      <p:sp>
        <p:nvSpPr>
          <p:cNvPr id="79" name="Google Shape;79;p11"/>
          <p:cNvSpPr txBox="1"/>
          <p:nvPr/>
        </p:nvSpPr>
        <p:spPr>
          <a:xfrm>
            <a:off x="1531025" y="730125"/>
            <a:ext cx="4478100" cy="52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2200">
                <a:solidFill>
                  <a:srgbClr val="CC4125"/>
                </a:solidFill>
                <a:latin typeface="PT Sans Narrow"/>
                <a:ea typeface="PT Sans Narrow"/>
                <a:cs typeface="PT Sans Narrow"/>
                <a:sym typeface="PT Sans Narrow"/>
              </a:rPr>
              <a:t>...Continued from previous page...</a:t>
            </a:r>
            <a:endParaRPr b="1" sz="2200">
              <a:solidFill>
                <a:srgbClr val="CC4125"/>
              </a:solidFill>
              <a:latin typeface="PT Sans Narrow"/>
              <a:ea typeface="PT Sans Narrow"/>
              <a:cs typeface="PT Sans Narrow"/>
              <a:sym typeface="PT Sans Narrow"/>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2"/>
          <p:cNvSpPr txBox="1"/>
          <p:nvPr/>
        </p:nvSpPr>
        <p:spPr>
          <a:xfrm>
            <a:off x="181500" y="276200"/>
            <a:ext cx="11274600" cy="939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2500">
                <a:solidFill>
                  <a:srgbClr val="980000"/>
                </a:solidFill>
                <a:latin typeface="PT Sans Narrow"/>
                <a:ea typeface="PT Sans Narrow"/>
                <a:cs typeface="PT Sans Narrow"/>
                <a:sym typeface="PT Sans Narrow"/>
              </a:rPr>
              <a:t>Why are more students not applying to non-UC/CSU schools? </a:t>
            </a:r>
            <a:r>
              <a:rPr b="1" lang="en-US" sz="2400">
                <a:solidFill>
                  <a:srgbClr val="980000"/>
                </a:solidFill>
                <a:latin typeface="PT Sans Narrow"/>
                <a:ea typeface="PT Sans Narrow"/>
                <a:cs typeface="PT Sans Narrow"/>
                <a:sym typeface="PT Sans Narrow"/>
              </a:rPr>
              <a:t>Results from survey where I asked them to choose whichever options apply to them:</a:t>
            </a:r>
            <a:endParaRPr b="1" sz="2400">
              <a:solidFill>
                <a:srgbClr val="980000"/>
              </a:solidFill>
              <a:latin typeface="PT Sans Narrow"/>
              <a:ea typeface="PT Sans Narrow"/>
              <a:cs typeface="PT Sans Narrow"/>
              <a:sym typeface="PT Sans Narrow"/>
            </a:endParaRPr>
          </a:p>
        </p:txBody>
      </p:sp>
      <p:sp>
        <p:nvSpPr>
          <p:cNvPr id="85" name="Google Shape;85;p12"/>
          <p:cNvSpPr txBox="1"/>
          <p:nvPr/>
        </p:nvSpPr>
        <p:spPr>
          <a:xfrm>
            <a:off x="451425" y="1135000"/>
            <a:ext cx="11348100" cy="544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1900">
                <a:solidFill>
                  <a:schemeClr val="dk1"/>
                </a:solidFill>
                <a:latin typeface="Calibri"/>
                <a:ea typeface="Calibri"/>
                <a:cs typeface="Calibri"/>
                <a:sym typeface="Calibri"/>
              </a:rPr>
              <a:t>*</a:t>
            </a:r>
            <a:r>
              <a:rPr b="1" lang="en-US" sz="1900">
                <a:solidFill>
                  <a:schemeClr val="dk1"/>
                </a:solidFill>
                <a:latin typeface="Calibri"/>
                <a:ea typeface="Calibri"/>
                <a:cs typeface="Calibri"/>
                <a:sym typeface="Calibri"/>
              </a:rPr>
              <a:t>46.3%</a:t>
            </a:r>
            <a:r>
              <a:rPr lang="en-US" sz="1900">
                <a:solidFill>
                  <a:schemeClr val="dk1"/>
                </a:solidFill>
                <a:latin typeface="Calibri"/>
                <a:ea typeface="Calibri"/>
                <a:cs typeface="Calibri"/>
                <a:sym typeface="Calibri"/>
              </a:rPr>
              <a:t> said they only want to attend a UC or CSU or California community college</a:t>
            </a:r>
            <a:endParaRPr sz="19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9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900">
                <a:solidFill>
                  <a:schemeClr val="dk1"/>
                </a:solidFill>
                <a:latin typeface="Calibri"/>
                <a:ea typeface="Calibri"/>
                <a:cs typeface="Calibri"/>
                <a:sym typeface="Calibri"/>
              </a:rPr>
              <a:t>*</a:t>
            </a:r>
            <a:r>
              <a:rPr b="1" lang="en-US" sz="1900">
                <a:solidFill>
                  <a:schemeClr val="dk1"/>
                </a:solidFill>
                <a:latin typeface="Calibri"/>
                <a:ea typeface="Calibri"/>
                <a:cs typeface="Calibri"/>
                <a:sym typeface="Calibri"/>
              </a:rPr>
              <a:t>39%</a:t>
            </a:r>
            <a:r>
              <a:rPr lang="en-US" sz="1900">
                <a:solidFill>
                  <a:schemeClr val="dk1"/>
                </a:solidFill>
                <a:latin typeface="Calibri"/>
                <a:ea typeface="Calibri"/>
                <a:cs typeface="Calibri"/>
                <a:sym typeface="Calibri"/>
              </a:rPr>
              <a:t> said they don’t want to leave California for school</a:t>
            </a:r>
            <a:endParaRPr sz="1900">
              <a:solidFill>
                <a:schemeClr val="dk1"/>
              </a:solidFill>
              <a:latin typeface="Calibri"/>
              <a:ea typeface="Calibri"/>
              <a:cs typeface="Calibri"/>
              <a:sym typeface="Calibri"/>
            </a:endParaRPr>
          </a:p>
          <a:p>
            <a:pPr indent="0" lvl="0" marL="0" rtl="0" algn="l">
              <a:spcBef>
                <a:spcPts val="0"/>
              </a:spcBef>
              <a:spcAft>
                <a:spcPts val="0"/>
              </a:spcAft>
              <a:buNone/>
            </a:pPr>
            <a:r>
              <a:t/>
            </a:r>
            <a:endParaRPr sz="19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900">
                <a:solidFill>
                  <a:schemeClr val="dk1"/>
                </a:solidFill>
                <a:latin typeface="Calibri"/>
                <a:ea typeface="Calibri"/>
                <a:cs typeface="Calibri"/>
                <a:sym typeface="Calibri"/>
              </a:rPr>
              <a:t>*</a:t>
            </a:r>
            <a:r>
              <a:rPr b="1" lang="en-US" sz="1900">
                <a:solidFill>
                  <a:schemeClr val="dk1"/>
                </a:solidFill>
                <a:latin typeface="Calibri"/>
                <a:ea typeface="Calibri"/>
                <a:cs typeface="Calibri"/>
                <a:sym typeface="Calibri"/>
              </a:rPr>
              <a:t>34.1%</a:t>
            </a:r>
            <a:r>
              <a:rPr lang="en-US" sz="1900">
                <a:solidFill>
                  <a:schemeClr val="dk1"/>
                </a:solidFill>
                <a:latin typeface="Calibri"/>
                <a:ea typeface="Calibri"/>
                <a:cs typeface="Calibri"/>
                <a:sym typeface="Calibri"/>
              </a:rPr>
              <a:t> said private schools are too expensive</a:t>
            </a:r>
            <a:endParaRPr sz="1900">
              <a:solidFill>
                <a:schemeClr val="dk1"/>
              </a:solidFill>
              <a:latin typeface="Calibri"/>
              <a:ea typeface="Calibri"/>
              <a:cs typeface="Calibri"/>
              <a:sym typeface="Calibri"/>
            </a:endParaRPr>
          </a:p>
          <a:p>
            <a:pPr indent="0" lvl="0" marL="0" rtl="0" algn="l">
              <a:spcBef>
                <a:spcPts val="0"/>
              </a:spcBef>
              <a:spcAft>
                <a:spcPts val="0"/>
              </a:spcAft>
              <a:buNone/>
            </a:pPr>
            <a:r>
              <a:t/>
            </a:r>
            <a:endParaRPr sz="1900">
              <a:solidFill>
                <a:schemeClr val="dk1"/>
              </a:solidFill>
              <a:latin typeface="Calibri"/>
              <a:ea typeface="Calibri"/>
              <a:cs typeface="Calibri"/>
              <a:sym typeface="Calibri"/>
            </a:endParaRPr>
          </a:p>
          <a:p>
            <a:pPr indent="0" lvl="0" marL="0" rtl="0" algn="l">
              <a:spcBef>
                <a:spcPts val="0"/>
              </a:spcBef>
              <a:spcAft>
                <a:spcPts val="0"/>
              </a:spcAft>
              <a:buNone/>
            </a:pPr>
            <a:r>
              <a:rPr lang="en-US" sz="1900">
                <a:solidFill>
                  <a:schemeClr val="dk1"/>
                </a:solidFill>
                <a:latin typeface="Calibri"/>
                <a:ea typeface="Calibri"/>
                <a:cs typeface="Calibri"/>
                <a:sym typeface="Calibri"/>
              </a:rPr>
              <a:t>*</a:t>
            </a:r>
            <a:r>
              <a:rPr b="1" lang="en-US" sz="1900">
                <a:solidFill>
                  <a:schemeClr val="dk1"/>
                </a:solidFill>
                <a:latin typeface="Calibri"/>
                <a:ea typeface="Calibri"/>
                <a:cs typeface="Calibri"/>
                <a:sym typeface="Calibri"/>
              </a:rPr>
              <a:t>30.5%</a:t>
            </a:r>
            <a:r>
              <a:rPr lang="en-US" sz="1900">
                <a:solidFill>
                  <a:schemeClr val="dk1"/>
                </a:solidFill>
                <a:latin typeface="Calibri"/>
                <a:ea typeface="Calibri"/>
                <a:cs typeface="Calibri"/>
                <a:sym typeface="Calibri"/>
              </a:rPr>
              <a:t> said after applying to UC/CSUs and maintaining current classes, they’re just too tired to apply to private                  </a:t>
            </a:r>
            <a:endParaRPr sz="19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900">
                <a:solidFill>
                  <a:schemeClr val="dk1"/>
                </a:solidFill>
                <a:latin typeface="Calibri"/>
                <a:ea typeface="Calibri"/>
                <a:cs typeface="Calibri"/>
                <a:sym typeface="Calibri"/>
              </a:rPr>
              <a:t>   schools</a:t>
            </a:r>
            <a:endParaRPr sz="1900">
              <a:solidFill>
                <a:schemeClr val="dk1"/>
              </a:solidFill>
              <a:latin typeface="Calibri"/>
              <a:ea typeface="Calibri"/>
              <a:cs typeface="Calibri"/>
              <a:sym typeface="Calibri"/>
            </a:endParaRPr>
          </a:p>
          <a:p>
            <a:pPr indent="0" lvl="0" marL="0" rtl="0" algn="l">
              <a:spcBef>
                <a:spcPts val="0"/>
              </a:spcBef>
              <a:spcAft>
                <a:spcPts val="0"/>
              </a:spcAft>
              <a:buNone/>
            </a:pPr>
            <a:r>
              <a:t/>
            </a:r>
            <a:endParaRPr sz="19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900">
                <a:solidFill>
                  <a:schemeClr val="dk1"/>
                </a:solidFill>
                <a:latin typeface="Calibri"/>
                <a:ea typeface="Calibri"/>
                <a:cs typeface="Calibri"/>
                <a:sym typeface="Calibri"/>
              </a:rPr>
              <a:t>*</a:t>
            </a:r>
            <a:r>
              <a:rPr b="1" lang="en-US" sz="1900">
                <a:solidFill>
                  <a:schemeClr val="dk1"/>
                </a:solidFill>
                <a:latin typeface="Calibri"/>
                <a:ea typeface="Calibri"/>
                <a:cs typeface="Calibri"/>
                <a:sym typeface="Calibri"/>
              </a:rPr>
              <a:t>28%</a:t>
            </a:r>
            <a:r>
              <a:rPr lang="en-US" sz="1900">
                <a:solidFill>
                  <a:schemeClr val="dk1"/>
                </a:solidFill>
                <a:latin typeface="Calibri"/>
                <a:ea typeface="Calibri"/>
                <a:cs typeface="Calibri"/>
                <a:sym typeface="Calibri"/>
              </a:rPr>
              <a:t> said COVID-19 makes them want to stay near family</a:t>
            </a:r>
            <a:endParaRPr sz="1900">
              <a:solidFill>
                <a:schemeClr val="dk1"/>
              </a:solidFill>
              <a:latin typeface="Calibri"/>
              <a:ea typeface="Calibri"/>
              <a:cs typeface="Calibri"/>
              <a:sym typeface="Calibri"/>
            </a:endParaRPr>
          </a:p>
          <a:p>
            <a:pPr indent="0" lvl="0" marL="0" rtl="0" algn="l">
              <a:spcBef>
                <a:spcPts val="0"/>
              </a:spcBef>
              <a:spcAft>
                <a:spcPts val="0"/>
              </a:spcAft>
              <a:buNone/>
            </a:pPr>
            <a:r>
              <a:t/>
            </a:r>
            <a:endParaRPr sz="1900">
              <a:solidFill>
                <a:schemeClr val="dk1"/>
              </a:solidFill>
              <a:latin typeface="Calibri"/>
              <a:ea typeface="Calibri"/>
              <a:cs typeface="Calibri"/>
              <a:sym typeface="Calibri"/>
            </a:endParaRPr>
          </a:p>
          <a:p>
            <a:pPr indent="0" lvl="0" marL="0" rtl="0" algn="l">
              <a:spcBef>
                <a:spcPts val="0"/>
              </a:spcBef>
              <a:spcAft>
                <a:spcPts val="0"/>
              </a:spcAft>
              <a:buNone/>
            </a:pPr>
            <a:r>
              <a:rPr lang="en-US" sz="1900">
                <a:solidFill>
                  <a:schemeClr val="dk1"/>
                </a:solidFill>
                <a:latin typeface="Calibri"/>
                <a:ea typeface="Calibri"/>
                <a:cs typeface="Calibri"/>
                <a:sym typeface="Calibri"/>
              </a:rPr>
              <a:t>*</a:t>
            </a:r>
            <a:r>
              <a:rPr b="1" lang="en-US" sz="1900">
                <a:solidFill>
                  <a:schemeClr val="dk1"/>
                </a:solidFill>
                <a:latin typeface="Calibri"/>
                <a:ea typeface="Calibri"/>
                <a:cs typeface="Calibri"/>
                <a:sym typeface="Calibri"/>
              </a:rPr>
              <a:t>25.6%</a:t>
            </a:r>
            <a:r>
              <a:rPr lang="en-US" sz="1900">
                <a:solidFill>
                  <a:schemeClr val="dk1"/>
                </a:solidFill>
                <a:latin typeface="Calibri"/>
                <a:ea typeface="Calibri"/>
                <a:cs typeface="Calibri"/>
                <a:sym typeface="Calibri"/>
              </a:rPr>
              <a:t> said private schools are too hard to get into</a:t>
            </a:r>
            <a:endParaRPr sz="1900">
              <a:latin typeface="Calibri"/>
              <a:ea typeface="Calibri"/>
              <a:cs typeface="Calibri"/>
              <a:sym typeface="Calibri"/>
            </a:endParaRPr>
          </a:p>
          <a:p>
            <a:pPr indent="0" lvl="0" marL="0" rtl="0" algn="l">
              <a:spcBef>
                <a:spcPts val="0"/>
              </a:spcBef>
              <a:spcAft>
                <a:spcPts val="0"/>
              </a:spcAft>
              <a:buNone/>
            </a:pPr>
            <a:r>
              <a:t/>
            </a:r>
            <a:endParaRPr sz="1900">
              <a:latin typeface="Calibri"/>
              <a:ea typeface="Calibri"/>
              <a:cs typeface="Calibri"/>
              <a:sym typeface="Calibri"/>
            </a:endParaRPr>
          </a:p>
          <a:p>
            <a:pPr indent="0" lvl="0" marL="0" rtl="0" algn="l">
              <a:spcBef>
                <a:spcPts val="0"/>
              </a:spcBef>
              <a:spcAft>
                <a:spcPts val="0"/>
              </a:spcAft>
              <a:buNone/>
            </a:pPr>
            <a:r>
              <a:rPr lang="en-US" sz="1900">
                <a:latin typeface="Calibri"/>
                <a:ea typeface="Calibri"/>
                <a:cs typeface="Calibri"/>
                <a:sym typeface="Calibri"/>
              </a:rPr>
              <a:t>*</a:t>
            </a:r>
            <a:r>
              <a:rPr b="1" lang="en-US" sz="1900">
                <a:latin typeface="Calibri"/>
                <a:ea typeface="Calibri"/>
                <a:cs typeface="Calibri"/>
                <a:sym typeface="Calibri"/>
              </a:rPr>
              <a:t>7.3%</a:t>
            </a:r>
            <a:r>
              <a:rPr lang="en-US" sz="1900">
                <a:latin typeface="Calibri"/>
                <a:ea typeface="Calibri"/>
                <a:cs typeface="Calibri"/>
                <a:sym typeface="Calibri"/>
              </a:rPr>
              <a:t> said they don’t know anything about private schools</a:t>
            </a:r>
            <a:endParaRPr sz="1900">
              <a:latin typeface="Calibri"/>
              <a:ea typeface="Calibri"/>
              <a:cs typeface="Calibri"/>
              <a:sym typeface="Calibri"/>
            </a:endParaRPr>
          </a:p>
          <a:p>
            <a:pPr indent="0" lvl="0" marL="0" rtl="0" algn="l">
              <a:spcBef>
                <a:spcPts val="0"/>
              </a:spcBef>
              <a:spcAft>
                <a:spcPts val="0"/>
              </a:spcAft>
              <a:buNone/>
            </a:pPr>
            <a:r>
              <a:t/>
            </a:r>
            <a:endParaRPr sz="1900">
              <a:latin typeface="Calibri"/>
              <a:ea typeface="Calibri"/>
              <a:cs typeface="Calibri"/>
              <a:sym typeface="Calibri"/>
            </a:endParaRPr>
          </a:p>
          <a:p>
            <a:pPr indent="0" lvl="0" marL="0" rtl="0" algn="l">
              <a:spcBef>
                <a:spcPts val="0"/>
              </a:spcBef>
              <a:spcAft>
                <a:spcPts val="0"/>
              </a:spcAft>
              <a:buNone/>
            </a:pPr>
            <a:r>
              <a:rPr lang="en-US" sz="1900">
                <a:latin typeface="Calibri"/>
                <a:ea typeface="Calibri"/>
                <a:cs typeface="Calibri"/>
                <a:sym typeface="Calibri"/>
              </a:rPr>
              <a:t>*</a:t>
            </a:r>
            <a:r>
              <a:rPr b="1" lang="en-US" sz="1900">
                <a:latin typeface="Calibri"/>
                <a:ea typeface="Calibri"/>
                <a:cs typeface="Calibri"/>
                <a:sym typeface="Calibri"/>
              </a:rPr>
              <a:t>7.3%</a:t>
            </a:r>
            <a:r>
              <a:rPr lang="en-US" sz="1900">
                <a:latin typeface="Calibri"/>
                <a:ea typeface="Calibri"/>
                <a:cs typeface="Calibri"/>
                <a:sym typeface="Calibri"/>
              </a:rPr>
              <a:t> said private schools aren’t diverse enough</a:t>
            </a:r>
            <a:endParaRPr sz="1900">
              <a:latin typeface="Calibri"/>
              <a:ea typeface="Calibri"/>
              <a:cs typeface="Calibri"/>
              <a:sym typeface="Calibri"/>
            </a:endParaRPr>
          </a:p>
          <a:p>
            <a:pPr indent="0" lvl="0" marL="0" rtl="0" algn="l">
              <a:spcBef>
                <a:spcPts val="0"/>
              </a:spcBef>
              <a:spcAft>
                <a:spcPts val="0"/>
              </a:spcAft>
              <a:buNone/>
            </a:pPr>
            <a:r>
              <a:t/>
            </a:r>
            <a:endParaRPr sz="1900">
              <a:solidFill>
                <a:schemeClr val="dk1"/>
              </a:solidFill>
              <a:latin typeface="Calibri"/>
              <a:ea typeface="Calibri"/>
              <a:cs typeface="Calibri"/>
              <a:sym typeface="Calibri"/>
            </a:endParaRPr>
          </a:p>
          <a:p>
            <a:pPr indent="0" lvl="0" marL="0" rtl="0" algn="l">
              <a:spcBef>
                <a:spcPts val="0"/>
              </a:spcBef>
              <a:spcAft>
                <a:spcPts val="0"/>
              </a:spcAft>
              <a:buNone/>
            </a:pPr>
            <a:r>
              <a:rPr lang="en-US" sz="1900">
                <a:solidFill>
                  <a:schemeClr val="dk1"/>
                </a:solidFill>
                <a:latin typeface="Calibri"/>
                <a:ea typeface="Calibri"/>
                <a:cs typeface="Calibri"/>
                <a:sym typeface="Calibri"/>
              </a:rPr>
              <a:t>*</a:t>
            </a:r>
            <a:r>
              <a:rPr b="1" lang="en-US" sz="1900">
                <a:solidFill>
                  <a:schemeClr val="dk1"/>
                </a:solidFill>
                <a:latin typeface="Calibri"/>
                <a:ea typeface="Calibri"/>
                <a:cs typeface="Calibri"/>
                <a:sym typeface="Calibri"/>
              </a:rPr>
              <a:t>3.7%</a:t>
            </a:r>
            <a:r>
              <a:rPr lang="en-US" sz="1900">
                <a:solidFill>
                  <a:schemeClr val="dk1"/>
                </a:solidFill>
                <a:latin typeface="Calibri"/>
                <a:ea typeface="Calibri"/>
                <a:cs typeface="Calibri"/>
                <a:sym typeface="Calibri"/>
              </a:rPr>
              <a:t> said private schools are too small</a:t>
            </a:r>
            <a:endParaRPr sz="1900">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3"/>
          <p:cNvSpPr txBox="1"/>
          <p:nvPr>
            <p:ph type="title"/>
          </p:nvPr>
        </p:nvSpPr>
        <p:spPr>
          <a:xfrm>
            <a:off x="517199" y="670573"/>
            <a:ext cx="10819015" cy="1193396"/>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900"/>
              <a:t>Established College Bound Priorities</a:t>
            </a:r>
            <a:endParaRPr sz="6300"/>
          </a:p>
        </p:txBody>
      </p:sp>
      <p:sp>
        <p:nvSpPr>
          <p:cNvPr id="91" name="Google Shape;91;p13"/>
          <p:cNvSpPr txBox="1"/>
          <p:nvPr/>
        </p:nvSpPr>
        <p:spPr>
          <a:xfrm>
            <a:off x="517200" y="1220750"/>
            <a:ext cx="11041200" cy="4834200"/>
          </a:xfrm>
          <a:prstGeom prst="rect">
            <a:avLst/>
          </a:prstGeom>
          <a:noFill/>
          <a:ln>
            <a:noFill/>
          </a:ln>
        </p:spPr>
        <p:txBody>
          <a:bodyPr anchorCtr="0" anchor="t" bIns="0" lIns="0" spcFirstLastPara="1" rIns="0" wrap="square" tIns="52700">
            <a:noAutofit/>
          </a:bodyPr>
          <a:lstStyle/>
          <a:p>
            <a:pPr indent="0" lvl="0" marL="0" marR="0" rtl="0" algn="l">
              <a:lnSpc>
                <a:spcPct val="100000"/>
              </a:lnSpc>
              <a:spcBef>
                <a:spcPts val="0"/>
              </a:spcBef>
              <a:spcAft>
                <a:spcPts val="0"/>
              </a:spcAft>
              <a:buNone/>
            </a:pPr>
            <a:r>
              <a:rPr b="1" lang="en-US" sz="1800">
                <a:solidFill>
                  <a:schemeClr val="dk1"/>
                </a:solidFill>
                <a:latin typeface="Helvetica Neue"/>
                <a:ea typeface="Helvetica Neue"/>
                <a:cs typeface="Helvetica Neue"/>
                <a:sym typeface="Helvetica Neue"/>
              </a:rPr>
              <a:t>Current Priorities:</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rPr b="1" lang="en-US" sz="1800">
                <a:solidFill>
                  <a:schemeClr val="dk1"/>
                </a:solidFill>
                <a:latin typeface="Helvetica Neue"/>
                <a:ea typeface="Helvetica Neue"/>
                <a:cs typeface="Helvetica Neue"/>
                <a:sym typeface="Helvetica Neue"/>
              </a:rPr>
              <a:t>*Guide Seniors through college application process, currently:</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rPr b="1" lang="en-US" sz="1800">
                <a:solidFill>
                  <a:schemeClr val="dk1"/>
                </a:solidFill>
                <a:latin typeface="Helvetica Neue"/>
                <a:ea typeface="Helvetica Neue"/>
                <a:cs typeface="Helvetica Neue"/>
                <a:sym typeface="Helvetica Neue"/>
              </a:rPr>
              <a:t>	-Submitting application updates to schools</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rPr b="1" lang="en-US" sz="1800">
                <a:solidFill>
                  <a:schemeClr val="dk1"/>
                </a:solidFill>
                <a:latin typeface="Helvetica Neue"/>
                <a:ea typeface="Helvetica Neue"/>
                <a:cs typeface="Helvetica Neue"/>
                <a:sym typeface="Helvetica Neue"/>
              </a:rPr>
              <a:t>	-Submitting </a:t>
            </a:r>
            <a:r>
              <a:rPr b="1" lang="en-US" sz="1800">
                <a:solidFill>
                  <a:schemeClr val="dk1"/>
                </a:solidFill>
                <a:latin typeface="Helvetica Neue"/>
                <a:ea typeface="Helvetica Neue"/>
                <a:cs typeface="Helvetica Neue"/>
                <a:sym typeface="Helvetica Neue"/>
              </a:rPr>
              <a:t>supplemental</a:t>
            </a:r>
            <a:r>
              <a:rPr b="1" lang="en-US" sz="1800">
                <a:solidFill>
                  <a:schemeClr val="dk1"/>
                </a:solidFill>
                <a:latin typeface="Helvetica Neue"/>
                <a:ea typeface="Helvetica Neue"/>
                <a:cs typeface="Helvetica Neue"/>
                <a:sym typeface="Helvetica Neue"/>
              </a:rPr>
              <a:t> paperwork</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rPr b="1" lang="en-US" sz="1800">
                <a:solidFill>
                  <a:schemeClr val="dk1"/>
                </a:solidFill>
                <a:latin typeface="Helvetica Neue"/>
                <a:ea typeface="Helvetica Neue"/>
                <a:cs typeface="Helvetica Neue"/>
                <a:sym typeface="Helvetica Neue"/>
              </a:rPr>
              <a:t>	-Submitting letters of rec for schools and/or scholarships</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rPr b="1" lang="en-US" sz="1800">
                <a:solidFill>
                  <a:schemeClr val="dk1"/>
                </a:solidFill>
                <a:latin typeface="Helvetica Neue"/>
                <a:ea typeface="Helvetica Neue"/>
                <a:cs typeface="Helvetica Neue"/>
                <a:sym typeface="Helvetica Neue"/>
              </a:rPr>
              <a:t>	</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rPr b="1" lang="en-US" sz="1800">
                <a:solidFill>
                  <a:schemeClr val="dk1"/>
                </a:solidFill>
                <a:latin typeface="Helvetica Neue"/>
                <a:ea typeface="Helvetica Neue"/>
                <a:cs typeface="Helvetica Neue"/>
                <a:sym typeface="Helvetica Neue"/>
              </a:rPr>
              <a:t>*Provide awareness and help with current scholarship opportunities</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rPr b="1" lang="en-US" sz="1800">
                <a:solidFill>
                  <a:schemeClr val="dk1"/>
                </a:solidFill>
                <a:latin typeface="Helvetica Neue"/>
                <a:ea typeface="Helvetica Neue"/>
                <a:cs typeface="Helvetica Neue"/>
                <a:sym typeface="Helvetica Neue"/>
              </a:rPr>
              <a:t>*Scheduling future meetings with AIMS alumni and financial literacy folks</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rPr b="1" lang="en-US" sz="1800">
                <a:solidFill>
                  <a:schemeClr val="dk1"/>
                </a:solidFill>
                <a:latin typeface="Helvetica Neue"/>
                <a:ea typeface="Helvetica Neue"/>
                <a:cs typeface="Helvetica Neue"/>
                <a:sym typeface="Helvetica Neue"/>
              </a:rPr>
              <a:t>*Ensure Seniors complete financial aid paperwork (FAFSA, Dream Act, CSS, Cal Grant)</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rPr b="1" lang="en-US" sz="1800">
                <a:solidFill>
                  <a:schemeClr val="dk1"/>
                </a:solidFill>
                <a:latin typeface="Helvetica Neue"/>
                <a:ea typeface="Helvetica Neue"/>
                <a:cs typeface="Helvetica Neue"/>
                <a:sym typeface="Helvetica Neue"/>
              </a:rPr>
              <a:t>*Keep track of and nag Seniors in regards to completing credit recovery in order to graduate this year</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rPr b="1" lang="en-US" sz="1800">
                <a:solidFill>
                  <a:schemeClr val="dk1"/>
                </a:solidFill>
                <a:latin typeface="Helvetica Neue"/>
                <a:ea typeface="Helvetica Neue"/>
                <a:cs typeface="Helvetica Neue"/>
                <a:sym typeface="Helvetica Neue"/>
              </a:rPr>
              <a:t>*Begin meeting with Juniors and acclimating them to the college process.</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t/>
            </a:r>
            <a:endParaRPr b="1" sz="2200">
              <a:solidFill>
                <a:srgbClr val="5B0F00"/>
              </a:solidFill>
              <a:latin typeface="Helvetica Neue"/>
              <a:ea typeface="Helvetica Neue"/>
              <a:cs typeface="Helvetica Neue"/>
              <a:sym typeface="Helvetica Neue"/>
            </a:endParaRPr>
          </a:p>
          <a:p>
            <a:pPr indent="0" lvl="0" marL="0" rtl="0" algn="l">
              <a:spcBef>
                <a:spcPts val="0"/>
              </a:spcBef>
              <a:spcAft>
                <a:spcPts val="0"/>
              </a:spcAft>
              <a:buClr>
                <a:schemeClr val="dk1"/>
              </a:buClr>
              <a:buFont typeface="Arial"/>
              <a:buNone/>
            </a:pPr>
            <a:r>
              <a:rPr lang="en-US" sz="1800">
                <a:solidFill>
                  <a:schemeClr val="dk1"/>
                </a:solidFill>
              </a:rPr>
              <a:t> </a:t>
            </a:r>
            <a:endParaRPr sz="1800">
              <a:solidFill>
                <a:schemeClr val="dk1"/>
              </a:solidFill>
            </a:endParaRPr>
          </a:p>
          <a:p>
            <a:pPr indent="0" lvl="0" marL="0" rtl="0" algn="l">
              <a:spcBef>
                <a:spcPts val="0"/>
              </a:spcBef>
              <a:spcAft>
                <a:spcPts val="0"/>
              </a:spcAft>
              <a:buClr>
                <a:schemeClr val="dk1"/>
              </a:buClr>
              <a:buFont typeface="Arial"/>
              <a:buNone/>
            </a:pPr>
            <a:r>
              <a:rPr lang="en-US" sz="1800">
                <a:solidFill>
                  <a:schemeClr val="dk1"/>
                </a:solidFill>
              </a:rPr>
              <a:t>	</a:t>
            </a:r>
            <a:endParaRPr sz="1800">
              <a:solidFill>
                <a:schemeClr val="dk1"/>
              </a:solidFill>
            </a:endParaRPr>
          </a:p>
          <a:p>
            <a:pPr indent="0" lvl="0" marL="0" rtl="0" algn="l">
              <a:spcBef>
                <a:spcPts val="0"/>
              </a:spcBef>
              <a:spcAft>
                <a:spcPts val="0"/>
              </a:spcAft>
              <a:buClr>
                <a:schemeClr val="dk1"/>
              </a:buClr>
              <a:buFont typeface="Arial"/>
              <a:buNone/>
            </a:pPr>
            <a:r>
              <a:rPr lang="en-US">
                <a:solidFill>
                  <a:schemeClr val="dk1"/>
                </a:solidFill>
              </a:rPr>
              <a:t> </a:t>
            </a:r>
            <a:endParaRPr>
              <a:solidFill>
                <a:schemeClr val="dk1"/>
              </a:solidFill>
            </a:endParaRPr>
          </a:p>
          <a:p>
            <a:pPr indent="0" lvl="0" marL="0" rtl="0" algn="l">
              <a:spcBef>
                <a:spcPts val="0"/>
              </a:spcBef>
              <a:spcAft>
                <a:spcPts val="0"/>
              </a:spcAft>
              <a:buClr>
                <a:schemeClr val="dk1"/>
              </a:buClr>
              <a:buFont typeface="Arial"/>
              <a:buNone/>
            </a:pPr>
            <a:r>
              <a:rPr lang="en-US">
                <a:solidFill>
                  <a:schemeClr val="dk1"/>
                </a:solidFill>
              </a:rPr>
              <a:t> </a:t>
            </a:r>
            <a:endParaRPr>
              <a:solidFill>
                <a:schemeClr val="dk1"/>
              </a:solidFill>
            </a:endParaRPr>
          </a:p>
          <a:p>
            <a:pPr indent="0" lvl="0" marL="0" rtl="0" algn="l">
              <a:spcBef>
                <a:spcPts val="0"/>
              </a:spcBef>
              <a:spcAft>
                <a:spcPts val="0"/>
              </a:spcAft>
              <a:buClr>
                <a:schemeClr val="dk1"/>
              </a:buClr>
              <a:buFont typeface="Arial"/>
              <a:buNone/>
            </a:pPr>
            <a:r>
              <a:rPr lang="en-US">
                <a:solidFill>
                  <a:schemeClr val="dk1"/>
                </a:solidFill>
              </a:rPr>
              <a:t>	</a:t>
            </a:r>
            <a:endParaRPr b="1" sz="1800">
              <a:solidFill>
                <a:srgbClr val="5B0F00"/>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t/>
            </a:r>
            <a:endParaRPr sz="1800"/>
          </a:p>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 </a:t>
            </a:r>
            <a:endParaRPr/>
          </a:p>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 </a:t>
            </a:r>
            <a:endParaRPr/>
          </a:p>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	</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4"/>
          <p:cNvSpPr txBox="1"/>
          <p:nvPr>
            <p:ph type="title"/>
          </p:nvPr>
        </p:nvSpPr>
        <p:spPr>
          <a:xfrm>
            <a:off x="517200" y="670572"/>
            <a:ext cx="10221138" cy="1181673"/>
          </a:xfrm>
          <a:prstGeom prst="rect">
            <a:avLst/>
          </a:prstGeom>
          <a:noFill/>
          <a:ln>
            <a:noFill/>
          </a:ln>
        </p:spPr>
        <p:txBody>
          <a:bodyPr anchorCtr="0" anchor="t" bIns="0" lIns="0" spcFirstLastPara="1" rIns="0" wrap="square" tIns="12700">
            <a:noAutofit/>
          </a:bodyPr>
          <a:lstStyle/>
          <a:p>
            <a:pPr indent="0" lvl="0" marL="12700" rtl="0" algn="l">
              <a:lnSpc>
                <a:spcPct val="100000"/>
              </a:lnSpc>
              <a:spcBef>
                <a:spcPts val="0"/>
              </a:spcBef>
              <a:spcAft>
                <a:spcPts val="0"/>
              </a:spcAft>
              <a:buSzPts val="1400"/>
              <a:buNone/>
            </a:pPr>
            <a:r>
              <a:rPr lang="en-US" sz="3600"/>
              <a:t>Established Daily/Weekly Schedule for Communicating With Seniors, Juniors</a:t>
            </a:r>
            <a:endParaRPr sz="3600"/>
          </a:p>
        </p:txBody>
      </p:sp>
      <p:sp>
        <p:nvSpPr>
          <p:cNvPr id="97" name="Google Shape;97;p14"/>
          <p:cNvSpPr txBox="1"/>
          <p:nvPr/>
        </p:nvSpPr>
        <p:spPr>
          <a:xfrm>
            <a:off x="517200" y="1677950"/>
            <a:ext cx="11041200" cy="4834200"/>
          </a:xfrm>
          <a:prstGeom prst="rect">
            <a:avLst/>
          </a:prstGeom>
          <a:noFill/>
          <a:ln>
            <a:noFill/>
          </a:ln>
        </p:spPr>
        <p:txBody>
          <a:bodyPr anchorCtr="0" anchor="t" bIns="0" lIns="0" spcFirstLastPara="1" rIns="0" wrap="square" tIns="52700">
            <a:noAutofit/>
          </a:bodyPr>
          <a:lstStyle/>
          <a:p>
            <a:pPr indent="0" lvl="0" marL="0" marR="0" rtl="0" algn="l">
              <a:lnSpc>
                <a:spcPct val="100000"/>
              </a:lnSpc>
              <a:spcBef>
                <a:spcPts val="0"/>
              </a:spcBef>
              <a:spcAft>
                <a:spcPts val="0"/>
              </a:spcAft>
              <a:buClr>
                <a:schemeClr val="dk1"/>
              </a:buClr>
              <a:buSzPts val="1100"/>
              <a:buFont typeface="Arial"/>
              <a:buNone/>
            </a:pPr>
            <a:r>
              <a:t/>
            </a:r>
            <a:endParaRPr sz="1900">
              <a:solidFill>
                <a:schemeClr val="dk1"/>
              </a:solidFill>
            </a:endParaRPr>
          </a:p>
          <a:p>
            <a:pPr indent="0" lvl="0" marL="0" marR="0" rtl="0" algn="l">
              <a:lnSpc>
                <a:spcPct val="100000"/>
              </a:lnSpc>
              <a:spcBef>
                <a:spcPts val="0"/>
              </a:spcBef>
              <a:spcAft>
                <a:spcPts val="0"/>
              </a:spcAft>
              <a:buClr>
                <a:schemeClr val="dk1"/>
              </a:buClr>
              <a:buSzPts val="1100"/>
              <a:buFont typeface="Arial"/>
              <a:buNone/>
            </a:pPr>
            <a:r>
              <a:rPr lang="en-US" sz="1900">
                <a:solidFill>
                  <a:schemeClr val="dk1"/>
                </a:solidFill>
              </a:rPr>
              <a:t>*In terms of Juniors, I communicate when there is news or opportunities to share. They receive a group email from me once a week, sometimes more. But I have begun going into the Junior SAT/AP Prep classes and presenting to them.</a:t>
            </a:r>
            <a:endParaRPr sz="1900">
              <a:solidFill>
                <a:schemeClr val="dk1"/>
              </a:solidFill>
            </a:endParaRPr>
          </a:p>
          <a:p>
            <a:pPr indent="0" lvl="0" marL="0" marR="0" rtl="0" algn="l">
              <a:lnSpc>
                <a:spcPct val="100000"/>
              </a:lnSpc>
              <a:spcBef>
                <a:spcPts val="0"/>
              </a:spcBef>
              <a:spcAft>
                <a:spcPts val="0"/>
              </a:spcAft>
              <a:buClr>
                <a:schemeClr val="dk1"/>
              </a:buClr>
              <a:buSzPts val="1100"/>
              <a:buFont typeface="Arial"/>
              <a:buNone/>
            </a:pPr>
            <a:r>
              <a:t/>
            </a:r>
            <a:endParaRPr sz="1900">
              <a:solidFill>
                <a:schemeClr val="dk1"/>
              </a:solidFill>
            </a:endParaRPr>
          </a:p>
          <a:p>
            <a:pPr indent="0" lvl="0" marL="0" rtl="0" algn="l">
              <a:spcBef>
                <a:spcPts val="0"/>
              </a:spcBef>
              <a:spcAft>
                <a:spcPts val="0"/>
              </a:spcAft>
              <a:buClr>
                <a:schemeClr val="dk1"/>
              </a:buClr>
              <a:buSzPts val="1100"/>
              <a:buFont typeface="Arial"/>
              <a:buNone/>
            </a:pPr>
            <a:r>
              <a:rPr lang="en-US" sz="1900">
                <a:solidFill>
                  <a:schemeClr val="dk1"/>
                </a:solidFill>
              </a:rPr>
              <a:t>*In terms of Seniors, I have 3 class periods with all of them. Our communication is all day everyday, with communication occurring in a variety of ways: group emails to the entire grade, group emails to specific class periods, emails and messages to individual students, updates posted to the Schoology class wall, lecture time during class, 1-on-1 virtual meetings that take place throughout the day, and in a couple instances, over the phone. </a:t>
            </a:r>
            <a:endParaRPr sz="1900">
              <a:solidFill>
                <a:schemeClr val="dk1"/>
              </a:solidFill>
            </a:endParaRPr>
          </a:p>
          <a:p>
            <a:pPr indent="0" lvl="0" marL="0" rtl="0" algn="l">
              <a:spcBef>
                <a:spcPts val="0"/>
              </a:spcBef>
              <a:spcAft>
                <a:spcPts val="0"/>
              </a:spcAft>
              <a:buClr>
                <a:schemeClr val="dk1"/>
              </a:buClr>
              <a:buSzPts val="1100"/>
              <a:buFont typeface="Arial"/>
              <a:buNone/>
            </a:pPr>
            <a:r>
              <a:rPr lang="en-US" sz="1900">
                <a:solidFill>
                  <a:schemeClr val="dk1"/>
                </a:solidFill>
              </a:rPr>
              <a:t>			</a:t>
            </a:r>
            <a:endParaRPr sz="1900">
              <a:solidFill>
                <a:schemeClr val="dk1"/>
              </a:solidFill>
            </a:endParaRPr>
          </a:p>
          <a:p>
            <a:pPr indent="0" lvl="0" marL="0" marR="0" rtl="0" algn="l">
              <a:lnSpc>
                <a:spcPct val="100000"/>
              </a:lnSpc>
              <a:spcBef>
                <a:spcPts val="0"/>
              </a:spcBef>
              <a:spcAft>
                <a:spcPts val="0"/>
              </a:spcAft>
              <a:buClr>
                <a:schemeClr val="dk1"/>
              </a:buClr>
              <a:buSzPts val="1100"/>
              <a:buFont typeface="Arial"/>
              <a:buNone/>
            </a:pPr>
            <a:r>
              <a:rPr lang="en-US" sz="1900">
                <a:solidFill>
                  <a:schemeClr val="dk1"/>
                </a:solidFill>
              </a:rPr>
              <a:t>		</a:t>
            </a:r>
            <a:endParaRPr sz="1900">
              <a:solidFill>
                <a:schemeClr val="dk1"/>
              </a:solidFill>
            </a:endParaRPr>
          </a:p>
          <a:p>
            <a:pPr indent="0" lvl="0" marL="0" marR="0" rtl="0" algn="l">
              <a:lnSpc>
                <a:spcPct val="100000"/>
              </a:lnSpc>
              <a:spcBef>
                <a:spcPts val="0"/>
              </a:spcBef>
              <a:spcAft>
                <a:spcPts val="0"/>
              </a:spcAft>
              <a:buClr>
                <a:srgbClr val="000000"/>
              </a:buClr>
              <a:buSzPts val="1800"/>
              <a:buFont typeface="Arial"/>
              <a:buNone/>
            </a:pPr>
            <a:r>
              <a:t/>
            </a:r>
            <a:endParaRPr b="1" sz="1900">
              <a:solidFill>
                <a:srgbClr val="5B0F00"/>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t/>
            </a:r>
            <a:endParaRPr b="1" sz="1900">
              <a:solidFill>
                <a:srgbClr val="5B0F00"/>
              </a:solidFill>
              <a:latin typeface="Helvetica Neue"/>
              <a:ea typeface="Helvetica Neue"/>
              <a:cs typeface="Helvetica Neue"/>
              <a:sym typeface="Helvetica Neue"/>
            </a:endParaRPr>
          </a:p>
          <a:p>
            <a:pPr indent="0" lvl="0" marL="0" marR="0" rtl="0" algn="l">
              <a:lnSpc>
                <a:spcPct val="115000"/>
              </a:lnSpc>
              <a:spcBef>
                <a:spcPts val="0"/>
              </a:spcBef>
              <a:spcAft>
                <a:spcPts val="0"/>
              </a:spcAft>
              <a:buClr>
                <a:schemeClr val="dk1"/>
              </a:buClr>
              <a:buSzPts val="1100"/>
              <a:buFont typeface="Arial"/>
              <a:buNone/>
            </a:pPr>
            <a:r>
              <a:t/>
            </a:r>
            <a:endParaRPr b="1" i="0" sz="19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5"/>
          <p:cNvSpPr txBox="1"/>
          <p:nvPr>
            <p:ph type="title"/>
          </p:nvPr>
        </p:nvSpPr>
        <p:spPr>
          <a:xfrm>
            <a:off x="517200" y="670572"/>
            <a:ext cx="10221000" cy="1181700"/>
          </a:xfrm>
          <a:prstGeom prst="rect">
            <a:avLst/>
          </a:prstGeom>
          <a:noFill/>
          <a:ln>
            <a:noFill/>
          </a:ln>
        </p:spPr>
        <p:txBody>
          <a:bodyPr anchorCtr="0" anchor="t" bIns="0" lIns="0" spcFirstLastPara="1" rIns="0" wrap="square" tIns="12700">
            <a:noAutofit/>
          </a:bodyPr>
          <a:lstStyle/>
          <a:p>
            <a:pPr indent="0" lvl="0" marL="12700" rtl="0" algn="l">
              <a:lnSpc>
                <a:spcPct val="100000"/>
              </a:lnSpc>
              <a:spcBef>
                <a:spcPts val="0"/>
              </a:spcBef>
              <a:spcAft>
                <a:spcPts val="0"/>
              </a:spcAft>
              <a:buSzPts val="1400"/>
              <a:buNone/>
            </a:pPr>
            <a:r>
              <a:rPr lang="en-US" sz="3600"/>
              <a:t>Established Daily/Weekly Schedule for Working  With Elementary and Middle School</a:t>
            </a:r>
            <a:endParaRPr sz="3600"/>
          </a:p>
        </p:txBody>
      </p:sp>
      <p:sp>
        <p:nvSpPr>
          <p:cNvPr id="103" name="Google Shape;103;p15"/>
          <p:cNvSpPr txBox="1"/>
          <p:nvPr/>
        </p:nvSpPr>
        <p:spPr>
          <a:xfrm>
            <a:off x="517200" y="1677950"/>
            <a:ext cx="11041200" cy="4834200"/>
          </a:xfrm>
          <a:prstGeom prst="rect">
            <a:avLst/>
          </a:prstGeom>
          <a:noFill/>
          <a:ln>
            <a:noFill/>
          </a:ln>
        </p:spPr>
        <p:txBody>
          <a:bodyPr anchorCtr="0" anchor="t" bIns="0" lIns="0" spcFirstLastPara="1" rIns="0" wrap="square" tIns="52700">
            <a:noAutofit/>
          </a:bodyPr>
          <a:lstStyle/>
          <a:p>
            <a:pPr indent="0" lvl="0" marL="0" rtl="0" algn="l">
              <a:lnSpc>
                <a:spcPct val="115000"/>
              </a:lnSpc>
              <a:spcBef>
                <a:spcPts val="1200"/>
              </a:spcBef>
              <a:spcAft>
                <a:spcPts val="0"/>
              </a:spcAft>
              <a:buClr>
                <a:schemeClr val="dk1"/>
              </a:buClr>
              <a:buSzPts val="1100"/>
              <a:buFont typeface="Arial"/>
              <a:buNone/>
            </a:pPr>
            <a:r>
              <a:rPr lang="en-US" sz="1800">
                <a:solidFill>
                  <a:schemeClr val="dk1"/>
                </a:solidFill>
              </a:rPr>
              <a:t>For the first semester there is minimal contact between myself and the other schools because all my time and focus needs to be with the Seniors. I have however communicated with Mr. Ahmad and Mr. Holmquist and formulated plans to work with their schools during the 2nd semester:</a:t>
            </a:r>
            <a:endParaRPr sz="1800">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sz="1800">
                <a:solidFill>
                  <a:schemeClr val="dk1"/>
                </a:solidFill>
              </a:rPr>
              <a:t>Elementary School: Will provide elementary-friendly worksheets and activities to do with the students so they can familiarize themselves with the idea of college (think word searches and such) while also taking them on virtual tours of colleges so they can view images and try to anchor themselves in what’s an abstract idea for them. 	</a:t>
            </a:r>
            <a:endParaRPr sz="1800">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sz="1800">
                <a:solidFill>
                  <a:schemeClr val="dk1"/>
                </a:solidFill>
              </a:rPr>
              <a:t>Middle School: Kind of like “Choose Your Own Adventure,” the students will be presented a few different narratives centered around a fictional student and the different roads they can take to reach their goals in terms of colleges and careers. Example: The narrative will follow what John Doe needs to do-- and the different ways to accomplish it all-- in order to become an engineer. Virtual tours of colleges will also be used. 	</a:t>
            </a:r>
            <a:endParaRPr sz="1800">
              <a:solidFill>
                <a:schemeClr val="dk1"/>
              </a:solidFill>
            </a:endParaRPr>
          </a:p>
          <a:p>
            <a:pPr indent="0" lvl="0" marL="0" rtl="0" algn="l">
              <a:spcBef>
                <a:spcPts val="120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0" rtl="0" algn="l">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0" rtl="0" algn="l">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0" rtl="0" algn="l">
              <a:spcBef>
                <a:spcPts val="0"/>
              </a:spcBef>
              <a:spcAft>
                <a:spcPts val="0"/>
              </a:spcAft>
              <a:buClr>
                <a:schemeClr val="dk1"/>
              </a:buClr>
              <a:buSzPts val="1800"/>
              <a:buFont typeface="Arial"/>
              <a:buNone/>
            </a:pPr>
            <a:r>
              <a:t/>
            </a:r>
            <a:endParaRPr b="1" sz="1800">
              <a:solidFill>
                <a:srgbClr val="5B0F00"/>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t/>
            </a:r>
            <a:endParaRPr b="1" sz="1800">
              <a:solidFill>
                <a:srgbClr val="5B0F00"/>
              </a:solidFill>
              <a:latin typeface="Helvetica Neue"/>
              <a:ea typeface="Helvetica Neue"/>
              <a:cs typeface="Helvetica Neue"/>
              <a:sym typeface="Helvetica Neue"/>
            </a:endParaRPr>
          </a:p>
          <a:p>
            <a:pPr indent="0" lvl="0" marL="0" rtl="0" algn="l">
              <a:lnSpc>
                <a:spcPct val="115000"/>
              </a:lnSpc>
              <a:spcBef>
                <a:spcPts val="0"/>
              </a:spcBef>
              <a:spcAft>
                <a:spcPts val="0"/>
              </a:spcAft>
              <a:buClr>
                <a:schemeClr val="dk1"/>
              </a:buClr>
              <a:buSzPts val="1100"/>
              <a:buFont typeface="Arial"/>
              <a:buNone/>
            </a:pPr>
            <a:r>
              <a:t/>
            </a:r>
            <a:endParaRPr b="1" sz="1800">
              <a:solidFill>
                <a:srgbClr val="5B0F00"/>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0" marR="0" rtl="0" algn="l">
              <a:lnSpc>
                <a:spcPct val="100000"/>
              </a:lnSpc>
              <a:spcBef>
                <a:spcPts val="0"/>
              </a:spcBef>
              <a:spcAft>
                <a:spcPts val="0"/>
              </a:spcAft>
              <a:buClr>
                <a:srgbClr val="000000"/>
              </a:buClr>
              <a:buSzPts val="1800"/>
              <a:buFont typeface="Arial"/>
              <a:buNone/>
            </a:pPr>
            <a:r>
              <a:t/>
            </a:r>
            <a:endParaRPr b="1" sz="1800">
              <a:solidFill>
                <a:srgbClr val="5B0F00"/>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t/>
            </a:r>
            <a:endParaRPr b="1" sz="1800">
              <a:solidFill>
                <a:srgbClr val="5B0F00"/>
              </a:solidFill>
              <a:latin typeface="Helvetica Neue"/>
              <a:ea typeface="Helvetica Neue"/>
              <a:cs typeface="Helvetica Neue"/>
              <a:sym typeface="Helvetica Neue"/>
            </a:endParaRPr>
          </a:p>
          <a:p>
            <a:pPr indent="0" lvl="0" marL="0" marR="0" rtl="0" algn="l">
              <a:lnSpc>
                <a:spcPct val="115000"/>
              </a:lnSpc>
              <a:spcBef>
                <a:spcPts val="0"/>
              </a:spcBef>
              <a:spcAft>
                <a:spcPts val="0"/>
              </a:spcAft>
              <a:buClr>
                <a:schemeClr val="dk1"/>
              </a:buClr>
              <a:buSzPts val="1100"/>
              <a:buFont typeface="Arial"/>
              <a:buNone/>
            </a:pPr>
            <a:r>
              <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