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12192000" cy="6858000"/>
  <p:embeddedFontLst>
    <p:embeddedFont>
      <p:font typeface="PT Sans Narrow"/>
      <p:regular r:id="rId19"/>
      <p:bold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77CBD0-428C-4F81-97BC-F0267960E0DE}">
  <a:tblStyle styleId="{6B77CBD0-428C-4F81-97BC-F0267960E0D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5.xml"/><Relationship Id="rId22" Type="http://schemas.openxmlformats.org/officeDocument/2006/relationships/font" Target="fonts/HelveticaNeue-bold.fntdata"/><Relationship Id="rId10" Type="http://schemas.openxmlformats.org/officeDocument/2006/relationships/slide" Target="slides/slide4.xml"/><Relationship Id="rId21" Type="http://schemas.openxmlformats.org/officeDocument/2006/relationships/font" Target="fonts/HelveticaNeue-regular.fntdata"/><Relationship Id="rId13" Type="http://schemas.openxmlformats.org/officeDocument/2006/relationships/slide" Target="slides/slide7.xml"/><Relationship Id="rId24" Type="http://schemas.openxmlformats.org/officeDocument/2006/relationships/font" Target="fonts/HelveticaNeue-boldItalic.fntdata"/><Relationship Id="rId12" Type="http://schemas.openxmlformats.org/officeDocument/2006/relationships/slide" Target="slides/slide6.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TSansNarrow-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e6cbbe793_0_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be6cbbe793_0_26: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e6cbbe793_0_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be6cbbe793_0_2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e6cbbe793_0_3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be6cbbe793_0_34: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1" name="Google Shape;71;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e6cbbe793_1_2: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86" name="Google Shape;86;gbe6cbbe793_1_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e6cbbe793_1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93" name="Google Shape;93;gbe6cbbe793_1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e6cbbe793_0_4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be6cbbe793_0_4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e6cbbe793_0_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be6cbbe793_0_13: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HS Board Report</a:t>
            </a:r>
            <a:br>
              <a:rPr b="1" lang="en-US"/>
            </a:br>
            <a:r>
              <a:rPr b="1" lang="en-US" sz="2800"/>
              <a:t>Reporting Period February</a:t>
            </a:r>
            <a:r>
              <a:rPr b="1" lang="en-US" sz="2800"/>
              <a:t> 2021</a:t>
            </a:r>
            <a:endParaRPr b="1" sz="2800"/>
          </a:p>
        </p:txBody>
      </p:sp>
      <p:sp>
        <p:nvSpPr>
          <p:cNvPr id="52" name="Google Shape;52;p7"/>
          <p:cNvSpPr txBox="1"/>
          <p:nvPr/>
        </p:nvSpPr>
        <p:spPr>
          <a:xfrm>
            <a:off x="2003238" y="285630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Maurice Williams Jr.,</a:t>
            </a:r>
            <a:r>
              <a:rPr b="0" i="0" lang="en-US" sz="1400" u="none" cap="none" strike="noStrike">
                <a:solidFill>
                  <a:srgbClr val="685D46"/>
                </a:solidFill>
                <a:latin typeface="Arial"/>
                <a:ea typeface="Arial"/>
                <a:cs typeface="Arial"/>
                <a:sym typeface="Arial"/>
              </a:rPr>
              <a:t> 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High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517200" y="4088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AIMS HS Mental Health Survey Results</a:t>
            </a:r>
            <a:endParaRPr/>
          </a:p>
        </p:txBody>
      </p:sp>
      <p:pic>
        <p:nvPicPr>
          <p:cNvPr id="116" name="Google Shape;116;p16"/>
          <p:cNvPicPr preferRelativeResize="0"/>
          <p:nvPr/>
        </p:nvPicPr>
        <p:blipFill>
          <a:blip r:embed="rId3">
            <a:alphaModFix/>
          </a:blip>
          <a:stretch>
            <a:fillRect/>
          </a:stretch>
        </p:blipFill>
        <p:spPr>
          <a:xfrm>
            <a:off x="423175" y="924325"/>
            <a:ext cx="10342622" cy="5756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517200" y="422424"/>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AIMS HS Mental Health Survey Results</a:t>
            </a:r>
            <a:endParaRPr/>
          </a:p>
        </p:txBody>
      </p:sp>
      <p:pic>
        <p:nvPicPr>
          <p:cNvPr id="122" name="Google Shape;122;p17"/>
          <p:cNvPicPr preferRelativeResize="0"/>
          <p:nvPr/>
        </p:nvPicPr>
        <p:blipFill>
          <a:blip r:embed="rId3">
            <a:alphaModFix/>
          </a:blip>
          <a:stretch>
            <a:fillRect/>
          </a:stretch>
        </p:blipFill>
        <p:spPr>
          <a:xfrm>
            <a:off x="166650" y="974150"/>
            <a:ext cx="6922300" cy="573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3353400" y="1615575"/>
            <a:ext cx="9190800" cy="4830900"/>
          </a:xfrm>
          <a:prstGeom prst="rect">
            <a:avLst/>
          </a:prstGeom>
          <a:noFill/>
          <a:ln>
            <a:noFill/>
          </a:ln>
        </p:spPr>
        <p:txBody>
          <a:bodyPr anchorCtr="0" anchor="t" bIns="0" lIns="0" spcFirstLastPara="1" rIns="0" wrap="square" tIns="52700">
            <a:noAutofit/>
          </a:bodyPr>
          <a:lstStyle/>
          <a:p>
            <a:pPr indent="0" lvl="0" marL="457200" rtl="0" algn="l">
              <a:lnSpc>
                <a:spcPct val="150000"/>
              </a:lnSpc>
              <a:spcBef>
                <a:spcPts val="0"/>
              </a:spcBef>
              <a:spcAft>
                <a:spcPts val="0"/>
              </a:spcAft>
              <a:buNone/>
            </a:pPr>
            <a:r>
              <a:t/>
            </a:r>
            <a:endParaRPr b="1" sz="2200">
              <a:solidFill>
                <a:srgbClr val="434343"/>
              </a:solidFill>
            </a:endParaRPr>
          </a:p>
          <a:p>
            <a:pPr indent="0" lvl="0" marL="0" rtl="0" algn="l">
              <a:lnSpc>
                <a:spcPct val="150000"/>
              </a:lnSpc>
              <a:spcBef>
                <a:spcPts val="0"/>
              </a:spcBef>
              <a:spcAft>
                <a:spcPts val="0"/>
              </a:spcAft>
              <a:buNone/>
            </a:pPr>
            <a:r>
              <a:t/>
            </a:r>
            <a:endParaRPr b="1" sz="2200">
              <a:solidFill>
                <a:srgbClr val="434343"/>
              </a:solidFill>
            </a:endParaRPr>
          </a:p>
        </p:txBody>
      </p:sp>
      <p:sp>
        <p:nvSpPr>
          <p:cNvPr id="128" name="Google Shape;128;p18"/>
          <p:cNvSpPr txBox="1"/>
          <p:nvPr>
            <p:ph type="title"/>
          </p:nvPr>
        </p:nvSpPr>
        <p:spPr>
          <a:xfrm>
            <a:off x="502625" y="408900"/>
            <a:ext cx="11689500" cy="648000"/>
          </a:xfrm>
          <a:prstGeom prst="rect">
            <a:avLst/>
          </a:prstGeom>
          <a:noFill/>
          <a:ln>
            <a:noFill/>
          </a:ln>
        </p:spPr>
        <p:txBody>
          <a:bodyPr anchorCtr="0" anchor="t" bIns="0" lIns="0" spcFirstLastPara="1" rIns="0" wrap="square" tIns="12700">
            <a:noAutofit/>
          </a:bodyPr>
          <a:lstStyle/>
          <a:p>
            <a:pPr indent="0" lvl="0" marL="0" rtl="0" algn="l">
              <a:lnSpc>
                <a:spcPct val="115000"/>
              </a:lnSpc>
              <a:spcBef>
                <a:spcPts val="0"/>
              </a:spcBef>
              <a:spcAft>
                <a:spcPts val="0"/>
              </a:spcAft>
              <a:buClr>
                <a:schemeClr val="dk1"/>
              </a:buClr>
              <a:buSzPts val="1100"/>
              <a:buFont typeface="Arial"/>
              <a:buNone/>
            </a:pPr>
            <a:r>
              <a:rPr lang="en-US" sz="3500">
                <a:solidFill>
                  <a:srgbClr val="840002"/>
                </a:solidFill>
              </a:rPr>
              <a:t>High School Challenges/Concerns and Method for Resolution</a:t>
            </a:r>
            <a:endParaRPr sz="3500">
              <a:solidFill>
                <a:srgbClr val="840002"/>
              </a:solidFill>
            </a:endParaRPr>
          </a:p>
          <a:p>
            <a:pPr indent="0" lvl="0" marL="0" rtl="0" algn="l">
              <a:lnSpc>
                <a:spcPct val="100000"/>
              </a:lnSpc>
              <a:spcBef>
                <a:spcPts val="0"/>
              </a:spcBef>
              <a:spcAft>
                <a:spcPts val="0"/>
              </a:spcAft>
              <a:buSzPts val="1400"/>
              <a:buNone/>
            </a:pPr>
            <a:r>
              <a:t/>
            </a:r>
            <a:endParaRPr sz="3600"/>
          </a:p>
        </p:txBody>
      </p:sp>
      <p:sp>
        <p:nvSpPr>
          <p:cNvPr id="129" name="Google Shape;129;p18"/>
          <p:cNvSpPr txBox="1"/>
          <p:nvPr/>
        </p:nvSpPr>
        <p:spPr>
          <a:xfrm>
            <a:off x="5644650" y="1148675"/>
            <a:ext cx="5871000" cy="5297700"/>
          </a:xfrm>
          <a:prstGeom prst="rect">
            <a:avLst/>
          </a:prstGeom>
          <a:noFill/>
          <a:ln>
            <a:noFill/>
          </a:ln>
        </p:spPr>
        <p:txBody>
          <a:bodyPr anchorCtr="0" anchor="t" bIns="0" lIns="0" spcFirstLastPara="1" rIns="0" wrap="square" tIns="52700">
            <a:noAutofit/>
          </a:bodyPr>
          <a:lstStyle/>
          <a:p>
            <a:pPr indent="0" lvl="0" marL="457200" rtl="0" algn="l">
              <a:spcBef>
                <a:spcPts val="315"/>
              </a:spcBef>
              <a:spcAft>
                <a:spcPts val="0"/>
              </a:spcAft>
              <a:buNone/>
            </a:pPr>
            <a:r>
              <a:t/>
            </a:r>
            <a:endParaRPr b="1" sz="1500"/>
          </a:p>
          <a:p>
            <a:pPr indent="-323850" lvl="0" marL="457200" rtl="0" algn="l">
              <a:spcBef>
                <a:spcPts val="1000"/>
              </a:spcBef>
              <a:spcAft>
                <a:spcPts val="0"/>
              </a:spcAft>
              <a:buSzPts val="1500"/>
              <a:buAutoNum type="arabicPeriod"/>
            </a:pPr>
            <a:r>
              <a:rPr b="1" lang="en-US" sz="1500"/>
              <a:t>Deeper analysis is needed</a:t>
            </a:r>
            <a:endParaRPr b="1" sz="1500"/>
          </a:p>
          <a:p>
            <a:pPr indent="-323850" lvl="0" marL="457200" rtl="0" algn="l">
              <a:spcBef>
                <a:spcPts val="0"/>
              </a:spcBef>
              <a:spcAft>
                <a:spcPts val="0"/>
              </a:spcAft>
              <a:buSzPts val="1500"/>
              <a:buChar char="●"/>
            </a:pPr>
            <a:r>
              <a:rPr lang="en-US" sz="1500"/>
              <a:t>Causality v. Correlation</a:t>
            </a:r>
            <a:endParaRPr sz="1500"/>
          </a:p>
          <a:p>
            <a:pPr indent="-323850" lvl="0" marL="457200" rtl="0" algn="l">
              <a:spcBef>
                <a:spcPts val="0"/>
              </a:spcBef>
              <a:spcAft>
                <a:spcPts val="0"/>
              </a:spcAft>
              <a:buSzPts val="1500"/>
              <a:buChar char="●"/>
            </a:pPr>
            <a:r>
              <a:rPr lang="en-US" sz="1500"/>
              <a:t>Determine whether the issues are general in nature or </a:t>
            </a:r>
            <a:r>
              <a:rPr lang="en-US" sz="1500">
                <a:solidFill>
                  <a:schemeClr val="dk1"/>
                </a:solidFill>
              </a:rPr>
              <a:t>exasperated by Coronavirus / distance learning</a:t>
            </a:r>
            <a:endParaRPr sz="1500"/>
          </a:p>
          <a:p>
            <a:pPr indent="-323850" lvl="0" marL="457200" rtl="0" algn="l">
              <a:spcBef>
                <a:spcPts val="0"/>
              </a:spcBef>
              <a:spcAft>
                <a:spcPts val="0"/>
              </a:spcAft>
              <a:buSzPts val="1500"/>
              <a:buChar char="●"/>
            </a:pPr>
            <a:r>
              <a:rPr lang="en-US" sz="1500"/>
              <a:t>D</a:t>
            </a:r>
            <a:r>
              <a:rPr lang="en-US" sz="1500"/>
              <a:t>emographic trends</a:t>
            </a:r>
            <a:endParaRPr sz="1500"/>
          </a:p>
          <a:p>
            <a:pPr indent="-323850" lvl="0" marL="457200" rtl="0" algn="l">
              <a:spcBef>
                <a:spcPts val="0"/>
              </a:spcBef>
              <a:spcAft>
                <a:spcPts val="0"/>
              </a:spcAft>
              <a:buSzPts val="1500"/>
              <a:buChar char="●"/>
            </a:pPr>
            <a:r>
              <a:rPr lang="en-US" sz="1500"/>
              <a:t>Create related survey of students that are attending on-campus learning</a:t>
            </a:r>
            <a:br>
              <a:rPr lang="en-US" sz="1500"/>
            </a:br>
            <a:endParaRPr sz="1500"/>
          </a:p>
          <a:p>
            <a:pPr indent="-323850" lvl="0" marL="457200" rtl="0" algn="l">
              <a:spcBef>
                <a:spcPts val="0"/>
              </a:spcBef>
              <a:spcAft>
                <a:spcPts val="0"/>
              </a:spcAft>
              <a:buSzPts val="1500"/>
              <a:buAutoNum type="arabicPeriod"/>
            </a:pPr>
            <a:r>
              <a:rPr b="1" lang="en-US" sz="1500"/>
              <a:t>What mechanisms do students have / unable to utilize to deal with these issues </a:t>
            </a:r>
            <a:endParaRPr b="1" sz="1500"/>
          </a:p>
          <a:p>
            <a:pPr indent="-323850" lvl="0" marL="457200" rtl="0" algn="l">
              <a:spcBef>
                <a:spcPts val="0"/>
              </a:spcBef>
              <a:spcAft>
                <a:spcPts val="0"/>
              </a:spcAft>
              <a:buSzPts val="1500"/>
              <a:buChar char="●"/>
            </a:pPr>
            <a:r>
              <a:rPr lang="en-US" sz="1500"/>
              <a:t>Friends, allies, activities </a:t>
            </a:r>
            <a:endParaRPr sz="1500"/>
          </a:p>
          <a:p>
            <a:pPr indent="-323850" lvl="0" marL="457200" rtl="0" algn="l">
              <a:spcBef>
                <a:spcPts val="0"/>
              </a:spcBef>
              <a:spcAft>
                <a:spcPts val="0"/>
              </a:spcAft>
              <a:buSzPts val="1500"/>
              <a:buChar char="●"/>
            </a:pPr>
            <a:r>
              <a:rPr lang="en-US" sz="1500"/>
              <a:t>Counselor / Mental Health Professional</a:t>
            </a:r>
            <a:endParaRPr sz="1500"/>
          </a:p>
          <a:p>
            <a:pPr indent="-323850" lvl="0" marL="457200" rtl="0" algn="l">
              <a:spcBef>
                <a:spcPts val="0"/>
              </a:spcBef>
              <a:spcAft>
                <a:spcPts val="0"/>
              </a:spcAft>
              <a:buSzPts val="1500"/>
              <a:buChar char="●"/>
            </a:pPr>
            <a:r>
              <a:rPr lang="en-US" sz="1500"/>
              <a:t>Student resilience </a:t>
            </a:r>
            <a:endParaRPr sz="1500"/>
          </a:p>
          <a:p>
            <a:pPr indent="0" lvl="0" marL="0" rtl="0" algn="l">
              <a:spcBef>
                <a:spcPts val="1000"/>
              </a:spcBef>
              <a:spcAft>
                <a:spcPts val="0"/>
              </a:spcAft>
              <a:buNone/>
            </a:pPr>
            <a:r>
              <a:t/>
            </a:r>
            <a:endParaRPr sz="1300"/>
          </a:p>
          <a:p>
            <a:pPr indent="-323850" lvl="0" marL="457200" rtl="0" algn="l">
              <a:spcBef>
                <a:spcPts val="400"/>
              </a:spcBef>
              <a:spcAft>
                <a:spcPts val="0"/>
              </a:spcAft>
              <a:buClr>
                <a:schemeClr val="dk1"/>
              </a:buClr>
              <a:buSzPts val="1500"/>
              <a:buAutoNum type="arabicPeriod"/>
            </a:pPr>
            <a:r>
              <a:rPr b="1" lang="en-US" sz="1500">
                <a:solidFill>
                  <a:schemeClr val="dk1"/>
                </a:solidFill>
              </a:rPr>
              <a:t>What can AIMS do to help mitigate these issues</a:t>
            </a:r>
            <a:endParaRPr b="1"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Review of Academic Course load, without compromising AIMS quality and standards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Mental Health Fridays / Mental Health 101 Book</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Kaiser Ghosted Programs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Student Government, Activities, Sports, PBIS, etc. </a:t>
            </a:r>
            <a:endParaRPr sz="1300"/>
          </a:p>
        </p:txBody>
      </p:sp>
      <p:graphicFrame>
        <p:nvGraphicFramePr>
          <p:cNvPr id="130" name="Google Shape;130;p18"/>
          <p:cNvGraphicFramePr/>
          <p:nvPr/>
        </p:nvGraphicFramePr>
        <p:xfrm>
          <a:off x="152400" y="1516025"/>
          <a:ext cx="3000000" cy="3000000"/>
        </p:xfrm>
        <a:graphic>
          <a:graphicData uri="http://schemas.openxmlformats.org/drawingml/2006/table">
            <a:tbl>
              <a:tblPr>
                <a:noFill/>
                <a:tableStyleId>{6B77CBD0-428C-4F81-97BC-F0267960E0DE}</a:tableStyleId>
              </a:tblPr>
              <a:tblGrid>
                <a:gridCol w="5414975"/>
              </a:tblGrid>
              <a:tr h="61852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Top 5 Issues Contributing to AIMS HS Student Mental Health Problems</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4C4C4C"/>
                      </a:solidFill>
                      <a:prstDash val="solid"/>
                      <a:round/>
                      <a:headEnd len="sm" w="sm" type="none"/>
                      <a:tailEnd len="sm" w="sm" type="none"/>
                    </a:lnT>
                    <a:lnB cap="flat" cmpd="sng" w="9525">
                      <a:solidFill>
                        <a:srgbClr val="363636"/>
                      </a:solidFill>
                      <a:prstDash val="solid"/>
                      <a:round/>
                      <a:headEnd len="sm" w="sm" type="none"/>
                      <a:tailEnd len="sm" w="sm" type="none"/>
                    </a:lnB>
                  </a:tcPr>
                </a:tc>
              </a:tr>
              <a:tr h="59247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1. Academic Pressure</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363636"/>
                      </a:solidFill>
                      <a:prstDash val="solid"/>
                      <a:round/>
                      <a:headEnd len="sm" w="sm" type="none"/>
                      <a:tailEnd len="sm" w="sm" type="none"/>
                    </a:lnT>
                    <a:lnB cap="flat" cmpd="sng" w="9525">
                      <a:solidFill>
                        <a:srgbClr val="363636"/>
                      </a:solidFill>
                      <a:prstDash val="solid"/>
                      <a:round/>
                      <a:headEnd len="sm" w="sm" type="none"/>
                      <a:tailEnd len="sm" w="sm" type="none"/>
                    </a:lnB>
                  </a:tcPr>
                </a:tc>
              </a:tr>
              <a:tr h="59247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2. Loneliness / Social Isolation</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363636"/>
                      </a:solidFill>
                      <a:prstDash val="solid"/>
                      <a:round/>
                      <a:headEnd len="sm" w="sm" type="none"/>
                      <a:tailEnd len="sm" w="sm" type="none"/>
                    </a:lnT>
                    <a:lnB cap="flat" cmpd="sng" w="9525">
                      <a:solidFill>
                        <a:srgbClr val="363636"/>
                      </a:solidFill>
                      <a:prstDash val="solid"/>
                      <a:round/>
                      <a:headEnd len="sm" w="sm" type="none"/>
                      <a:tailEnd len="sm" w="sm" type="none"/>
                    </a:lnB>
                  </a:tcPr>
                </a:tc>
              </a:tr>
              <a:tr h="59847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3. Coronavirus / Fear of the Unknown</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363636"/>
                      </a:solidFill>
                      <a:prstDash val="solid"/>
                      <a:round/>
                      <a:headEnd len="sm" w="sm" type="none"/>
                      <a:tailEnd len="sm" w="sm" type="none"/>
                    </a:lnT>
                    <a:lnB cap="flat" cmpd="sng" w="9525">
                      <a:solidFill>
                        <a:srgbClr val="363636"/>
                      </a:solidFill>
                      <a:prstDash val="solid"/>
                      <a:round/>
                      <a:headEnd len="sm" w="sm" type="none"/>
                      <a:tailEnd len="sm" w="sm" type="none"/>
                    </a:lnB>
                  </a:tcPr>
                </a:tc>
              </a:tr>
              <a:tr h="59247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4. Relationship Problems (Family / Peers)</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363636"/>
                      </a:solidFill>
                      <a:prstDash val="solid"/>
                      <a:round/>
                      <a:headEnd len="sm" w="sm" type="none"/>
                      <a:tailEnd len="sm" w="sm" type="none"/>
                    </a:lnT>
                    <a:lnB cap="flat" cmpd="sng" w="9525">
                      <a:solidFill>
                        <a:srgbClr val="363636"/>
                      </a:solidFill>
                      <a:prstDash val="solid"/>
                      <a:round/>
                      <a:headEnd len="sm" w="sm" type="none"/>
                      <a:tailEnd len="sm" w="sm" type="none"/>
                    </a:lnB>
                  </a:tcPr>
                </a:tc>
              </a:tr>
              <a:tr h="592475">
                <a:tc>
                  <a:txBody>
                    <a:bodyPr/>
                    <a:lstStyle/>
                    <a:p>
                      <a:pPr indent="0" lvl="0" marL="0" rtl="0" algn="ctr">
                        <a:lnSpc>
                          <a:spcPct val="115000"/>
                        </a:lnSpc>
                        <a:spcBef>
                          <a:spcPts val="0"/>
                        </a:spcBef>
                        <a:spcAft>
                          <a:spcPts val="0"/>
                        </a:spcAft>
                        <a:buNone/>
                      </a:pPr>
                      <a:r>
                        <a:rPr b="1" lang="en-US" sz="1800">
                          <a:latin typeface="Helvetica Neue"/>
                          <a:ea typeface="Helvetica Neue"/>
                          <a:cs typeface="Helvetica Neue"/>
                          <a:sym typeface="Helvetica Neue"/>
                        </a:rPr>
                        <a:t>5.  Being Away From School / Distance Learning</a:t>
                      </a:r>
                      <a:endParaRPr b="1" sz="1800">
                        <a:latin typeface="Helvetica Neue"/>
                        <a:ea typeface="Helvetica Neue"/>
                        <a:cs typeface="Helvetica Neue"/>
                        <a:sym typeface="Helvetica Neue"/>
                      </a:endParaRPr>
                    </a:p>
                  </a:txBody>
                  <a:tcPr marT="38100" marB="38100" marR="38100" marL="38100">
                    <a:lnL cap="flat" cmpd="sng" w="9525">
                      <a:solidFill>
                        <a:srgbClr val="4C4C4C"/>
                      </a:solidFill>
                      <a:prstDash val="solid"/>
                      <a:round/>
                      <a:headEnd len="sm" w="sm" type="none"/>
                      <a:tailEnd len="sm" w="sm" type="none"/>
                    </a:lnL>
                    <a:lnR cap="flat" cmpd="sng" w="9525">
                      <a:solidFill>
                        <a:srgbClr val="4C4C4C"/>
                      </a:solidFill>
                      <a:prstDash val="solid"/>
                      <a:round/>
                      <a:headEnd len="sm" w="sm" type="none"/>
                      <a:tailEnd len="sm" w="sm" type="none"/>
                    </a:lnR>
                    <a:lnT cap="flat" cmpd="sng" w="9525">
                      <a:solidFill>
                        <a:srgbClr val="363636"/>
                      </a:solidFill>
                      <a:prstDash val="solid"/>
                      <a:round/>
                      <a:headEnd len="sm" w="sm" type="none"/>
                      <a:tailEnd len="sm" w="sm" type="none"/>
                    </a:lnT>
                    <a:lnB cap="flat" cmpd="sng" w="9525">
                      <a:solidFill>
                        <a:srgbClr val="4C4C4C"/>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a:t>Introduction</a:t>
            </a:r>
            <a:endParaRPr/>
          </a:p>
        </p:txBody>
      </p:sp>
      <p:sp>
        <p:nvSpPr>
          <p:cNvPr id="60" name="Google Shape;60;p8"/>
          <p:cNvSpPr txBox="1"/>
          <p:nvPr/>
        </p:nvSpPr>
        <p:spPr>
          <a:xfrm>
            <a:off x="517200" y="1220750"/>
            <a:ext cx="11041200" cy="54195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200000"/>
              </a:lnSpc>
              <a:spcBef>
                <a:spcPts val="0"/>
              </a:spcBef>
              <a:spcAft>
                <a:spcPts val="0"/>
              </a:spcAft>
              <a:buNone/>
            </a:pPr>
            <a:r>
              <a:t/>
            </a:r>
            <a:endParaRPr>
              <a:solidFill>
                <a:srgbClr val="434343"/>
              </a:solidFill>
            </a:endParaRPr>
          </a:p>
          <a:p>
            <a:pPr indent="0" lvl="0" marL="914400" marR="0" rtl="0" algn="l">
              <a:lnSpc>
                <a:spcPct val="100000"/>
              </a:lnSpc>
              <a:spcBef>
                <a:spcPts val="315"/>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This slide deck contains information about AIMS College Prep </a:t>
            </a:r>
            <a:r>
              <a:rPr b="1" lang="en-US" sz="1800">
                <a:solidFill>
                  <a:srgbClr val="5B0F00"/>
                </a:solidFill>
                <a:latin typeface="Helvetica Neue"/>
                <a:ea typeface="Helvetica Neue"/>
                <a:cs typeface="Helvetica Neue"/>
                <a:sym typeface="Helvetica Neue"/>
              </a:rPr>
              <a:t>High</a:t>
            </a:r>
            <a:r>
              <a:rPr b="1" lang="en-US" sz="1800">
                <a:solidFill>
                  <a:srgbClr val="5B0F00"/>
                </a:solidFill>
                <a:latin typeface="Helvetica Neue"/>
                <a:ea typeface="Helvetica Neue"/>
                <a:cs typeface="Helvetica Neue"/>
                <a:sym typeface="Helvetica Neue"/>
              </a:rPr>
              <a:t> School. It will not be read to the board. In the interest of time, the board will receive this presentation in advance, and will have questions ready for the coordinator. The Head may take a short time  ( 5 minutes Max) to highlight any Items that may be of specific interest to the board.</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4088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a:p>
        </p:txBody>
      </p:sp>
      <p:sp>
        <p:nvSpPr>
          <p:cNvPr id="66" name="Google Shape;66;p9"/>
          <p:cNvSpPr txBox="1"/>
          <p:nvPr/>
        </p:nvSpPr>
        <p:spPr>
          <a:xfrm>
            <a:off x="3276450" y="1113475"/>
            <a:ext cx="8239200" cy="5228700"/>
          </a:xfrm>
          <a:prstGeom prst="rect">
            <a:avLst/>
          </a:prstGeom>
          <a:noFill/>
          <a:ln>
            <a:noFill/>
          </a:ln>
        </p:spPr>
        <p:txBody>
          <a:bodyPr anchorCtr="0" anchor="t" bIns="0" lIns="0" spcFirstLastPara="1" rIns="0" wrap="square" tIns="52700">
            <a:noAutofit/>
          </a:bodyPr>
          <a:lstStyle/>
          <a:p>
            <a:pPr indent="0" lvl="0" marL="0" rtl="0" algn="l">
              <a:spcBef>
                <a:spcPts val="315"/>
              </a:spcBef>
              <a:spcAft>
                <a:spcPts val="0"/>
              </a:spcAft>
              <a:buNone/>
            </a:pPr>
            <a:r>
              <a:rPr b="1" lang="en-US" sz="1800"/>
              <a:t>AIMS HS Virtual Campus Tours:  </a:t>
            </a:r>
            <a:r>
              <a:rPr lang="en-US" sz="1800"/>
              <a:t>AIMS HS will held 5 engagements (3 Student; 1 AIMS HS Families; 1 General Community) to encourage all students to apply or attend AIMS HS for the 2021-22 Academic School year.  Both the family and community meetings were hosted in Cantonese and Spanish translations.  </a:t>
            </a:r>
            <a:endParaRPr sz="1800">
              <a:solidFill>
                <a:schemeClr val="dk1"/>
              </a:solidFill>
            </a:endParaRPr>
          </a:p>
          <a:p>
            <a:pPr indent="0" lvl="0" marL="914400" rtl="0" algn="l">
              <a:spcBef>
                <a:spcPts val="1000"/>
              </a:spcBef>
              <a:spcAft>
                <a:spcPts val="0"/>
              </a:spcAft>
              <a:buNone/>
            </a:pPr>
            <a:r>
              <a:t/>
            </a:r>
            <a:endParaRPr sz="1800">
              <a:solidFill>
                <a:schemeClr val="dk1"/>
              </a:solidFill>
            </a:endParaRPr>
          </a:p>
          <a:p>
            <a:pPr indent="0" lvl="0" marL="0" rtl="0" algn="l">
              <a:spcBef>
                <a:spcPts val="400"/>
              </a:spcBef>
              <a:spcAft>
                <a:spcPts val="0"/>
              </a:spcAft>
              <a:buNone/>
            </a:pPr>
            <a:r>
              <a:rPr b="1" lang="en-US" sz="1800"/>
              <a:t>Mental Health Fridays Begin in March: </a:t>
            </a:r>
            <a:r>
              <a:rPr lang="en-US" sz="1800"/>
              <a:t>As part of our effort to increase Mental Health awareness at our campus, our teachers will meet once a month with their homeroom classes to discuss topics from the new book </a:t>
            </a:r>
            <a:r>
              <a:rPr b="1" lang="en-US" sz="1800" u="sng"/>
              <a:t>Mental Health 101 For Teens.  </a:t>
            </a:r>
            <a:r>
              <a:rPr lang="en-US" sz="1800"/>
              <a:t>Mental Health topics will be determined by AIMS Administration and teachers.  AIMS Socioemotional Counselor Anthony Castellano will help support AIMS HS administration with the mental health days.</a:t>
            </a:r>
            <a:endParaRPr sz="1800"/>
          </a:p>
          <a:p>
            <a:pPr indent="0" lvl="0" marL="0" rtl="0" algn="l">
              <a:spcBef>
                <a:spcPts val="400"/>
              </a:spcBef>
              <a:spcAft>
                <a:spcPts val="0"/>
              </a:spcAft>
              <a:buNone/>
            </a:pPr>
            <a:r>
              <a:t/>
            </a:r>
            <a:endParaRPr sz="1800"/>
          </a:p>
          <a:p>
            <a:pPr indent="0" lvl="0" marL="0" rtl="0" algn="l">
              <a:spcBef>
                <a:spcPts val="400"/>
              </a:spcBef>
              <a:spcAft>
                <a:spcPts val="0"/>
              </a:spcAft>
              <a:buClr>
                <a:schemeClr val="dk1"/>
              </a:buClr>
              <a:buSzPts val="1100"/>
              <a:buFont typeface="Arial"/>
              <a:buNone/>
            </a:pPr>
            <a:r>
              <a:rPr b="1" lang="en-US" sz="1800">
                <a:solidFill>
                  <a:schemeClr val="dk1"/>
                </a:solidFill>
                <a:highlight>
                  <a:schemeClr val="lt1"/>
                </a:highlight>
              </a:rPr>
              <a:t>AP / Statewide Exam Prep Begins March 1:</a:t>
            </a:r>
            <a:r>
              <a:rPr lang="en-US" sz="1800">
                <a:solidFill>
                  <a:schemeClr val="dk1"/>
                </a:solidFill>
                <a:highlight>
                  <a:schemeClr val="lt1"/>
                </a:highlight>
              </a:rPr>
              <a:t>  </a:t>
            </a:r>
            <a:r>
              <a:rPr lang="en-US" sz="1800">
                <a:solidFill>
                  <a:schemeClr val="dk1"/>
                </a:solidFill>
                <a:highlight>
                  <a:schemeClr val="lt1"/>
                </a:highlight>
              </a:rPr>
              <a:t>Effective March 1, all AIMS HS AP teachers will reduce their academic course loads to begin preparing exclusively for all AP / Statewide exams.  </a:t>
            </a:r>
            <a:endParaRPr sz="1800"/>
          </a:p>
        </p:txBody>
      </p:sp>
      <p:pic>
        <p:nvPicPr>
          <p:cNvPr id="67" name="Google Shape;67;p9"/>
          <p:cNvPicPr preferRelativeResize="0"/>
          <p:nvPr/>
        </p:nvPicPr>
        <p:blipFill rotWithShape="1">
          <a:blip r:embed="rId3">
            <a:alphaModFix/>
          </a:blip>
          <a:srcRect b="38882" l="0" r="0" t="0"/>
          <a:stretch/>
        </p:blipFill>
        <p:spPr>
          <a:xfrm>
            <a:off x="218875" y="1256800"/>
            <a:ext cx="2595798" cy="2053054"/>
          </a:xfrm>
          <a:prstGeom prst="rect">
            <a:avLst/>
          </a:prstGeom>
          <a:noFill/>
          <a:ln>
            <a:noFill/>
          </a:ln>
        </p:spPr>
      </p:pic>
      <p:pic>
        <p:nvPicPr>
          <p:cNvPr id="68" name="Google Shape;68;p9"/>
          <p:cNvPicPr preferRelativeResize="0"/>
          <p:nvPr/>
        </p:nvPicPr>
        <p:blipFill>
          <a:blip r:embed="rId4">
            <a:alphaModFix/>
          </a:blip>
          <a:stretch>
            <a:fillRect/>
          </a:stretch>
        </p:blipFill>
        <p:spPr>
          <a:xfrm>
            <a:off x="608425" y="3462251"/>
            <a:ext cx="1706999" cy="2559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ph type="title"/>
          </p:nvPr>
        </p:nvSpPr>
        <p:spPr>
          <a:xfrm>
            <a:off x="517200" y="254474"/>
            <a:ext cx="11157600" cy="67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74" name="Google Shape;74;p10"/>
          <p:cNvSpPr txBox="1"/>
          <p:nvPr>
            <p:ph idx="1" type="body"/>
          </p:nvPr>
        </p:nvSpPr>
        <p:spPr>
          <a:xfrm>
            <a:off x="4365350" y="856675"/>
            <a:ext cx="7468500" cy="5542200"/>
          </a:xfrm>
          <a:prstGeom prst="rect">
            <a:avLst/>
          </a:prstGeom>
        </p:spPr>
        <p:txBody>
          <a:bodyPr anchorCtr="0" anchor="t" bIns="0" lIns="0" spcFirstLastPara="1" rIns="0" wrap="square" tIns="0">
            <a:noAutofit/>
          </a:bodyPr>
          <a:lstStyle/>
          <a:p>
            <a:pPr indent="0" lvl="0" marL="0" rtl="0" algn="l">
              <a:lnSpc>
                <a:spcPct val="100000"/>
              </a:lnSpc>
              <a:spcBef>
                <a:spcPts val="1200"/>
              </a:spcBef>
              <a:spcAft>
                <a:spcPts val="0"/>
              </a:spcAft>
              <a:buNone/>
            </a:pPr>
            <a:r>
              <a:rPr b="1" lang="en-US" sz="1700">
                <a:latin typeface="Arial"/>
                <a:ea typeface="Arial"/>
                <a:cs typeface="Arial"/>
                <a:sym typeface="Arial"/>
              </a:rPr>
              <a:t>1. On-Campus Small Group Instruction has resumed at AIMS HS: </a:t>
            </a:r>
            <a:r>
              <a:rPr lang="en-US" sz="1700">
                <a:latin typeface="Arial"/>
                <a:ea typeface="Arial"/>
                <a:cs typeface="Arial"/>
                <a:sym typeface="Arial"/>
              </a:rPr>
              <a:t> Nearly 42 students have participated in on-campus learning (Freshmen / Sophomores - Monday/Tuesday and Juniors / Seniors - Wednesday / Thursday).  More students are expected to attend small group instruction in the coming weeks. </a:t>
            </a:r>
            <a:br>
              <a:rPr lang="en-US" sz="1700">
                <a:latin typeface="Arial"/>
                <a:ea typeface="Arial"/>
                <a:cs typeface="Arial"/>
                <a:sym typeface="Arial"/>
              </a:rPr>
            </a:br>
            <a:r>
              <a:rPr lang="en-US" sz="1700">
                <a:latin typeface="Arial"/>
                <a:ea typeface="Arial"/>
                <a:cs typeface="Arial"/>
                <a:sym typeface="Arial"/>
              </a:rPr>
              <a:t> </a:t>
            </a:r>
            <a:endParaRPr b="1" sz="1700">
              <a:solidFill>
                <a:srgbClr val="5B0F00"/>
              </a:solidFill>
              <a:latin typeface="Helvetica Neue"/>
              <a:ea typeface="Helvetica Neue"/>
              <a:cs typeface="Helvetica Neue"/>
              <a:sym typeface="Helvetica Neue"/>
            </a:endParaRPr>
          </a:p>
          <a:p>
            <a:pPr indent="0" lvl="0" marL="0" rtl="0" algn="l">
              <a:spcBef>
                <a:spcPts val="1200"/>
              </a:spcBef>
              <a:spcAft>
                <a:spcPts val="0"/>
              </a:spcAft>
              <a:buNone/>
            </a:pPr>
            <a:r>
              <a:rPr b="1" lang="en-US" sz="1700">
                <a:latin typeface="Arial"/>
                <a:ea typeface="Arial"/>
                <a:cs typeface="Arial"/>
                <a:sym typeface="Arial"/>
              </a:rPr>
              <a:t>2. AIMS HS Begins PBIS Rewards for Virtual Learning: </a:t>
            </a:r>
            <a:r>
              <a:rPr lang="en-US" sz="1700">
                <a:latin typeface="Arial"/>
                <a:ea typeface="Arial"/>
                <a:cs typeface="Arial"/>
                <a:sym typeface="Arial"/>
              </a:rPr>
              <a:t> </a:t>
            </a:r>
            <a:r>
              <a:rPr lang="en-US" sz="1700">
                <a:solidFill>
                  <a:srgbClr val="333333"/>
                </a:solidFill>
                <a:highlight>
                  <a:srgbClr val="FFFFFF"/>
                </a:highlight>
                <a:latin typeface="Helvetica Neue"/>
                <a:ea typeface="Helvetica Neue"/>
                <a:cs typeface="Helvetica Neue"/>
                <a:sym typeface="Helvetica Neue"/>
              </a:rPr>
              <a:t>PBIS Rewards is an digital awards program in which students can earn points (E-Bucks) by exhibiting the following AIMS positive behavior traits during virtual learning:</a:t>
            </a:r>
            <a:endParaRPr sz="1700">
              <a:latin typeface="Arial"/>
              <a:ea typeface="Arial"/>
              <a:cs typeface="Arial"/>
              <a:sym typeface="Arial"/>
            </a:endParaRPr>
          </a:p>
          <a:p>
            <a:pPr indent="0" lvl="0" marL="0" rtl="0" algn="l">
              <a:spcBef>
                <a:spcPts val="1200"/>
              </a:spcBef>
              <a:spcAft>
                <a:spcPts val="0"/>
              </a:spcAft>
              <a:buNone/>
            </a:pPr>
            <a:r>
              <a:rPr b="1" lang="en-US" sz="1700">
                <a:solidFill>
                  <a:srgbClr val="333333"/>
                </a:solidFill>
                <a:latin typeface="Helvetica Neue"/>
                <a:ea typeface="Helvetica Neue"/>
                <a:cs typeface="Helvetica Neue"/>
                <a:sym typeface="Helvetica Neue"/>
              </a:rPr>
              <a:t>1 Pt.</a:t>
            </a:r>
            <a:r>
              <a:rPr lang="en-US" sz="1700">
                <a:solidFill>
                  <a:srgbClr val="333333"/>
                </a:solidFill>
                <a:highlight>
                  <a:srgbClr val="FFFFFF"/>
                </a:highlight>
                <a:latin typeface="Helvetica Neue"/>
                <a:ea typeface="Helvetica Neue"/>
                <a:cs typeface="Helvetica Neue"/>
                <a:sym typeface="Helvetica Neue"/>
              </a:rPr>
              <a:t> - Be </a:t>
            </a:r>
            <a:r>
              <a:rPr b="1" lang="en-US" sz="1700">
                <a:solidFill>
                  <a:srgbClr val="333333"/>
                </a:solidFill>
                <a:latin typeface="Helvetica Neue"/>
                <a:ea typeface="Helvetica Neue"/>
                <a:cs typeface="Helvetica Neue"/>
                <a:sym typeface="Helvetica Neue"/>
              </a:rPr>
              <a:t>Accountable, </a:t>
            </a:r>
            <a:r>
              <a:rPr lang="en-US" sz="1700">
                <a:solidFill>
                  <a:srgbClr val="333333"/>
                </a:solidFill>
                <a:highlight>
                  <a:srgbClr val="FFFFFF"/>
                </a:highlight>
                <a:latin typeface="Helvetica Neue"/>
                <a:ea typeface="Helvetica Neue"/>
                <a:cs typeface="Helvetica Neue"/>
                <a:sym typeface="Helvetica Neue"/>
              </a:rPr>
              <a:t>on time, and ready to learn (with face on camera)</a:t>
            </a:r>
            <a:br>
              <a:rPr lang="en-US" sz="1700">
                <a:solidFill>
                  <a:srgbClr val="333333"/>
                </a:solidFill>
                <a:highlight>
                  <a:srgbClr val="FFFFFF"/>
                </a:highlight>
                <a:latin typeface="Helvetica Neue"/>
                <a:ea typeface="Helvetica Neue"/>
                <a:cs typeface="Helvetica Neue"/>
                <a:sym typeface="Helvetica Neue"/>
              </a:rPr>
            </a:br>
            <a:r>
              <a:rPr b="1" lang="en-US" sz="1700">
                <a:solidFill>
                  <a:srgbClr val="333333"/>
                </a:solidFill>
                <a:latin typeface="Helvetica Neue"/>
                <a:ea typeface="Helvetica Neue"/>
                <a:cs typeface="Helvetica Neue"/>
                <a:sym typeface="Helvetica Neue"/>
              </a:rPr>
              <a:t>1 Pt </a:t>
            </a:r>
            <a:r>
              <a:rPr lang="en-US" sz="1700">
                <a:solidFill>
                  <a:srgbClr val="333333"/>
                </a:solidFill>
                <a:highlight>
                  <a:srgbClr val="FFFFFF"/>
                </a:highlight>
                <a:latin typeface="Helvetica Neue"/>
                <a:ea typeface="Helvetica Neue"/>
                <a:cs typeface="Helvetica Neue"/>
                <a:sym typeface="Helvetica Neue"/>
              </a:rPr>
              <a:t>- Have </a:t>
            </a:r>
            <a:r>
              <a:rPr b="1" lang="en-US" sz="1700">
                <a:solidFill>
                  <a:srgbClr val="333333"/>
                </a:solidFill>
                <a:latin typeface="Helvetica Neue"/>
                <a:ea typeface="Helvetica Neue"/>
                <a:cs typeface="Helvetica Neue"/>
                <a:sym typeface="Helvetica Neue"/>
              </a:rPr>
              <a:t>Integrity, </a:t>
            </a:r>
            <a:r>
              <a:rPr lang="en-US" sz="1700">
                <a:solidFill>
                  <a:srgbClr val="333333"/>
                </a:solidFill>
                <a:highlight>
                  <a:srgbClr val="FFFFFF"/>
                </a:highlight>
                <a:latin typeface="Helvetica Neue"/>
                <a:ea typeface="Helvetica Neue"/>
                <a:cs typeface="Helvetica Neue"/>
                <a:sym typeface="Helvetica Neue"/>
              </a:rPr>
              <a:t>honest participation, and be involved throughout class</a:t>
            </a:r>
            <a:br>
              <a:rPr lang="en-US" sz="1700">
                <a:solidFill>
                  <a:srgbClr val="333333"/>
                </a:solidFill>
                <a:highlight>
                  <a:srgbClr val="FFFFFF"/>
                </a:highlight>
                <a:latin typeface="Helvetica Neue"/>
                <a:ea typeface="Helvetica Neue"/>
                <a:cs typeface="Helvetica Neue"/>
                <a:sym typeface="Helvetica Neue"/>
              </a:rPr>
            </a:br>
            <a:r>
              <a:rPr b="1" lang="en-US" sz="1700">
                <a:solidFill>
                  <a:srgbClr val="333333"/>
                </a:solidFill>
                <a:latin typeface="Helvetica Neue"/>
                <a:ea typeface="Helvetica Neue"/>
                <a:cs typeface="Helvetica Neue"/>
                <a:sym typeface="Helvetica Neue"/>
              </a:rPr>
              <a:t>1 Pt.</a:t>
            </a:r>
            <a:r>
              <a:rPr lang="en-US" sz="1700">
                <a:solidFill>
                  <a:srgbClr val="333333"/>
                </a:solidFill>
                <a:highlight>
                  <a:srgbClr val="FFFFFF"/>
                </a:highlight>
                <a:latin typeface="Helvetica Neue"/>
                <a:ea typeface="Helvetica Neue"/>
                <a:cs typeface="Helvetica Neue"/>
                <a:sym typeface="Helvetica Neue"/>
              </a:rPr>
              <a:t> - Be </a:t>
            </a:r>
            <a:r>
              <a:rPr b="1" lang="en-US" sz="1700">
                <a:solidFill>
                  <a:srgbClr val="333333"/>
                </a:solidFill>
                <a:latin typeface="Helvetica Neue"/>
                <a:ea typeface="Helvetica Neue"/>
                <a:cs typeface="Helvetica Neue"/>
                <a:sym typeface="Helvetica Neue"/>
              </a:rPr>
              <a:t>Mindful </a:t>
            </a:r>
            <a:r>
              <a:rPr lang="en-US" sz="1700">
                <a:solidFill>
                  <a:srgbClr val="333333"/>
                </a:solidFill>
                <a:highlight>
                  <a:srgbClr val="FFFFFF"/>
                </a:highlight>
                <a:latin typeface="Helvetica Neue"/>
                <a:ea typeface="Helvetica Neue"/>
                <a:cs typeface="Helvetica Neue"/>
                <a:sym typeface="Helvetica Neue"/>
              </a:rPr>
              <a:t>of work quality and submit assignments on time</a:t>
            </a:r>
            <a:br>
              <a:rPr lang="en-US" sz="1700">
                <a:solidFill>
                  <a:srgbClr val="333333"/>
                </a:solidFill>
                <a:highlight>
                  <a:srgbClr val="FFFFFF"/>
                </a:highlight>
                <a:latin typeface="Helvetica Neue"/>
                <a:ea typeface="Helvetica Neue"/>
                <a:cs typeface="Helvetica Neue"/>
                <a:sym typeface="Helvetica Neue"/>
              </a:rPr>
            </a:br>
            <a:r>
              <a:rPr b="1" lang="en-US" sz="1700">
                <a:solidFill>
                  <a:srgbClr val="333333"/>
                </a:solidFill>
                <a:latin typeface="Helvetica Neue"/>
                <a:ea typeface="Helvetica Neue"/>
                <a:cs typeface="Helvetica Neue"/>
                <a:sym typeface="Helvetica Neue"/>
              </a:rPr>
              <a:t>1 Pt</a:t>
            </a:r>
            <a:r>
              <a:rPr lang="en-US" sz="1700">
                <a:solidFill>
                  <a:srgbClr val="333333"/>
                </a:solidFill>
                <a:highlight>
                  <a:srgbClr val="FFFFFF"/>
                </a:highlight>
                <a:latin typeface="Helvetica Neue"/>
                <a:ea typeface="Helvetica Neue"/>
                <a:cs typeface="Helvetica Neue"/>
                <a:sym typeface="Helvetica Neue"/>
              </a:rPr>
              <a:t> - Be </a:t>
            </a:r>
            <a:r>
              <a:rPr b="1" lang="en-US" sz="1700">
                <a:solidFill>
                  <a:srgbClr val="333333"/>
                </a:solidFill>
                <a:latin typeface="Helvetica Neue"/>
                <a:ea typeface="Helvetica Neue"/>
                <a:cs typeface="Helvetica Neue"/>
                <a:sym typeface="Helvetica Neue"/>
              </a:rPr>
              <a:t>Safe, </a:t>
            </a:r>
            <a:r>
              <a:rPr lang="en-US" sz="1700">
                <a:solidFill>
                  <a:srgbClr val="333333"/>
                </a:solidFill>
                <a:highlight>
                  <a:srgbClr val="FFFFFF"/>
                </a:highlight>
                <a:latin typeface="Helvetica Neue"/>
                <a:ea typeface="Helvetica Neue"/>
                <a:cs typeface="Helvetica Neue"/>
                <a:sym typeface="Helvetica Neue"/>
              </a:rPr>
              <a:t>respectful, and responsible during class</a:t>
            </a:r>
            <a:endParaRPr sz="17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700">
                <a:solidFill>
                  <a:srgbClr val="333333"/>
                </a:solidFill>
                <a:highlight>
                  <a:srgbClr val="FFFFFF"/>
                </a:highlight>
                <a:latin typeface="Helvetica Neue"/>
                <a:ea typeface="Helvetica Neue"/>
                <a:cs typeface="Helvetica Neue"/>
                <a:sym typeface="Helvetica Neue"/>
              </a:rPr>
              <a:t>Students can use their earned points to purchase items from the AIMS HS PBIS student store.  </a:t>
            </a:r>
            <a:endParaRPr sz="1700">
              <a:latin typeface="Arial"/>
              <a:ea typeface="Arial"/>
              <a:cs typeface="Arial"/>
              <a:sym typeface="Arial"/>
            </a:endParaRPr>
          </a:p>
          <a:p>
            <a:pPr indent="0" lvl="0" marL="0" rtl="0" algn="l">
              <a:lnSpc>
                <a:spcPct val="100000"/>
              </a:lnSpc>
              <a:spcBef>
                <a:spcPts val="1200"/>
              </a:spcBef>
              <a:spcAft>
                <a:spcPts val="1000"/>
              </a:spcAft>
              <a:buNone/>
            </a:pPr>
            <a:r>
              <a:t/>
            </a:r>
            <a:endParaRPr b="1" sz="1400">
              <a:solidFill>
                <a:srgbClr val="5B0F00"/>
              </a:solidFill>
              <a:latin typeface="Helvetica Neue"/>
              <a:ea typeface="Helvetica Neue"/>
              <a:cs typeface="Helvetica Neue"/>
              <a:sym typeface="Helvetica Neue"/>
            </a:endParaRPr>
          </a:p>
        </p:txBody>
      </p:sp>
      <p:pic>
        <p:nvPicPr>
          <p:cNvPr id="75" name="Google Shape;75;p10"/>
          <p:cNvPicPr preferRelativeResize="0"/>
          <p:nvPr/>
        </p:nvPicPr>
        <p:blipFill>
          <a:blip r:embed="rId3">
            <a:alphaModFix/>
          </a:blip>
          <a:stretch>
            <a:fillRect/>
          </a:stretch>
        </p:blipFill>
        <p:spPr>
          <a:xfrm>
            <a:off x="669188" y="2959751"/>
            <a:ext cx="2759801" cy="3571499"/>
          </a:xfrm>
          <a:prstGeom prst="rect">
            <a:avLst/>
          </a:prstGeom>
          <a:noFill/>
          <a:ln>
            <a:noFill/>
          </a:ln>
        </p:spPr>
      </p:pic>
      <p:pic>
        <p:nvPicPr>
          <p:cNvPr id="76" name="Google Shape;76;p10"/>
          <p:cNvPicPr preferRelativeResize="0"/>
          <p:nvPr/>
        </p:nvPicPr>
        <p:blipFill rotWithShape="1">
          <a:blip r:embed="rId4">
            <a:alphaModFix/>
          </a:blip>
          <a:srcRect b="7123" l="3371" r="3752" t="0"/>
          <a:stretch/>
        </p:blipFill>
        <p:spPr>
          <a:xfrm>
            <a:off x="362475" y="926182"/>
            <a:ext cx="3832670" cy="1948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1"/>
          <p:cNvSpPr txBox="1"/>
          <p:nvPr>
            <p:ph type="title"/>
          </p:nvPr>
        </p:nvSpPr>
        <p:spPr>
          <a:xfrm>
            <a:off x="541550" y="287199"/>
            <a:ext cx="10818900" cy="8670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High</a:t>
            </a:r>
            <a:r>
              <a:rPr lang="en-US" sz="4800"/>
              <a:t> </a:t>
            </a:r>
            <a:r>
              <a:rPr lang="en-US" sz="3600"/>
              <a:t>School Instructional Schedule In February</a:t>
            </a:r>
            <a:endParaRPr sz="3600"/>
          </a:p>
        </p:txBody>
      </p:sp>
      <p:pic>
        <p:nvPicPr>
          <p:cNvPr id="82" name="Google Shape;82;p11"/>
          <p:cNvPicPr preferRelativeResize="0"/>
          <p:nvPr/>
        </p:nvPicPr>
        <p:blipFill>
          <a:blip r:embed="rId3">
            <a:alphaModFix/>
          </a:blip>
          <a:stretch>
            <a:fillRect/>
          </a:stretch>
        </p:blipFill>
        <p:spPr>
          <a:xfrm>
            <a:off x="6682875" y="1018874"/>
            <a:ext cx="4677583" cy="5399001"/>
          </a:xfrm>
          <a:prstGeom prst="rect">
            <a:avLst/>
          </a:prstGeom>
          <a:noFill/>
          <a:ln>
            <a:noFill/>
          </a:ln>
        </p:spPr>
      </p:pic>
      <p:pic>
        <p:nvPicPr>
          <p:cNvPr id="83" name="Google Shape;83;p11"/>
          <p:cNvPicPr preferRelativeResize="0"/>
          <p:nvPr/>
        </p:nvPicPr>
        <p:blipFill>
          <a:blip r:embed="rId4">
            <a:alphaModFix/>
          </a:blip>
          <a:stretch>
            <a:fillRect/>
          </a:stretch>
        </p:blipFill>
        <p:spPr>
          <a:xfrm>
            <a:off x="541551" y="1154200"/>
            <a:ext cx="5429276" cy="487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400"/>
              <a:buFont typeface="Arial"/>
              <a:buNone/>
            </a:pPr>
            <a:r>
              <a:rPr lang="en-US" sz="3600"/>
              <a:t>2020-21 AIMS HS </a:t>
            </a:r>
            <a:r>
              <a:rPr lang="en-US" sz="3600"/>
              <a:t>AP Testing Schedule</a:t>
            </a:r>
            <a:endParaRPr sz="3600"/>
          </a:p>
        </p:txBody>
      </p:sp>
      <p:sp>
        <p:nvSpPr>
          <p:cNvPr id="89" name="Google Shape;89;p12"/>
          <p:cNvSpPr txBox="1"/>
          <p:nvPr>
            <p:ph idx="1" type="body"/>
          </p:nvPr>
        </p:nvSpPr>
        <p:spPr>
          <a:xfrm>
            <a:off x="7457875" y="783325"/>
            <a:ext cx="4384200" cy="587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1700">
                <a:solidFill>
                  <a:srgbClr val="000000"/>
                </a:solidFill>
                <a:highlight>
                  <a:srgbClr val="FFFFFF"/>
                </a:highlight>
                <a:latin typeface="Arial"/>
                <a:ea typeface="Arial"/>
                <a:cs typeface="Arial"/>
                <a:sym typeface="Arial"/>
              </a:rPr>
              <a:t>New 2020-21 AP Testing Format: </a:t>
            </a:r>
            <a:r>
              <a:rPr lang="en-US" sz="1700">
                <a:solidFill>
                  <a:srgbClr val="000000"/>
                </a:solidFill>
                <a:highlight>
                  <a:srgbClr val="FFFFFF"/>
                </a:highlight>
                <a:latin typeface="Arial"/>
                <a:ea typeface="Arial"/>
                <a:cs typeface="Arial"/>
                <a:sym typeface="Arial"/>
              </a:rPr>
              <a:t> Rather than offering a single testing approach that would serve only some students and educators well, </a:t>
            </a:r>
            <a:r>
              <a:rPr lang="en-US" sz="1700">
                <a:solidFill>
                  <a:srgbClr val="000000"/>
                </a:solidFill>
                <a:highlight>
                  <a:srgbClr val="FFFFFF"/>
                </a:highlight>
                <a:latin typeface="Arial"/>
                <a:ea typeface="Arial"/>
                <a:cs typeface="Arial"/>
                <a:sym typeface="Arial"/>
              </a:rPr>
              <a:t>College Board</a:t>
            </a:r>
            <a:r>
              <a:rPr lang="en-US" sz="1700">
                <a:solidFill>
                  <a:srgbClr val="000000"/>
                </a:solidFill>
                <a:highlight>
                  <a:srgbClr val="FFFFFF"/>
                </a:highlight>
                <a:latin typeface="Arial"/>
                <a:ea typeface="Arial"/>
                <a:cs typeface="Arial"/>
                <a:sym typeface="Arial"/>
              </a:rPr>
              <a:t> is offering a variety of testing options that reflect the unique characteristics of each exam.  </a:t>
            </a:r>
            <a:endParaRPr sz="17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17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US" sz="1700">
                <a:solidFill>
                  <a:srgbClr val="000000"/>
                </a:solidFill>
                <a:highlight>
                  <a:srgbClr val="FFFFFF"/>
                </a:highlight>
                <a:latin typeface="Arial"/>
                <a:ea typeface="Arial"/>
                <a:cs typeface="Arial"/>
                <a:sym typeface="Arial"/>
              </a:rPr>
              <a:t>Most subjects are full-length digital exams only, administered in school or taken at home due to coronavirus precautions.</a:t>
            </a:r>
            <a:endParaRPr sz="170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700">
              <a:solidFill>
                <a:srgbClr val="000000"/>
              </a:solidFill>
              <a:highlight>
                <a:srgbClr val="FFFFFF"/>
              </a:highlight>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US" sz="1700">
                <a:solidFill>
                  <a:srgbClr val="000000"/>
                </a:solidFill>
                <a:highlight>
                  <a:srgbClr val="FFFFFF"/>
                </a:highlight>
                <a:latin typeface="Arial"/>
                <a:ea typeface="Arial"/>
                <a:cs typeface="Arial"/>
                <a:sym typeface="Arial"/>
              </a:rPr>
              <a:t>This year’s AP Mandarin exams will </a:t>
            </a:r>
            <a:endParaRPr sz="170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rPr lang="en-US" sz="1700">
                <a:solidFill>
                  <a:srgbClr val="000000"/>
                </a:solidFill>
                <a:highlight>
                  <a:srgbClr val="FFFFFF"/>
                </a:highlight>
                <a:latin typeface="Arial"/>
                <a:ea typeface="Arial"/>
                <a:cs typeface="Arial"/>
                <a:sym typeface="Arial"/>
              </a:rPr>
              <a:t>be computer based and in-person.</a:t>
            </a:r>
            <a:endParaRPr sz="1700">
              <a:solidFill>
                <a:srgbClr val="000000"/>
              </a:solidFill>
              <a:highlight>
                <a:srgbClr val="FFFFFF"/>
              </a:highlight>
              <a:latin typeface="Arial"/>
              <a:ea typeface="Arial"/>
              <a:cs typeface="Arial"/>
              <a:sym typeface="Arial"/>
            </a:endParaRPr>
          </a:p>
          <a:p>
            <a:pPr indent="0" lvl="0" marL="914400" rtl="0" algn="l">
              <a:spcBef>
                <a:spcPts val="0"/>
              </a:spcBef>
              <a:spcAft>
                <a:spcPts val="0"/>
              </a:spcAft>
              <a:buNone/>
            </a:pPr>
            <a:r>
              <a:t/>
            </a:r>
            <a:endParaRPr sz="1700">
              <a:highlight>
                <a:schemeClr val="lt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US" sz="1700">
                <a:highlight>
                  <a:schemeClr val="lt1"/>
                </a:highlight>
                <a:latin typeface="Arial"/>
                <a:ea typeface="Arial"/>
                <a:cs typeface="Arial"/>
                <a:sym typeface="Arial"/>
              </a:rPr>
              <a:t>Unlike last year, Collegeboard will not modify its AP tests.  AIMS HS administration has required to use of AP classroom and other AP prep strategies since the start of the school year, to help improve AP scores, despite distance-learning procedures.    </a:t>
            </a:r>
            <a:endParaRPr sz="1700">
              <a:solidFill>
                <a:srgbClr val="000000"/>
              </a:solidFill>
              <a:highlight>
                <a:srgbClr val="FFFFFF"/>
              </a:highlight>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t/>
            </a:r>
            <a:endParaRPr>
              <a:highlight>
                <a:schemeClr val="lt1"/>
              </a:highlight>
              <a:latin typeface="Arial"/>
              <a:ea typeface="Arial"/>
              <a:cs typeface="Arial"/>
              <a:sym typeface="Arial"/>
            </a:endParaRPr>
          </a:p>
          <a:p>
            <a:pPr indent="0" lvl="0" marL="457200" rtl="0" algn="l">
              <a:spcBef>
                <a:spcPts val="0"/>
              </a:spcBef>
              <a:spcAft>
                <a:spcPts val="0"/>
              </a:spcAft>
              <a:buNone/>
            </a:pPr>
            <a:r>
              <a:t/>
            </a:r>
            <a:endParaRPr>
              <a:solidFill>
                <a:srgbClr val="000000"/>
              </a:solidFill>
              <a:highlight>
                <a:srgbClr val="FFFFFF"/>
              </a:highlight>
              <a:latin typeface="Arial"/>
              <a:ea typeface="Arial"/>
              <a:cs typeface="Arial"/>
              <a:sym typeface="Arial"/>
            </a:endParaRPr>
          </a:p>
        </p:txBody>
      </p:sp>
      <p:pic>
        <p:nvPicPr>
          <p:cNvPr id="90" name="Google Shape;90;p12"/>
          <p:cNvPicPr preferRelativeResize="0"/>
          <p:nvPr/>
        </p:nvPicPr>
        <p:blipFill>
          <a:blip r:embed="rId3">
            <a:alphaModFix/>
          </a:blip>
          <a:stretch>
            <a:fillRect/>
          </a:stretch>
        </p:blipFill>
        <p:spPr>
          <a:xfrm>
            <a:off x="312725" y="1701300"/>
            <a:ext cx="6905165" cy="287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txBox="1"/>
          <p:nvPr>
            <p:ph type="title"/>
          </p:nvPr>
        </p:nvSpPr>
        <p:spPr>
          <a:xfrm>
            <a:off x="517200" y="430675"/>
            <a:ext cx="11157600" cy="74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4000"/>
              <a:t>2020-21 AIMS HS </a:t>
            </a:r>
            <a:r>
              <a:rPr lang="en-US" sz="4000"/>
              <a:t>State Testing Schedule</a:t>
            </a:r>
            <a:endParaRPr sz="4000"/>
          </a:p>
          <a:p>
            <a:pPr indent="0" lvl="0" marL="0" rtl="0" algn="l">
              <a:spcBef>
                <a:spcPts val="0"/>
              </a:spcBef>
              <a:spcAft>
                <a:spcPts val="0"/>
              </a:spcAft>
              <a:buNone/>
            </a:pPr>
            <a:r>
              <a:t/>
            </a:r>
            <a:endParaRPr sz="4000"/>
          </a:p>
        </p:txBody>
      </p:sp>
      <p:pic>
        <p:nvPicPr>
          <p:cNvPr id="96" name="Google Shape;96;p13"/>
          <p:cNvPicPr preferRelativeResize="0"/>
          <p:nvPr/>
        </p:nvPicPr>
        <p:blipFill>
          <a:blip r:embed="rId3">
            <a:alphaModFix/>
          </a:blip>
          <a:stretch>
            <a:fillRect/>
          </a:stretch>
        </p:blipFill>
        <p:spPr>
          <a:xfrm>
            <a:off x="137250" y="2016350"/>
            <a:ext cx="6779351" cy="1387375"/>
          </a:xfrm>
          <a:prstGeom prst="rect">
            <a:avLst/>
          </a:prstGeom>
          <a:noFill/>
          <a:ln>
            <a:noFill/>
          </a:ln>
        </p:spPr>
      </p:pic>
      <p:sp>
        <p:nvSpPr>
          <p:cNvPr id="97" name="Google Shape;97;p13"/>
          <p:cNvSpPr txBox="1"/>
          <p:nvPr>
            <p:ph idx="1" type="body"/>
          </p:nvPr>
        </p:nvSpPr>
        <p:spPr>
          <a:xfrm>
            <a:off x="7160175" y="1094550"/>
            <a:ext cx="4384200" cy="516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1600">
                <a:solidFill>
                  <a:srgbClr val="000000"/>
                </a:solidFill>
                <a:highlight>
                  <a:srgbClr val="FFFFFF"/>
                </a:highlight>
                <a:latin typeface="Arial"/>
                <a:ea typeface="Arial"/>
                <a:cs typeface="Arial"/>
                <a:sym typeface="Arial"/>
              </a:rPr>
              <a:t>New CAASPP </a:t>
            </a:r>
            <a:r>
              <a:rPr b="1" lang="en-US" sz="1600">
                <a:solidFill>
                  <a:srgbClr val="000000"/>
                </a:solidFill>
                <a:highlight>
                  <a:srgbClr val="FFFFFF"/>
                </a:highlight>
                <a:latin typeface="Arial"/>
                <a:ea typeface="Arial"/>
                <a:cs typeface="Arial"/>
                <a:sym typeface="Arial"/>
              </a:rPr>
              <a:t>Format: </a:t>
            </a:r>
            <a:r>
              <a:rPr lang="en-US" sz="1600">
                <a:solidFill>
                  <a:srgbClr val="000000"/>
                </a:solidFill>
                <a:highlight>
                  <a:srgbClr val="FFFFFF"/>
                </a:highlight>
                <a:latin typeface="Arial"/>
                <a:ea typeface="Arial"/>
                <a:cs typeface="Arial"/>
                <a:sym typeface="Arial"/>
              </a:rPr>
              <a:t> CDE has modified this year’s statewide testing to one test per ELA and Math subject, which should take approximately an hour for students to take. Only 11th graders are permitted to take the exams.</a:t>
            </a:r>
            <a:endParaRPr sz="16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1600">
              <a:solidFill>
                <a:srgbClr val="000000"/>
              </a:solidFill>
              <a:highlight>
                <a:srgbClr val="FFFFFF"/>
              </a:highlight>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US" sz="1600">
                <a:solidFill>
                  <a:srgbClr val="000000"/>
                </a:solidFill>
                <a:highlight>
                  <a:srgbClr val="FFFFFF"/>
                </a:highlight>
                <a:latin typeface="Arial"/>
                <a:ea typeface="Arial"/>
                <a:cs typeface="Arial"/>
                <a:sym typeface="Arial"/>
              </a:rPr>
              <a:t>Because students did not take their statewide exams during the 2019-20 academic school year, AIMS HS set aside some time in the academic calendar for test review and sample tests based upon the new format.  </a:t>
            </a: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6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b="1" lang="en-US" sz="1600">
                <a:highlight>
                  <a:schemeClr val="lt1"/>
                </a:highlight>
                <a:latin typeface="Arial"/>
                <a:ea typeface="Arial"/>
                <a:cs typeface="Arial"/>
                <a:sym typeface="Arial"/>
              </a:rPr>
              <a:t>New Statewide Science Tests: </a:t>
            </a:r>
            <a:r>
              <a:rPr lang="en-US" sz="1600">
                <a:highlight>
                  <a:schemeClr val="lt1"/>
                </a:highlight>
                <a:latin typeface="Arial"/>
                <a:ea typeface="Arial"/>
                <a:cs typeface="Arial"/>
                <a:sym typeface="Arial"/>
              </a:rPr>
              <a:t> Beginning this year, all high school students must take the new statewide science exam before they graduate from high school.  All 12th grade students will be required to take the science test, and we are opting for 11th grade students to take the exam to receive baseline data / test readiness. </a:t>
            </a:r>
            <a:endParaRPr sz="1600">
              <a:solidFill>
                <a:srgbClr val="000000"/>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287725" y="395374"/>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AIMS HS Mental Health Survey</a:t>
            </a:r>
            <a:endParaRPr/>
          </a:p>
        </p:txBody>
      </p:sp>
      <p:sp>
        <p:nvSpPr>
          <p:cNvPr id="103" name="Google Shape;103;p14"/>
          <p:cNvSpPr txBox="1"/>
          <p:nvPr>
            <p:ph idx="1" type="body"/>
          </p:nvPr>
        </p:nvSpPr>
        <p:spPr>
          <a:xfrm>
            <a:off x="5644650" y="1264575"/>
            <a:ext cx="6170100" cy="510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1600">
                <a:solidFill>
                  <a:srgbClr val="000000"/>
                </a:solidFill>
                <a:highlight>
                  <a:srgbClr val="FFFFFF"/>
                </a:highlight>
                <a:latin typeface="Arial"/>
                <a:ea typeface="Arial"/>
                <a:cs typeface="Arial"/>
                <a:sym typeface="Arial"/>
              </a:rPr>
              <a:t>AIMS HS Mental Health Survey:</a:t>
            </a:r>
            <a:r>
              <a:rPr b="1" lang="en-US" sz="1600">
                <a:solidFill>
                  <a:srgbClr val="000000"/>
                </a:solidFill>
                <a:highlight>
                  <a:srgbClr val="FFFFFF"/>
                </a:highlight>
                <a:latin typeface="Arial"/>
                <a:ea typeface="Arial"/>
                <a:cs typeface="Arial"/>
                <a:sym typeface="Arial"/>
              </a:rPr>
              <a:t> </a:t>
            </a:r>
            <a:r>
              <a:rPr lang="en-US" sz="1600">
                <a:solidFill>
                  <a:srgbClr val="000000"/>
                </a:solidFill>
                <a:highlight>
                  <a:srgbClr val="FFFFFF"/>
                </a:highlight>
                <a:latin typeface="Arial"/>
                <a:ea typeface="Arial"/>
                <a:cs typeface="Arial"/>
                <a:sym typeface="Arial"/>
              </a:rPr>
              <a:t> On Friday, February 5, AIMS HS administered an anonymous mental health survey to it’s 5th period students before the start of class. </a:t>
            </a:r>
            <a:endParaRPr sz="16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1600">
              <a:solidFill>
                <a:srgbClr val="000000"/>
              </a:solidFill>
              <a:highlight>
                <a:srgbClr val="FFFFFF"/>
              </a:highlight>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US" sz="1600">
                <a:solidFill>
                  <a:srgbClr val="000000"/>
                </a:solidFill>
                <a:highlight>
                  <a:srgbClr val="FFFFFF"/>
                </a:highlight>
                <a:latin typeface="Arial"/>
                <a:ea typeface="Arial"/>
                <a:cs typeface="Arial"/>
                <a:sym typeface="Arial"/>
              </a:rPr>
              <a:t>The AIMS HS Mental Health survey questions were designed by Mental Health America’s website and were adapted by Head of School Williams, Student Affairs Specialist Jasmine Raines, and AIMS Socioemotional Counselor Anthony Castellano. </a:t>
            </a:r>
            <a:endParaRPr sz="1600">
              <a:solidFill>
                <a:srgbClr val="000000"/>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600">
              <a:solidFill>
                <a:srgbClr val="000000"/>
              </a:solidFill>
              <a:highlight>
                <a:srgbClr val="FFFFFF"/>
              </a:highlight>
              <a:latin typeface="Arial"/>
              <a:ea typeface="Arial"/>
              <a:cs typeface="Arial"/>
              <a:sym typeface="Arial"/>
            </a:endParaRPr>
          </a:p>
          <a:p>
            <a:pPr indent="-330200" lvl="0" marL="457200" rtl="0" algn="l">
              <a:spcBef>
                <a:spcPts val="0"/>
              </a:spcBef>
              <a:spcAft>
                <a:spcPts val="0"/>
              </a:spcAft>
              <a:buClr>
                <a:schemeClr val="dk1"/>
              </a:buClr>
              <a:buSzPts val="1600"/>
              <a:buChar char="●"/>
            </a:pPr>
            <a:r>
              <a:rPr lang="en-US" sz="1600">
                <a:highlight>
                  <a:schemeClr val="lt1"/>
                </a:highlight>
                <a:latin typeface="Arial"/>
                <a:ea typeface="Arial"/>
                <a:cs typeface="Arial"/>
                <a:sym typeface="Arial"/>
              </a:rPr>
              <a:t>The survey took approximately 10 minutes for respondents to complete.  </a:t>
            </a:r>
            <a:endParaRPr sz="1600">
              <a:highlight>
                <a:schemeClr val="lt1"/>
              </a:highlight>
              <a:latin typeface="Arial"/>
              <a:ea typeface="Arial"/>
              <a:cs typeface="Arial"/>
              <a:sym typeface="Arial"/>
            </a:endParaRPr>
          </a:p>
          <a:p>
            <a:pPr indent="0" lvl="0" marL="457200" rtl="0" algn="l">
              <a:spcBef>
                <a:spcPts val="0"/>
              </a:spcBef>
              <a:spcAft>
                <a:spcPts val="0"/>
              </a:spcAft>
              <a:buNone/>
            </a:pPr>
            <a:r>
              <a:t/>
            </a:r>
            <a:endParaRPr sz="1600">
              <a:highlight>
                <a:schemeClr val="lt1"/>
              </a:highlight>
              <a:latin typeface="Arial"/>
              <a:ea typeface="Arial"/>
              <a:cs typeface="Arial"/>
              <a:sym typeface="Arial"/>
            </a:endParaRPr>
          </a:p>
          <a:p>
            <a:pPr indent="-330200" lvl="0" marL="457200" rtl="0" algn="l">
              <a:spcBef>
                <a:spcPts val="0"/>
              </a:spcBef>
              <a:spcAft>
                <a:spcPts val="0"/>
              </a:spcAft>
              <a:buClr>
                <a:schemeClr val="dk1"/>
              </a:buClr>
              <a:buSzPts val="1600"/>
              <a:buChar char="●"/>
            </a:pPr>
            <a:r>
              <a:rPr lang="en-US" sz="1600">
                <a:highlight>
                  <a:schemeClr val="lt1"/>
                </a:highlight>
                <a:latin typeface="Arial"/>
                <a:ea typeface="Arial"/>
                <a:cs typeface="Arial"/>
                <a:sym typeface="Arial"/>
              </a:rPr>
              <a:t>366 out of 445 students completed the survey (82.2%). </a:t>
            </a:r>
            <a:br>
              <a:rPr lang="en-US" sz="1600">
                <a:highlight>
                  <a:schemeClr val="lt1"/>
                </a:highlight>
                <a:latin typeface="Arial"/>
                <a:ea typeface="Arial"/>
                <a:cs typeface="Arial"/>
                <a:sym typeface="Arial"/>
              </a:rPr>
            </a:br>
            <a:endParaRPr sz="1600">
              <a:highlight>
                <a:schemeClr val="lt1"/>
              </a:highlight>
              <a:latin typeface="Arial"/>
              <a:ea typeface="Arial"/>
              <a:cs typeface="Arial"/>
              <a:sym typeface="Arial"/>
            </a:endParaRPr>
          </a:p>
          <a:p>
            <a:pPr indent="-330200" lvl="0" marL="457200" rtl="0" algn="l">
              <a:spcBef>
                <a:spcPts val="0"/>
              </a:spcBef>
              <a:spcAft>
                <a:spcPts val="0"/>
              </a:spcAft>
              <a:buClr>
                <a:schemeClr val="dk1"/>
              </a:buClr>
              <a:buSzPts val="1600"/>
              <a:buChar char="●"/>
            </a:pPr>
            <a:r>
              <a:rPr lang="en-US" sz="1600">
                <a:highlight>
                  <a:schemeClr val="lt1"/>
                </a:highlight>
                <a:latin typeface="Arial"/>
                <a:ea typeface="Arial"/>
                <a:cs typeface="Arial"/>
                <a:sym typeface="Arial"/>
              </a:rPr>
              <a:t>Following the survey, students were prompted to contact Mr. Anthony Castellano if they wished to speak or meet with a mental health professional for support.  </a:t>
            </a:r>
            <a:br>
              <a:rPr lang="en-US" sz="1600">
                <a:highlight>
                  <a:schemeClr val="lt1"/>
                </a:highlight>
                <a:latin typeface="Arial"/>
                <a:ea typeface="Arial"/>
                <a:cs typeface="Arial"/>
                <a:sym typeface="Arial"/>
              </a:rPr>
            </a:br>
            <a:endParaRPr sz="1600">
              <a:highlight>
                <a:schemeClr val="lt1"/>
              </a:highlight>
              <a:latin typeface="Arial"/>
              <a:ea typeface="Arial"/>
              <a:cs typeface="Arial"/>
              <a:sym typeface="Arial"/>
            </a:endParaRPr>
          </a:p>
          <a:p>
            <a:pPr indent="-330200" lvl="0" marL="457200" rtl="0" algn="l">
              <a:spcBef>
                <a:spcPts val="0"/>
              </a:spcBef>
              <a:spcAft>
                <a:spcPts val="0"/>
              </a:spcAft>
              <a:buClr>
                <a:schemeClr val="dk1"/>
              </a:buClr>
              <a:buSzPts val="1600"/>
              <a:buChar char="●"/>
            </a:pPr>
            <a:r>
              <a:rPr lang="en-US" sz="1600">
                <a:highlight>
                  <a:schemeClr val="lt1"/>
                </a:highlight>
                <a:latin typeface="Arial"/>
                <a:ea typeface="Arial"/>
                <a:cs typeface="Arial"/>
                <a:sym typeface="Arial"/>
              </a:rPr>
              <a:t>AIMS HS Mental Health Survey results will be released to the AIMS HS community during next month’s AIMS HS Newsletter. </a:t>
            </a:r>
            <a:endParaRPr sz="1600">
              <a:highlight>
                <a:schemeClr val="lt1"/>
              </a:highlight>
              <a:latin typeface="Arial"/>
              <a:ea typeface="Arial"/>
              <a:cs typeface="Arial"/>
              <a:sym typeface="Arial"/>
            </a:endParaRPr>
          </a:p>
          <a:p>
            <a:pPr indent="0" lvl="0" marL="0" rtl="0" algn="l">
              <a:spcBef>
                <a:spcPts val="0"/>
              </a:spcBef>
              <a:spcAft>
                <a:spcPts val="0"/>
              </a:spcAft>
              <a:buNone/>
            </a:pPr>
            <a:r>
              <a:t/>
            </a:r>
            <a:endParaRPr sz="1600">
              <a:highlight>
                <a:schemeClr val="lt1"/>
              </a:highlight>
              <a:latin typeface="Arial"/>
              <a:ea typeface="Arial"/>
              <a:cs typeface="Arial"/>
              <a:sym typeface="Arial"/>
            </a:endParaRPr>
          </a:p>
        </p:txBody>
      </p:sp>
      <p:pic>
        <p:nvPicPr>
          <p:cNvPr id="104" name="Google Shape;104;p14"/>
          <p:cNvPicPr preferRelativeResize="0"/>
          <p:nvPr/>
        </p:nvPicPr>
        <p:blipFill>
          <a:blip r:embed="rId3">
            <a:alphaModFix/>
          </a:blip>
          <a:stretch>
            <a:fillRect/>
          </a:stretch>
        </p:blipFill>
        <p:spPr>
          <a:xfrm>
            <a:off x="287725" y="1321563"/>
            <a:ext cx="4923900" cy="378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517200" y="4088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AIMS HS Mental Health Survey Results</a:t>
            </a:r>
            <a:endParaRPr/>
          </a:p>
        </p:txBody>
      </p:sp>
      <p:pic>
        <p:nvPicPr>
          <p:cNvPr id="110" name="Google Shape;110;p15"/>
          <p:cNvPicPr preferRelativeResize="0"/>
          <p:nvPr/>
        </p:nvPicPr>
        <p:blipFill>
          <a:blip r:embed="rId3">
            <a:alphaModFix/>
          </a:blip>
          <a:stretch>
            <a:fillRect/>
          </a:stretch>
        </p:blipFill>
        <p:spPr>
          <a:xfrm>
            <a:off x="828975" y="992774"/>
            <a:ext cx="10245019" cy="5496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