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12192000" cy="6858000"/>
  <p:embeddedFontLst>
    <p:embeddedFont>
      <p:font typeface="PT Sans Narrow"/>
      <p:regular r:id="rId18"/>
      <p:bold r:id="rId19"/>
    </p:embeddedFon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ansNarrow-bold.fntdata"/><Relationship Id="rId6" Type="http://schemas.openxmlformats.org/officeDocument/2006/relationships/slide" Target="slides/slide1.xml"/><Relationship Id="rId18"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6: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7: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9: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9f1fa3b4f_0_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g99f1fa3b4f_0_5:notes"/>
          <p:cNvSpPr/>
          <p:nvPr>
            <p:ph idx="2" type="sldImg"/>
          </p:nvPr>
        </p:nvSpPr>
        <p:spPr>
          <a:xfrm>
            <a:off x="3810000" y="514350"/>
            <a:ext cx="4573500" cy="2571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bf00fd0d0a_0_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63" name="Google Shape;63;gbf00fd0d0a_0_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bf00fd0d0a_0_7: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70" name="Google Shape;70;gbf00fd0d0a_0_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f00fd0d0a_0_13: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77" name="Google Shape;77;gbf00fd0d0a_0_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be5ff74623_0_1: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85" name="Google Shape;85;gbe5ff74623_0_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9f1fa3b4f_0_10:notes"/>
          <p:cNvSpPr/>
          <p:nvPr>
            <p:ph idx="2" type="sldImg"/>
          </p:nvPr>
        </p:nvSpPr>
        <p:spPr>
          <a:xfrm>
            <a:off x="2032400" y="514350"/>
            <a:ext cx="8128500" cy="2571600"/>
          </a:xfrm>
          <a:custGeom>
            <a:rect b="b" l="l" r="r" t="t"/>
            <a:pathLst>
              <a:path extrusionOk="0" h="120000" w="120000">
                <a:moveTo>
                  <a:pt x="0" y="0"/>
                </a:moveTo>
                <a:lnTo>
                  <a:pt x="120000" y="0"/>
                </a:lnTo>
                <a:lnTo>
                  <a:pt x="120000" y="120000"/>
                </a:lnTo>
                <a:lnTo>
                  <a:pt x="0" y="120000"/>
                </a:lnTo>
                <a:close/>
              </a:path>
            </a:pathLst>
          </a:custGeom>
        </p:spPr>
      </p:sp>
      <p:sp>
        <p:nvSpPr>
          <p:cNvPr id="92" name="Google Shape;92;g99f1fa3b4f_0_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5: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3" name="Shape 13"/>
        <p:cNvGrpSpPr/>
        <p:nvPr/>
      </p:nvGrpSpPr>
      <p:grpSpPr>
        <a:xfrm>
          <a:off x="0" y="0"/>
          <a:ext cx="0" cy="0"/>
          <a:chOff x="0" y="0"/>
          <a:chExt cx="0" cy="0"/>
        </a:xfrm>
      </p:grpSpPr>
      <p:sp>
        <p:nvSpPr>
          <p:cNvPr id="14" name="Google Shape;14;p2"/>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2"/>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2"/>
          <p:cNvSpPr/>
          <p:nvPr/>
        </p:nvSpPr>
        <p:spPr>
          <a:xfrm>
            <a:off x="9343646" y="3275950"/>
            <a:ext cx="749935" cy="0"/>
          </a:xfrm>
          <a:custGeom>
            <a:rect b="b" l="l" r="r" t="t"/>
            <a:pathLst>
              <a:path extrusionOk="0" h="120000" w="749934">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
          <p:cNvSpPr/>
          <p:nvPr/>
        </p:nvSpPr>
        <p:spPr>
          <a:xfrm>
            <a:off x="2100047" y="3251101"/>
            <a:ext cx="749935" cy="0"/>
          </a:xfrm>
          <a:custGeom>
            <a:rect b="b" l="l" r="r" t="t"/>
            <a:pathLst>
              <a:path extrusionOk="0" h="120000" w="749935">
                <a:moveTo>
                  <a:pt x="0" y="0"/>
                </a:moveTo>
                <a:lnTo>
                  <a:pt x="749699" y="0"/>
                </a:lnTo>
              </a:path>
            </a:pathLst>
          </a:custGeom>
          <a:noFill/>
          <a:ln cap="flat" cmpd="sng" w="76175">
            <a:solidFill>
              <a:srgbClr val="FFD96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
          <p:cNvSpPr/>
          <p:nvPr/>
        </p:nvSpPr>
        <p:spPr>
          <a:xfrm>
            <a:off x="1338867" y="4535295"/>
            <a:ext cx="9516110" cy="0"/>
          </a:xfrm>
          <a:custGeom>
            <a:rect b="b" l="l" r="r" t="t"/>
            <a:pathLst>
              <a:path extrusionOk="0" h="120000" w="9516110">
                <a:moveTo>
                  <a:pt x="0" y="0"/>
                </a:moveTo>
                <a:lnTo>
                  <a:pt x="9515556" y="0"/>
                </a:lnTo>
              </a:path>
            </a:pathLst>
          </a:custGeom>
          <a:noFill/>
          <a:ln cap="flat" cmpd="sng" w="7617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1338867" y="4332100"/>
            <a:ext cx="9516110" cy="0"/>
          </a:xfrm>
          <a:custGeom>
            <a:rect b="b" l="l" r="r" t="t"/>
            <a:pathLst>
              <a:path extrusionOk="0" h="120000" w="9516110">
                <a:moveTo>
                  <a:pt x="0" y="0"/>
                </a:moveTo>
                <a:lnTo>
                  <a:pt x="9515556" y="0"/>
                </a:lnTo>
              </a:path>
            </a:pathLst>
          </a:custGeom>
          <a:noFill/>
          <a:ln cap="flat" cmpd="sng" w="9525">
            <a:solidFill>
              <a:srgbClr val="98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
          <p:cNvSpPr txBox="1"/>
          <p:nvPr>
            <p:ph type="ctrTitle"/>
          </p:nvPr>
        </p:nvSpPr>
        <p:spPr>
          <a:xfrm>
            <a:off x="3441435" y="1930375"/>
            <a:ext cx="5309128" cy="7569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4800">
                <a:solidFill>
                  <a:srgbClr val="98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3"/>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0960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4"/>
          <p:cNvSpPr txBox="1"/>
          <p:nvPr>
            <p:ph idx="2" type="body"/>
          </p:nvPr>
        </p:nvSpPr>
        <p:spPr>
          <a:xfrm>
            <a:off x="6278880" y="1577340"/>
            <a:ext cx="5303520" cy="452628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5"/>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1" i="0" sz="6000">
                <a:solidFill>
                  <a:srgbClr val="980000"/>
                </a:solidFill>
                <a:latin typeface="PT Sans Narrow"/>
                <a:ea typeface="PT Sans Narrow"/>
                <a:cs typeface="PT Sans Narrow"/>
                <a:sym typeface="PT Sans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 name="Shape 43"/>
        <p:cNvGrpSpPr/>
        <p:nvPr/>
      </p:nvGrpSpPr>
      <p:grpSpPr>
        <a:xfrm>
          <a:off x="0" y="0"/>
          <a:ext cx="0" cy="0"/>
          <a:chOff x="0" y="0"/>
          <a:chExt cx="0" cy="0"/>
        </a:xfrm>
      </p:grpSpPr>
      <p:sp>
        <p:nvSpPr>
          <p:cNvPr id="44" name="Google Shape;44;p6"/>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130810"/>
          </a:xfrm>
          <a:custGeom>
            <a:rect b="b" l="l" r="r" t="t"/>
            <a:pathLst>
              <a:path extrusionOk="0" h="130810" w="12192000">
                <a:moveTo>
                  <a:pt x="0" y="0"/>
                </a:moveTo>
                <a:lnTo>
                  <a:pt x="12191999" y="0"/>
                </a:lnTo>
                <a:lnTo>
                  <a:pt x="12191999" y="130499"/>
                </a:lnTo>
                <a:lnTo>
                  <a:pt x="0" y="130499"/>
                </a:lnTo>
                <a:lnTo>
                  <a:pt x="0" y="0"/>
                </a:lnTo>
                <a:close/>
              </a:path>
            </a:pathLst>
          </a:custGeom>
          <a:solidFill>
            <a:srgbClr val="F1C13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1"/>
          <p:cNvSpPr/>
          <p:nvPr/>
        </p:nvSpPr>
        <p:spPr>
          <a:xfrm>
            <a:off x="-99" y="6727600"/>
            <a:ext cx="12192000" cy="130810"/>
          </a:xfrm>
          <a:custGeom>
            <a:rect b="b" l="l" r="r" t="t"/>
            <a:pathLst>
              <a:path extrusionOk="0" h="130809" w="12192000">
                <a:moveTo>
                  <a:pt x="0" y="0"/>
                </a:moveTo>
                <a:lnTo>
                  <a:pt x="12191999" y="0"/>
                </a:lnTo>
                <a:lnTo>
                  <a:pt x="12191999" y="130499"/>
                </a:lnTo>
                <a:lnTo>
                  <a:pt x="0" y="130499"/>
                </a:lnTo>
                <a:lnTo>
                  <a:pt x="0" y="0"/>
                </a:lnTo>
                <a:close/>
              </a:path>
            </a:pathLst>
          </a:custGeom>
          <a:solidFill>
            <a:srgbClr val="98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1"/>
          <p:cNvSpPr txBox="1"/>
          <p:nvPr>
            <p:ph type="title"/>
          </p:nvPr>
        </p:nvSpPr>
        <p:spPr>
          <a:xfrm>
            <a:off x="517200" y="430675"/>
            <a:ext cx="11157599" cy="9398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6000" u="none" cap="none" strike="noStrike">
                <a:solidFill>
                  <a:srgbClr val="980000"/>
                </a:solidFill>
                <a:latin typeface="PT Sans Narrow"/>
                <a:ea typeface="PT Sans Narrow"/>
                <a:cs typeface="PT Sans Narrow"/>
                <a:sym typeface="PT Sans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312725" y="1701308"/>
            <a:ext cx="11566549" cy="415099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4145280" y="6377940"/>
            <a:ext cx="390144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0" type="dt"/>
          </p:nvPr>
        </p:nvSpPr>
        <p:spPr>
          <a:xfrm>
            <a:off x="609600" y="6377940"/>
            <a:ext cx="280416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778240" y="6377940"/>
            <a:ext cx="2804160" cy="3429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7"/>
          <p:cNvSpPr txBox="1"/>
          <p:nvPr>
            <p:ph type="ctrTitle"/>
          </p:nvPr>
        </p:nvSpPr>
        <p:spPr>
          <a:xfrm>
            <a:off x="954850" y="711625"/>
            <a:ext cx="10282200" cy="1920900"/>
          </a:xfrm>
          <a:prstGeom prst="rect">
            <a:avLst/>
          </a:prstGeom>
          <a:noFill/>
          <a:ln>
            <a:noFill/>
          </a:ln>
        </p:spPr>
        <p:txBody>
          <a:bodyPr anchorCtr="0" anchor="t" bIns="0" lIns="0" spcFirstLastPara="1" rIns="0" wrap="square" tIns="12700">
            <a:noAutofit/>
          </a:bodyPr>
          <a:lstStyle/>
          <a:p>
            <a:pPr indent="0" lvl="0" marL="13970" rtl="0" algn="ctr">
              <a:lnSpc>
                <a:spcPct val="100000"/>
              </a:lnSpc>
              <a:spcBef>
                <a:spcPts val="0"/>
              </a:spcBef>
              <a:spcAft>
                <a:spcPts val="0"/>
              </a:spcAft>
              <a:buSzPts val="1400"/>
              <a:buNone/>
            </a:pPr>
            <a:r>
              <a:rPr b="1" lang="en-US"/>
              <a:t>AIMS K-5 Board Report</a:t>
            </a:r>
            <a:br>
              <a:rPr b="1" lang="en-US"/>
            </a:br>
            <a:r>
              <a:rPr b="1" lang="en-US" sz="2800"/>
              <a:t>Reporting Period February, 2021</a:t>
            </a:r>
            <a:endParaRPr b="1" sz="2800"/>
          </a:p>
        </p:txBody>
      </p:sp>
      <p:sp>
        <p:nvSpPr>
          <p:cNvPr id="52" name="Google Shape;52;p7"/>
          <p:cNvSpPr txBox="1"/>
          <p:nvPr/>
        </p:nvSpPr>
        <p:spPr>
          <a:xfrm>
            <a:off x="1872838" y="3368250"/>
            <a:ext cx="7239000" cy="1064100"/>
          </a:xfrm>
          <a:prstGeom prst="rect">
            <a:avLst/>
          </a:prstGeom>
          <a:noFill/>
          <a:ln>
            <a:noFill/>
          </a:ln>
        </p:spPr>
        <p:txBody>
          <a:bodyPr anchorCtr="0" anchor="t" bIns="0" lIns="0" spcFirstLastPara="1" rIns="0" wrap="square" tIns="29825">
            <a:noAutofit/>
          </a:bodyPr>
          <a:lstStyle/>
          <a:p>
            <a:pPr indent="909319" lvl="0" marL="12700" marR="5080" rtl="0" algn="ctr">
              <a:lnSpc>
                <a:spcPct val="119656"/>
              </a:lnSpc>
              <a:spcBef>
                <a:spcPts val="0"/>
              </a:spcBef>
              <a:spcAft>
                <a:spcPts val="0"/>
              </a:spcAft>
              <a:buNone/>
            </a:pPr>
            <a:r>
              <a:t/>
            </a:r>
            <a:endParaRPr/>
          </a:p>
          <a:p>
            <a:pPr indent="909319" lvl="0" marL="12700" marR="5080" rtl="0" algn="ctr">
              <a:lnSpc>
                <a:spcPct val="119656"/>
              </a:lnSpc>
              <a:spcBef>
                <a:spcPts val="0"/>
              </a:spcBef>
              <a:spcAft>
                <a:spcPts val="0"/>
              </a:spcAft>
              <a:buNone/>
            </a:pPr>
            <a:r>
              <a:rPr b="0" i="0" lang="en-US" sz="1400" u="none" cap="none" strike="noStrike">
                <a:solidFill>
                  <a:srgbClr val="685D46"/>
                </a:solidFill>
                <a:latin typeface="Arial"/>
                <a:ea typeface="Arial"/>
                <a:cs typeface="Arial"/>
                <a:sym typeface="Arial"/>
              </a:rPr>
              <a:t>Head of School</a:t>
            </a:r>
            <a:r>
              <a:rPr lang="en-US">
                <a:solidFill>
                  <a:srgbClr val="685D46"/>
                </a:solidFill>
              </a:rPr>
              <a:t>  Christopher Ahmad, </a:t>
            </a:r>
            <a:r>
              <a:rPr b="0" i="0" lang="en-US" sz="1400" u="none" cap="none" strike="noStrike">
                <a:solidFill>
                  <a:srgbClr val="685D46"/>
                </a:solidFill>
                <a:latin typeface="Arial"/>
                <a:ea typeface="Arial"/>
                <a:cs typeface="Arial"/>
                <a:sym typeface="Arial"/>
              </a:rPr>
              <a:t>A</a:t>
            </a:r>
            <a:r>
              <a:rPr lang="en-US">
                <a:solidFill>
                  <a:srgbClr val="685D46"/>
                </a:solidFill>
              </a:rPr>
              <a:t>IMS </a:t>
            </a:r>
            <a:r>
              <a:rPr b="0" i="0" lang="en-US" sz="1400" u="none" cap="none" strike="noStrike">
                <a:solidFill>
                  <a:srgbClr val="685D46"/>
                </a:solidFill>
                <a:latin typeface="Arial"/>
                <a:ea typeface="Arial"/>
                <a:cs typeface="Arial"/>
                <a:sym typeface="Arial"/>
              </a:rPr>
              <a:t>College Prep </a:t>
            </a:r>
            <a:r>
              <a:rPr lang="en-US">
                <a:solidFill>
                  <a:srgbClr val="685D46"/>
                </a:solidFill>
              </a:rPr>
              <a:t>Elementary </a:t>
            </a:r>
            <a:r>
              <a:rPr b="0" i="0" lang="en-US" sz="1400" u="none" cap="none" strike="noStrike">
                <a:solidFill>
                  <a:srgbClr val="685D46"/>
                </a:solidFill>
                <a:latin typeface="Arial"/>
                <a:ea typeface="Arial"/>
                <a:cs typeface="Arial"/>
                <a:sym typeface="Arial"/>
              </a:rPr>
              <a:t>School</a:t>
            </a:r>
            <a:endParaRPr b="0" i="0" sz="1400" u="none" cap="none" strike="noStrike">
              <a:solidFill>
                <a:srgbClr val="685D46"/>
              </a:solidFill>
              <a:latin typeface="Arial"/>
              <a:ea typeface="Arial"/>
              <a:cs typeface="Arial"/>
              <a:sym typeface="Arial"/>
            </a:endParaRPr>
          </a:p>
          <a:p>
            <a:pPr indent="909319" lvl="0" marL="12700" marR="5080" rtl="0" algn="ctr">
              <a:lnSpc>
                <a:spcPct val="119656"/>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3" name="Google Shape;53;p7"/>
          <p:cNvSpPr/>
          <p:nvPr/>
        </p:nvSpPr>
        <p:spPr>
          <a:xfrm>
            <a:off x="5406033" y="4927435"/>
            <a:ext cx="704548" cy="6633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7"/>
          <p:cNvSpPr/>
          <p:nvPr/>
        </p:nvSpPr>
        <p:spPr>
          <a:xfrm>
            <a:off x="4756298" y="4781623"/>
            <a:ext cx="2679304" cy="131437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517199" y="670574"/>
            <a:ext cx="11295859" cy="1281793"/>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Elementary</a:t>
            </a:r>
            <a:r>
              <a:rPr lang="en-US" sz="3600"/>
              <a:t> School Strategy for Communicating With Students and Parents Regarding January Opening</a:t>
            </a:r>
            <a:endParaRPr/>
          </a:p>
        </p:txBody>
      </p:sp>
      <p:sp>
        <p:nvSpPr>
          <p:cNvPr id="112" name="Google Shape;112;p16"/>
          <p:cNvSpPr txBox="1"/>
          <p:nvPr/>
        </p:nvSpPr>
        <p:spPr>
          <a:xfrm>
            <a:off x="419350" y="1894450"/>
            <a:ext cx="11041200" cy="4817100"/>
          </a:xfrm>
          <a:prstGeom prst="rect">
            <a:avLst/>
          </a:prstGeom>
          <a:noFill/>
          <a:ln>
            <a:noFill/>
          </a:ln>
        </p:spPr>
        <p:txBody>
          <a:bodyPr anchorCtr="0" anchor="t" bIns="0" lIns="0" spcFirstLastPara="1" rIns="0" wrap="square" tIns="52700">
            <a:noAutofit/>
          </a:bodyPr>
          <a:lstStyle/>
          <a:p>
            <a:pPr indent="0" lvl="0" marL="0" rtl="0" algn="l">
              <a:lnSpc>
                <a:spcPct val="115000"/>
              </a:lnSpc>
              <a:spcBef>
                <a:spcPts val="0"/>
              </a:spcBef>
              <a:spcAft>
                <a:spcPts val="0"/>
              </a:spcAft>
              <a:buNone/>
            </a:pPr>
            <a:r>
              <a:rPr b="1" lang="en-US" sz="2300">
                <a:solidFill>
                  <a:srgbClr val="434343"/>
                </a:solidFill>
                <a:latin typeface="Helvetica"/>
                <a:ea typeface="Helvetica"/>
                <a:cs typeface="Helvetica"/>
                <a:sym typeface="Helvetica"/>
              </a:rPr>
              <a:t>Parent Square</a:t>
            </a:r>
            <a:endParaRPr b="1" sz="2300">
              <a:solidFill>
                <a:srgbClr val="434343"/>
              </a:solidFill>
              <a:latin typeface="Helvetica"/>
              <a:ea typeface="Helvetica"/>
              <a:cs typeface="Helvetica"/>
              <a:sym typeface="Helvetica"/>
            </a:endParaRPr>
          </a:p>
          <a:p>
            <a:pPr indent="0" lvl="0" marL="0" rtl="0" algn="l">
              <a:lnSpc>
                <a:spcPct val="115000"/>
              </a:lnSpc>
              <a:spcBef>
                <a:spcPts val="0"/>
              </a:spcBef>
              <a:spcAft>
                <a:spcPts val="0"/>
              </a:spcAft>
              <a:buNone/>
            </a:pPr>
            <a:r>
              <a:rPr b="1" lang="en-US" sz="2300">
                <a:solidFill>
                  <a:srgbClr val="434343"/>
                </a:solidFill>
                <a:latin typeface="Helvetica"/>
                <a:ea typeface="Helvetica"/>
                <a:cs typeface="Helvetica"/>
                <a:sym typeface="Helvetica"/>
              </a:rPr>
              <a:t>Zoom Meetings</a:t>
            </a:r>
            <a:endParaRPr b="1" sz="2300">
              <a:solidFill>
                <a:srgbClr val="434343"/>
              </a:solidFill>
              <a:latin typeface="Helvetica"/>
              <a:ea typeface="Helvetica"/>
              <a:cs typeface="Helvetica"/>
              <a:sym typeface="Helvetica"/>
            </a:endParaRPr>
          </a:p>
          <a:p>
            <a:pPr indent="0" lvl="0" marL="0" rtl="0" algn="l">
              <a:lnSpc>
                <a:spcPct val="115000"/>
              </a:lnSpc>
              <a:spcBef>
                <a:spcPts val="0"/>
              </a:spcBef>
              <a:spcAft>
                <a:spcPts val="0"/>
              </a:spcAft>
              <a:buNone/>
            </a:pPr>
            <a:r>
              <a:rPr b="1" lang="en-US" sz="2300">
                <a:solidFill>
                  <a:srgbClr val="434343"/>
                </a:solidFill>
                <a:latin typeface="Helvetica"/>
                <a:ea typeface="Helvetica"/>
                <a:cs typeface="Helvetica"/>
                <a:sym typeface="Helvetica"/>
              </a:rPr>
              <a:t>Phone Calls</a:t>
            </a:r>
            <a:endParaRPr b="1" sz="2300">
              <a:solidFill>
                <a:srgbClr val="434343"/>
              </a:solidFill>
              <a:latin typeface="Helvetica"/>
              <a:ea typeface="Helvetica"/>
              <a:cs typeface="Helvetica"/>
              <a:sym typeface="Helvetica"/>
            </a:endParaRPr>
          </a:p>
          <a:p>
            <a:pPr indent="0" lvl="0" marL="609600" rtl="0" algn="l">
              <a:lnSpc>
                <a:spcPct val="115000"/>
              </a:lnSpc>
              <a:spcBef>
                <a:spcPts val="0"/>
              </a:spcBef>
              <a:spcAft>
                <a:spcPts val="0"/>
              </a:spcAft>
              <a:buNone/>
            </a:pPr>
            <a:r>
              <a:t/>
            </a:r>
            <a:endParaRPr b="1" sz="2300">
              <a:solidFill>
                <a:srgbClr val="434343"/>
              </a:solidFill>
              <a:latin typeface="Helvetica"/>
              <a:ea typeface="Helvetica"/>
              <a:cs typeface="Helvetica"/>
              <a:sym typeface="Helvet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1" y="65724"/>
            <a:ext cx="11674800" cy="1689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Elementary </a:t>
            </a:r>
            <a:r>
              <a:rPr lang="en-US" sz="3600"/>
              <a:t>School Strategy for Addressing Concerns From Parents and Students</a:t>
            </a:r>
            <a:endParaRPr sz="3600"/>
          </a:p>
          <a:p>
            <a:pPr indent="0" lvl="0" marL="0" rtl="0" algn="l">
              <a:lnSpc>
                <a:spcPct val="100000"/>
              </a:lnSpc>
              <a:spcBef>
                <a:spcPts val="0"/>
              </a:spcBef>
              <a:spcAft>
                <a:spcPts val="0"/>
              </a:spcAft>
              <a:buSzPts val="1400"/>
              <a:buNone/>
            </a:pPr>
            <a:r>
              <a:t/>
            </a:r>
            <a:endParaRPr sz="3600"/>
          </a:p>
          <a:p>
            <a:pPr indent="0" lvl="0" marL="0" rtl="0" algn="l">
              <a:lnSpc>
                <a:spcPct val="100000"/>
              </a:lnSpc>
              <a:spcBef>
                <a:spcPts val="0"/>
              </a:spcBef>
              <a:spcAft>
                <a:spcPts val="0"/>
              </a:spcAft>
              <a:buSzPts val="1400"/>
              <a:buNone/>
            </a:pPr>
            <a:r>
              <a:rPr lang="en-US" sz="3600"/>
              <a:t>Zoom Meetings</a:t>
            </a:r>
            <a:endParaRPr sz="3600"/>
          </a:p>
          <a:p>
            <a:pPr indent="0" lvl="0" marL="0" rtl="0" algn="l">
              <a:lnSpc>
                <a:spcPct val="100000"/>
              </a:lnSpc>
              <a:spcBef>
                <a:spcPts val="0"/>
              </a:spcBef>
              <a:spcAft>
                <a:spcPts val="0"/>
              </a:spcAft>
              <a:buSzPts val="1400"/>
              <a:buNone/>
            </a:pPr>
            <a:r>
              <a:rPr lang="en-US" sz="3600"/>
              <a:t>Phone Calls</a:t>
            </a:r>
            <a:endParaRPr sz="3600"/>
          </a:p>
        </p:txBody>
      </p:sp>
      <p:sp>
        <p:nvSpPr>
          <p:cNvPr id="118" name="Google Shape;118;p17"/>
          <p:cNvSpPr txBox="1"/>
          <p:nvPr/>
        </p:nvSpPr>
        <p:spPr>
          <a:xfrm>
            <a:off x="3024275" y="3026500"/>
            <a:ext cx="11041200" cy="4583400"/>
          </a:xfrm>
          <a:prstGeom prst="rect">
            <a:avLst/>
          </a:prstGeom>
          <a:noFill/>
          <a:ln>
            <a:noFill/>
          </a:ln>
        </p:spPr>
        <p:txBody>
          <a:bodyPr anchorCtr="0" anchor="t" bIns="0" lIns="0" spcFirstLastPara="1" rIns="0" wrap="square" tIns="52700">
            <a:noAutofit/>
          </a:bodyPr>
          <a:lstStyle/>
          <a:p>
            <a:pPr indent="0" lvl="0" marL="0" marR="0" rtl="0" algn="l">
              <a:lnSpc>
                <a:spcPct val="100000"/>
              </a:lnSpc>
              <a:spcBef>
                <a:spcPts val="0"/>
              </a:spcBef>
              <a:spcAft>
                <a:spcPts val="1000"/>
              </a:spcAft>
              <a:buNone/>
            </a:pPr>
            <a:r>
              <a:t/>
            </a:r>
            <a:endParaRPr b="1" sz="2300">
              <a:solidFill>
                <a:srgbClr val="434343"/>
              </a:solidFill>
              <a:latin typeface="Helvetica"/>
              <a:ea typeface="Helvetica"/>
              <a:cs typeface="Helvetica"/>
              <a:sym typeface="Helvetic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303724" y="403724"/>
            <a:ext cx="11674800" cy="1689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Elementary School Challenges/Concerns and Method for Resolution</a:t>
            </a:r>
            <a:endParaRPr/>
          </a:p>
        </p:txBody>
      </p:sp>
      <p:sp>
        <p:nvSpPr>
          <p:cNvPr id="124" name="Google Shape;124;p18"/>
          <p:cNvSpPr txBox="1"/>
          <p:nvPr/>
        </p:nvSpPr>
        <p:spPr>
          <a:xfrm>
            <a:off x="583675" y="1696775"/>
            <a:ext cx="10783200" cy="4830900"/>
          </a:xfrm>
          <a:prstGeom prst="rect">
            <a:avLst/>
          </a:prstGeom>
          <a:noFill/>
          <a:ln>
            <a:noFill/>
          </a:ln>
        </p:spPr>
        <p:txBody>
          <a:bodyPr anchorCtr="0" anchor="t" bIns="0" lIns="0" spcFirstLastPara="1" rIns="0" wrap="square" tIns="52700">
            <a:noAutofit/>
          </a:bodyPr>
          <a:lstStyle/>
          <a:p>
            <a:pPr indent="0" lvl="0" marL="457200" rtl="0" algn="l">
              <a:lnSpc>
                <a:spcPct val="150000"/>
              </a:lnSpc>
              <a:spcBef>
                <a:spcPts val="0"/>
              </a:spcBef>
              <a:spcAft>
                <a:spcPts val="0"/>
              </a:spcAft>
              <a:buNone/>
            </a:pPr>
            <a:r>
              <a:t/>
            </a:r>
            <a:endParaRPr b="1" sz="2200">
              <a:solidFill>
                <a:srgbClr val="434343"/>
              </a:solidFill>
            </a:endParaRPr>
          </a:p>
          <a:p>
            <a:pPr indent="0" lvl="0" marL="0" rtl="0" algn="l">
              <a:lnSpc>
                <a:spcPct val="150000"/>
              </a:lnSpc>
              <a:spcBef>
                <a:spcPts val="0"/>
              </a:spcBef>
              <a:spcAft>
                <a:spcPts val="0"/>
              </a:spcAft>
              <a:buNone/>
            </a:pPr>
            <a:r>
              <a:rPr b="1" lang="en-US" sz="2200">
                <a:solidFill>
                  <a:srgbClr val="434343"/>
                </a:solidFill>
              </a:rPr>
              <a:t>   Deciding whether or not to retain certain students during virtual learning</a:t>
            </a:r>
            <a:endParaRPr b="1" sz="22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8"/>
          <p:cNvSpPr txBox="1"/>
          <p:nvPr>
            <p:ph type="title"/>
          </p:nvPr>
        </p:nvSpPr>
        <p:spPr>
          <a:xfrm>
            <a:off x="517199" y="670574"/>
            <a:ext cx="11674800" cy="1689600"/>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Highlights I Want The Board To Know</a:t>
            </a:r>
            <a:endParaRPr sz="3600"/>
          </a:p>
          <a:p>
            <a:pPr indent="0" lvl="0" marL="0" rtl="0" algn="l">
              <a:lnSpc>
                <a:spcPct val="100000"/>
              </a:lnSpc>
              <a:spcBef>
                <a:spcPts val="0"/>
              </a:spcBef>
              <a:spcAft>
                <a:spcPts val="0"/>
              </a:spcAft>
              <a:buSzPts val="1400"/>
              <a:buNone/>
            </a:pPr>
            <a:r>
              <a:t/>
            </a:r>
            <a:endParaRPr sz="3600"/>
          </a:p>
          <a:p>
            <a:pPr indent="0" lvl="0" marL="0" rtl="0" algn="l">
              <a:lnSpc>
                <a:spcPct val="100000"/>
              </a:lnSpc>
              <a:spcBef>
                <a:spcPts val="0"/>
              </a:spcBef>
              <a:spcAft>
                <a:spcPts val="0"/>
              </a:spcAft>
              <a:buSzPts val="1400"/>
              <a:buNone/>
            </a:pPr>
            <a:r>
              <a:t/>
            </a:r>
            <a:endParaRPr sz="3600"/>
          </a:p>
        </p:txBody>
      </p:sp>
      <p:sp>
        <p:nvSpPr>
          <p:cNvPr id="60" name="Google Shape;60;p8"/>
          <p:cNvSpPr txBox="1"/>
          <p:nvPr/>
        </p:nvSpPr>
        <p:spPr>
          <a:xfrm>
            <a:off x="1065675" y="1411650"/>
            <a:ext cx="10054500" cy="5228700"/>
          </a:xfrm>
          <a:prstGeom prst="rect">
            <a:avLst/>
          </a:prstGeom>
          <a:noFill/>
          <a:ln>
            <a:noFill/>
          </a:ln>
        </p:spPr>
        <p:txBody>
          <a:bodyPr anchorCtr="0" anchor="t" bIns="0" lIns="0" spcFirstLastPara="1" rIns="0" wrap="square" tIns="52700">
            <a:noAutofit/>
          </a:bodyPr>
          <a:lstStyle/>
          <a:p>
            <a:pPr indent="0" lvl="0" marL="0" rtl="0" algn="l">
              <a:spcBef>
                <a:spcPts val="315"/>
              </a:spcBef>
              <a:spcAft>
                <a:spcPts val="0"/>
              </a:spcAft>
              <a:buNone/>
            </a:pPr>
            <a:r>
              <a:rPr lang="en-US">
                <a:solidFill>
                  <a:srgbClr val="434343"/>
                </a:solidFill>
              </a:rPr>
              <a:t>-We completed a full 5-week cycle of evaluations</a:t>
            </a:r>
            <a:endParaRPr>
              <a:solidFill>
                <a:srgbClr val="434343"/>
              </a:solidFill>
            </a:endParaRPr>
          </a:p>
          <a:p>
            <a:pPr indent="0" lvl="0" marL="0" rtl="0" algn="l">
              <a:spcBef>
                <a:spcPts val="1000"/>
              </a:spcBef>
              <a:spcAft>
                <a:spcPts val="0"/>
              </a:spcAft>
              <a:buNone/>
            </a:pPr>
            <a:r>
              <a:rPr lang="en-US">
                <a:solidFill>
                  <a:srgbClr val="434343"/>
                </a:solidFill>
              </a:rPr>
              <a:t>-Most of the teachers did extremely well</a:t>
            </a:r>
            <a:endParaRPr>
              <a:solidFill>
                <a:srgbClr val="434343"/>
              </a:solidFill>
            </a:endParaRPr>
          </a:p>
          <a:p>
            <a:pPr indent="0" lvl="0" marL="0" rtl="0" algn="l">
              <a:spcBef>
                <a:spcPts val="1000"/>
              </a:spcBef>
              <a:spcAft>
                <a:spcPts val="0"/>
              </a:spcAft>
              <a:buNone/>
            </a:pPr>
            <a:r>
              <a:rPr lang="en-US">
                <a:solidFill>
                  <a:srgbClr val="434343"/>
                </a:solidFill>
              </a:rPr>
              <a:t>-Students were all well behaved, attentive, and engaged</a:t>
            </a:r>
            <a:endParaRPr>
              <a:solidFill>
                <a:srgbClr val="434343"/>
              </a:solidFill>
            </a:endParaRPr>
          </a:p>
          <a:p>
            <a:pPr indent="0" lvl="0" marL="0" rtl="0" algn="l">
              <a:spcBef>
                <a:spcPts val="1000"/>
              </a:spcBef>
              <a:spcAft>
                <a:spcPts val="0"/>
              </a:spcAft>
              <a:buNone/>
            </a:pPr>
            <a:r>
              <a:rPr lang="en-US">
                <a:solidFill>
                  <a:srgbClr val="434343"/>
                </a:solidFill>
              </a:rPr>
              <a:t>-Teachers were making great use of technology</a:t>
            </a:r>
            <a:endParaRPr>
              <a:solidFill>
                <a:srgbClr val="434343"/>
              </a:solidFill>
            </a:endParaRPr>
          </a:p>
          <a:p>
            <a:pPr indent="0" lvl="0" marL="0" rtl="0" algn="l">
              <a:spcBef>
                <a:spcPts val="1000"/>
              </a:spcBef>
              <a:spcAft>
                <a:spcPts val="0"/>
              </a:spcAft>
              <a:buNone/>
            </a:pPr>
            <a:r>
              <a:rPr lang="en-US">
                <a:solidFill>
                  <a:srgbClr val="434343"/>
                </a:solidFill>
              </a:rPr>
              <a:t>-The rigor was still present</a:t>
            </a:r>
            <a:endParaRPr>
              <a:solidFill>
                <a:srgbClr val="434343"/>
              </a:solidFill>
            </a:endParaRPr>
          </a:p>
          <a:p>
            <a:pPr indent="0" lvl="0" marL="0" rtl="0" algn="l">
              <a:spcBef>
                <a:spcPts val="1000"/>
              </a:spcBef>
              <a:spcAft>
                <a:spcPts val="0"/>
              </a:spcAft>
              <a:buNone/>
            </a:pPr>
            <a:r>
              <a:t/>
            </a:r>
            <a:endParaRPr>
              <a:solidFill>
                <a:srgbClr val="434343"/>
              </a:solidFill>
            </a:endParaRPr>
          </a:p>
          <a:p>
            <a:pPr indent="0" lvl="0" marL="0" rtl="0" algn="l">
              <a:spcBef>
                <a:spcPts val="1000"/>
              </a:spcBef>
              <a:spcAft>
                <a:spcPts val="0"/>
              </a:spcAft>
              <a:buNone/>
            </a:pPr>
            <a:r>
              <a:t/>
            </a:r>
            <a:endParaRPr>
              <a:solidFill>
                <a:srgbClr val="434343"/>
              </a:solidFill>
            </a:endParaRPr>
          </a:p>
          <a:p>
            <a:pPr indent="0" lvl="0" marL="0" rtl="0" algn="l">
              <a:spcBef>
                <a:spcPts val="1000"/>
              </a:spcBef>
              <a:spcAft>
                <a:spcPts val="1000"/>
              </a:spcAft>
              <a:buNone/>
            </a:pPr>
            <a:r>
              <a:t/>
            </a:r>
            <a:endParaRPr>
              <a:solidFill>
                <a:srgbClr val="43434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SPECIAL GUEST</a:t>
            </a:r>
            <a:endParaRPr/>
          </a:p>
        </p:txBody>
      </p:sp>
      <p:sp>
        <p:nvSpPr>
          <p:cNvPr id="66" name="Google Shape;66;p9"/>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1100">
                <a:solidFill>
                  <a:srgbClr val="222222"/>
                </a:solidFill>
                <a:highlight>
                  <a:srgbClr val="FFFFFF"/>
                </a:highlight>
                <a:latin typeface="Arial"/>
                <a:ea typeface="Arial"/>
                <a:cs typeface="Arial"/>
                <a:sym typeface="Arial"/>
              </a:rPr>
              <a:t>Olympic Bobsledder Cherrelle Garrett will be coming to one of our first grade classes on February 19th to talk to our students.  She will be interacting with the students via Zoom.</a:t>
            </a:r>
            <a:endParaRPr/>
          </a:p>
        </p:txBody>
      </p:sp>
      <p:pic>
        <p:nvPicPr>
          <p:cNvPr id="67" name="Google Shape;67;p9"/>
          <p:cNvPicPr preferRelativeResize="0"/>
          <p:nvPr/>
        </p:nvPicPr>
        <p:blipFill>
          <a:blip r:embed="rId3">
            <a:alphaModFix/>
          </a:blip>
          <a:stretch>
            <a:fillRect/>
          </a:stretch>
        </p:blipFill>
        <p:spPr>
          <a:xfrm>
            <a:off x="1589800" y="1998260"/>
            <a:ext cx="8399849" cy="47249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0"/>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Black History Month</a:t>
            </a:r>
            <a:endParaRPr/>
          </a:p>
        </p:txBody>
      </p:sp>
      <p:sp>
        <p:nvSpPr>
          <p:cNvPr id="73" name="Google Shape;73;p10"/>
          <p:cNvSpPr txBox="1"/>
          <p:nvPr>
            <p:ph idx="1" type="body"/>
          </p:nvPr>
        </p:nvSpPr>
        <p:spPr>
          <a:xfrm>
            <a:off x="282200" y="1701299"/>
            <a:ext cx="11566500" cy="4674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Niya Kemal (3rd grade) memorized this poem for Black History Month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*Play Video</a:t>
            </a:r>
            <a:endParaRPr/>
          </a:p>
        </p:txBody>
      </p:sp>
      <p:pic>
        <p:nvPicPr>
          <p:cNvPr id="74" name="Google Shape;74;p10"/>
          <p:cNvPicPr preferRelativeResize="0"/>
          <p:nvPr/>
        </p:nvPicPr>
        <p:blipFill>
          <a:blip r:embed="rId3">
            <a:alphaModFix/>
          </a:blip>
          <a:stretch>
            <a:fillRect/>
          </a:stretch>
        </p:blipFill>
        <p:spPr>
          <a:xfrm>
            <a:off x="9045050" y="1823150"/>
            <a:ext cx="2438400" cy="3333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1"/>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Black History Month Projects</a:t>
            </a:r>
            <a:endParaRPr/>
          </a:p>
        </p:txBody>
      </p:sp>
      <p:sp>
        <p:nvSpPr>
          <p:cNvPr id="80" name="Google Shape;80;p11"/>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81" name="Google Shape;81;p11"/>
          <p:cNvPicPr preferRelativeResize="0"/>
          <p:nvPr/>
        </p:nvPicPr>
        <p:blipFill>
          <a:blip r:embed="rId3">
            <a:alphaModFix/>
          </a:blip>
          <a:stretch>
            <a:fillRect/>
          </a:stretch>
        </p:blipFill>
        <p:spPr>
          <a:xfrm>
            <a:off x="633175" y="1330850"/>
            <a:ext cx="4610100" cy="5427975"/>
          </a:xfrm>
          <a:prstGeom prst="rect">
            <a:avLst/>
          </a:prstGeom>
          <a:noFill/>
          <a:ln>
            <a:noFill/>
          </a:ln>
        </p:spPr>
      </p:pic>
      <p:pic>
        <p:nvPicPr>
          <p:cNvPr id="82" name="Google Shape;82;p11"/>
          <p:cNvPicPr preferRelativeResize="0"/>
          <p:nvPr/>
        </p:nvPicPr>
        <p:blipFill>
          <a:blip r:embed="rId4">
            <a:alphaModFix/>
          </a:blip>
          <a:stretch>
            <a:fillRect/>
          </a:stretch>
        </p:blipFill>
        <p:spPr>
          <a:xfrm>
            <a:off x="7319350" y="1271400"/>
            <a:ext cx="4638675" cy="5487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PBIS MOVIE DAY!!!!</a:t>
            </a:r>
            <a:endParaRPr/>
          </a:p>
        </p:txBody>
      </p:sp>
      <p:sp>
        <p:nvSpPr>
          <p:cNvPr id="88" name="Google Shape;88;p12"/>
          <p:cNvSpPr txBox="1"/>
          <p:nvPr>
            <p:ph idx="1" type="body"/>
          </p:nvPr>
        </p:nvSpPr>
        <p:spPr>
          <a:xfrm>
            <a:off x="312725" y="1701308"/>
            <a:ext cx="11566500" cy="4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89" name="Google Shape;89;p12"/>
          <p:cNvPicPr preferRelativeResize="0"/>
          <p:nvPr/>
        </p:nvPicPr>
        <p:blipFill>
          <a:blip r:embed="rId3">
            <a:alphaModFix/>
          </a:blip>
          <a:stretch>
            <a:fillRect/>
          </a:stretch>
        </p:blipFill>
        <p:spPr>
          <a:xfrm>
            <a:off x="6321009" y="0"/>
            <a:ext cx="5430033"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3"/>
          <p:cNvSpPr txBox="1"/>
          <p:nvPr>
            <p:ph type="title"/>
          </p:nvPr>
        </p:nvSpPr>
        <p:spPr>
          <a:xfrm>
            <a:off x="517200" y="430675"/>
            <a:ext cx="111576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t>Highlights Of The Month</a:t>
            </a:r>
            <a:endParaRPr sz="3600"/>
          </a:p>
        </p:txBody>
      </p:sp>
      <p:sp>
        <p:nvSpPr>
          <p:cNvPr id="95" name="Google Shape;95;p13"/>
          <p:cNvSpPr txBox="1"/>
          <p:nvPr>
            <p:ph idx="1" type="body"/>
          </p:nvPr>
        </p:nvSpPr>
        <p:spPr>
          <a:xfrm>
            <a:off x="312750" y="1632658"/>
            <a:ext cx="11566500" cy="4151100"/>
          </a:xfrm>
          <a:prstGeom prst="rect">
            <a:avLst/>
          </a:prstGeom>
        </p:spPr>
        <p:txBody>
          <a:bodyPr anchorCtr="0" anchor="t" bIns="0" lIns="0" spcFirstLastPara="1" rIns="0" wrap="square" tIns="0">
            <a:noAutofit/>
          </a:bodyPr>
          <a:lstStyle/>
          <a:p>
            <a:pPr indent="0" lvl="0" marL="0" rtl="0" algn="l">
              <a:spcBef>
                <a:spcPts val="315"/>
              </a:spcBef>
              <a:spcAft>
                <a:spcPts val="0"/>
              </a:spcAft>
              <a:buNone/>
            </a:pPr>
            <a:r>
              <a:rPr b="1" lang="en-US" sz="2500">
                <a:solidFill>
                  <a:srgbClr val="5B0F00"/>
                </a:solidFill>
                <a:latin typeface="Helvetica Neue"/>
                <a:ea typeface="Helvetica Neue"/>
                <a:cs typeface="Helvetica Neue"/>
                <a:sym typeface="Helvetica Neue"/>
              </a:rPr>
              <a:t>-K-2 Students are getting a “Buddy Bag.”</a:t>
            </a:r>
            <a:endParaRPr b="1" sz="2500">
              <a:solidFill>
                <a:srgbClr val="5B0F00"/>
              </a:solidFill>
              <a:latin typeface="Helvetica Neue"/>
              <a:ea typeface="Helvetica Neue"/>
              <a:cs typeface="Helvetica Neue"/>
              <a:sym typeface="Helvetica Neue"/>
            </a:endParaRPr>
          </a:p>
          <a:p>
            <a:pPr indent="0" lvl="0" marL="0" rtl="0" algn="l">
              <a:spcBef>
                <a:spcPts val="1000"/>
              </a:spcBef>
              <a:spcAft>
                <a:spcPts val="0"/>
              </a:spcAft>
              <a:buNone/>
            </a:pPr>
            <a:r>
              <a:rPr b="1" lang="en-US" sz="2500">
                <a:solidFill>
                  <a:srgbClr val="5B0F00"/>
                </a:solidFill>
                <a:latin typeface="Helvetica Neue"/>
                <a:ea typeface="Helvetica Neue"/>
                <a:cs typeface="Helvetica Neue"/>
                <a:sym typeface="Helvetica Neue"/>
              </a:rPr>
              <a:t>This is a bag to replenish items that students need for learning</a:t>
            </a:r>
            <a:endParaRPr b="1" sz="2500">
              <a:solidFill>
                <a:srgbClr val="5B0F00"/>
              </a:solidFill>
              <a:latin typeface="Helvetica Neue"/>
              <a:ea typeface="Helvetica Neue"/>
              <a:cs typeface="Helvetica Neue"/>
              <a:sym typeface="Helvetica Neue"/>
            </a:endParaRPr>
          </a:p>
          <a:p>
            <a:pPr indent="0" lvl="0" marL="0" rtl="0" algn="l">
              <a:spcBef>
                <a:spcPts val="1000"/>
              </a:spcBef>
              <a:spcAft>
                <a:spcPts val="0"/>
              </a:spcAft>
              <a:buClr>
                <a:schemeClr val="dk1"/>
              </a:buClr>
              <a:buSzPts val="1100"/>
              <a:buFont typeface="Arial"/>
              <a:buNone/>
            </a:pPr>
            <a:r>
              <a:rPr b="1" lang="en-US" sz="1400">
                <a:solidFill>
                  <a:srgbClr val="222222"/>
                </a:solidFill>
                <a:highlight>
                  <a:srgbClr val="FFFF00"/>
                </a:highlight>
                <a:latin typeface="Arial"/>
                <a:ea typeface="Arial"/>
                <a:cs typeface="Arial"/>
                <a:sym typeface="Arial"/>
              </a:rPr>
              <a:t>crayons</a:t>
            </a:r>
            <a:endParaRPr b="1" sz="1400">
              <a:solidFill>
                <a:srgbClr val="222222"/>
              </a:solidFill>
              <a:highlight>
                <a:srgbClr val="FFFF00"/>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b="1" lang="en-US" sz="1400">
                <a:solidFill>
                  <a:srgbClr val="222222"/>
                </a:solidFill>
                <a:highlight>
                  <a:srgbClr val="FFFF00"/>
                </a:highlight>
                <a:latin typeface="Arial"/>
                <a:ea typeface="Arial"/>
                <a:cs typeface="Arial"/>
                <a:sym typeface="Arial"/>
              </a:rPr>
              <a:t>scissors</a:t>
            </a:r>
            <a:endParaRPr b="1" sz="1400">
              <a:solidFill>
                <a:srgbClr val="222222"/>
              </a:solidFill>
              <a:highlight>
                <a:srgbClr val="FFFF00"/>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b="1" lang="en-US" sz="1400">
                <a:solidFill>
                  <a:srgbClr val="222222"/>
                </a:solidFill>
                <a:highlight>
                  <a:srgbClr val="FFFF00"/>
                </a:highlight>
                <a:latin typeface="Arial"/>
                <a:ea typeface="Arial"/>
                <a:cs typeface="Arial"/>
                <a:sym typeface="Arial"/>
              </a:rPr>
              <a:t>whiteboard markers</a:t>
            </a:r>
            <a:endParaRPr b="1" sz="1400">
              <a:solidFill>
                <a:srgbClr val="222222"/>
              </a:solidFill>
              <a:highlight>
                <a:srgbClr val="FFFF00"/>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b="1" lang="en-US" sz="1400">
                <a:solidFill>
                  <a:srgbClr val="222222"/>
                </a:solidFill>
                <a:highlight>
                  <a:srgbClr val="FFFF00"/>
                </a:highlight>
                <a:latin typeface="Arial"/>
                <a:ea typeface="Arial"/>
                <a:cs typeface="Arial"/>
                <a:sym typeface="Arial"/>
              </a:rPr>
              <a:t>whiteboards</a:t>
            </a:r>
            <a:endParaRPr b="1" sz="1400">
              <a:solidFill>
                <a:srgbClr val="222222"/>
              </a:solidFill>
              <a:highlight>
                <a:srgbClr val="FFFF00"/>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b="1" lang="en-US" sz="1400">
                <a:solidFill>
                  <a:srgbClr val="222222"/>
                </a:solidFill>
                <a:highlight>
                  <a:srgbClr val="FFFF00"/>
                </a:highlight>
                <a:latin typeface="Arial"/>
                <a:ea typeface="Arial"/>
                <a:cs typeface="Arial"/>
                <a:sym typeface="Arial"/>
              </a:rPr>
              <a:t>lined paper</a:t>
            </a:r>
            <a:endParaRPr b="1" sz="1400">
              <a:solidFill>
                <a:srgbClr val="222222"/>
              </a:solidFill>
              <a:highlight>
                <a:srgbClr val="FFFF00"/>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b="1" lang="en-US" sz="1400">
                <a:solidFill>
                  <a:srgbClr val="222222"/>
                </a:solidFill>
                <a:highlight>
                  <a:srgbClr val="FFFF00"/>
                </a:highlight>
                <a:latin typeface="Arial"/>
                <a:ea typeface="Arial"/>
                <a:cs typeface="Arial"/>
                <a:sym typeface="Arial"/>
              </a:rPr>
              <a:t>pencils</a:t>
            </a:r>
            <a:endParaRPr b="1" sz="1400">
              <a:solidFill>
                <a:srgbClr val="222222"/>
              </a:solidFill>
              <a:highlight>
                <a:srgbClr val="FFFF00"/>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b="1" lang="en-US" sz="1400">
                <a:solidFill>
                  <a:srgbClr val="222222"/>
                </a:solidFill>
                <a:highlight>
                  <a:srgbClr val="FFFF00"/>
                </a:highlight>
                <a:latin typeface="Arial"/>
                <a:ea typeface="Arial"/>
                <a:cs typeface="Arial"/>
                <a:sym typeface="Arial"/>
              </a:rPr>
              <a:t>erasers</a:t>
            </a:r>
            <a:endParaRPr b="1" sz="1400">
              <a:solidFill>
                <a:srgbClr val="222222"/>
              </a:solidFill>
              <a:highlight>
                <a:srgbClr val="FFFF00"/>
              </a:highlight>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b="1" lang="en-US" sz="1400">
                <a:solidFill>
                  <a:srgbClr val="222222"/>
                </a:solidFill>
                <a:highlight>
                  <a:srgbClr val="FFFF00"/>
                </a:highlight>
                <a:latin typeface="Arial"/>
                <a:ea typeface="Arial"/>
                <a:cs typeface="Arial"/>
                <a:sym typeface="Arial"/>
              </a:rPr>
              <a:t>rulers</a:t>
            </a:r>
            <a:endParaRPr b="1" sz="1400">
              <a:solidFill>
                <a:srgbClr val="222222"/>
              </a:solidFill>
              <a:highlight>
                <a:srgbClr val="FFFF00"/>
              </a:highlight>
              <a:latin typeface="Arial"/>
              <a:ea typeface="Arial"/>
              <a:cs typeface="Arial"/>
              <a:sym typeface="Arial"/>
            </a:endParaRPr>
          </a:p>
          <a:p>
            <a:pPr indent="0" lvl="0" marL="0" rtl="0" algn="l">
              <a:spcBef>
                <a:spcPts val="1000"/>
              </a:spcBef>
              <a:spcAft>
                <a:spcPts val="0"/>
              </a:spcAft>
              <a:buNone/>
            </a:pPr>
            <a:r>
              <a:t/>
            </a:r>
            <a:endParaRPr b="1" sz="2500">
              <a:solidFill>
                <a:srgbClr val="5B0F00"/>
              </a:solidFill>
              <a:latin typeface="Helvetica Neue"/>
              <a:ea typeface="Helvetica Neue"/>
              <a:cs typeface="Helvetica Neue"/>
              <a:sym typeface="Helvetica Neue"/>
            </a:endParaRPr>
          </a:p>
          <a:p>
            <a:pPr indent="0" lvl="0" marL="0" rtl="0" algn="l">
              <a:spcBef>
                <a:spcPts val="1000"/>
              </a:spcBef>
              <a:spcAft>
                <a:spcPts val="0"/>
              </a:spcAft>
              <a:buNone/>
            </a:pPr>
            <a:r>
              <a:t/>
            </a:r>
            <a:endParaRPr b="1" sz="2500">
              <a:solidFill>
                <a:srgbClr val="5B0F00"/>
              </a:solidFill>
              <a:latin typeface="Helvetica Neue"/>
              <a:ea typeface="Helvetica Neue"/>
              <a:cs typeface="Helvetica Neue"/>
              <a:sym typeface="Helvetica Neue"/>
            </a:endParaRPr>
          </a:p>
          <a:p>
            <a:pPr indent="0" lvl="0" marL="0" rtl="0" algn="l">
              <a:spcBef>
                <a:spcPts val="1000"/>
              </a:spcBef>
              <a:spcAft>
                <a:spcPts val="0"/>
              </a:spcAft>
              <a:buNone/>
            </a:pPr>
            <a:r>
              <a:t/>
            </a:r>
            <a:endParaRPr b="1" sz="2500">
              <a:solidFill>
                <a:srgbClr val="5B0F00"/>
              </a:solidFill>
              <a:latin typeface="Helvetica Neue"/>
              <a:ea typeface="Helvetica Neue"/>
              <a:cs typeface="Helvetica Neue"/>
              <a:sym typeface="Helvetica Neue"/>
            </a:endParaRPr>
          </a:p>
          <a:p>
            <a:pPr indent="0" lvl="0" marL="0" rtl="0" algn="l">
              <a:spcBef>
                <a:spcPts val="1000"/>
              </a:spcBef>
              <a:spcAft>
                <a:spcPts val="0"/>
              </a:spcAft>
              <a:buNone/>
            </a:pPr>
            <a:r>
              <a:t/>
            </a:r>
            <a:endParaRPr b="1" sz="2500">
              <a:solidFill>
                <a:srgbClr val="5B0F00"/>
              </a:solidFill>
              <a:latin typeface="Helvetica Neue"/>
              <a:ea typeface="Helvetica Neue"/>
              <a:cs typeface="Helvetica Neue"/>
              <a:sym typeface="Helvetica Neue"/>
            </a:endParaRPr>
          </a:p>
          <a:p>
            <a:pPr indent="0" lvl="0" marL="0" rtl="0" algn="l">
              <a:spcBef>
                <a:spcPts val="1000"/>
              </a:spcBef>
              <a:spcAft>
                <a:spcPts val="1000"/>
              </a:spcAft>
              <a:buNone/>
            </a:pPr>
            <a:r>
              <a:t/>
            </a:r>
            <a:endParaRPr b="1" sz="2500">
              <a:solidFill>
                <a:srgbClr val="5B0F0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4"/>
          <p:cNvSpPr txBox="1"/>
          <p:nvPr>
            <p:ph type="title"/>
          </p:nvPr>
        </p:nvSpPr>
        <p:spPr>
          <a:xfrm>
            <a:off x="428249" y="661673"/>
            <a:ext cx="10818900" cy="1193400"/>
          </a:xfrm>
          <a:prstGeom prst="rect">
            <a:avLst/>
          </a:prstGeom>
          <a:noFill/>
          <a:ln>
            <a:noFill/>
          </a:ln>
        </p:spPr>
        <p:txBody>
          <a:bodyPr anchorCtr="0" anchor="t" bIns="0" lIns="0" spcFirstLastPara="1" rIns="0" wrap="square" tIns="12700">
            <a:noAutofit/>
          </a:bodyPr>
          <a:lstStyle/>
          <a:p>
            <a:pPr indent="0" lvl="0" marL="12700" rtl="0" algn="l">
              <a:lnSpc>
                <a:spcPct val="100000"/>
              </a:lnSpc>
              <a:spcBef>
                <a:spcPts val="0"/>
              </a:spcBef>
              <a:spcAft>
                <a:spcPts val="0"/>
              </a:spcAft>
              <a:buSzPts val="1400"/>
              <a:buNone/>
            </a:pPr>
            <a:r>
              <a:rPr lang="en-US" sz="3600"/>
              <a:t>Elementary </a:t>
            </a:r>
            <a:r>
              <a:rPr lang="en-US" sz="3600"/>
              <a:t>School Instructional Schedule In January</a:t>
            </a:r>
            <a:endParaRPr sz="3600"/>
          </a:p>
          <a:p>
            <a:pPr indent="0" lvl="0" marL="12700" rtl="0" algn="l">
              <a:lnSpc>
                <a:spcPct val="100000"/>
              </a:lnSpc>
              <a:spcBef>
                <a:spcPts val="0"/>
              </a:spcBef>
              <a:spcAft>
                <a:spcPts val="0"/>
              </a:spcAft>
              <a:buSzPts val="1400"/>
              <a:buNone/>
            </a:pPr>
            <a:r>
              <a:t/>
            </a:r>
            <a:endParaRPr sz="3600"/>
          </a:p>
          <a:p>
            <a:pPr indent="0" lvl="0" marL="12700" rtl="0" algn="l">
              <a:lnSpc>
                <a:spcPct val="100000"/>
              </a:lnSpc>
              <a:spcBef>
                <a:spcPts val="0"/>
              </a:spcBef>
              <a:spcAft>
                <a:spcPts val="0"/>
              </a:spcAft>
              <a:buSzPts val="1400"/>
              <a:buNone/>
            </a:pPr>
            <a:r>
              <a:rPr lang="en-US" sz="3600"/>
              <a:t>8:45-3:30 K-2          Friday 8:45-2:00</a:t>
            </a:r>
            <a:endParaRPr sz="3600"/>
          </a:p>
          <a:p>
            <a:pPr indent="0" lvl="0" marL="12700" rtl="0" algn="l">
              <a:lnSpc>
                <a:spcPct val="100000"/>
              </a:lnSpc>
              <a:spcBef>
                <a:spcPts val="0"/>
              </a:spcBef>
              <a:spcAft>
                <a:spcPts val="0"/>
              </a:spcAft>
              <a:buSzPts val="1400"/>
              <a:buNone/>
            </a:pPr>
            <a:r>
              <a:rPr lang="en-US" sz="3600"/>
              <a:t>8:30-3:30 2-5          Friday 8:30-2:00</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517199" y="670574"/>
            <a:ext cx="11295859" cy="1281793"/>
          </a:xfrm>
          <a:prstGeom prst="rect">
            <a:avLst/>
          </a:prstGeom>
          <a:noFill/>
          <a:ln>
            <a:noFill/>
          </a:ln>
        </p:spPr>
        <p:txBody>
          <a:bodyPr anchorCtr="0" anchor="t" bIns="0" lIns="0" spcFirstLastPara="1" rIns="0" wrap="square" tIns="12700">
            <a:noAutofit/>
          </a:bodyPr>
          <a:lstStyle/>
          <a:p>
            <a:pPr indent="0" lvl="0" marL="0" rtl="0" algn="l">
              <a:lnSpc>
                <a:spcPct val="100000"/>
              </a:lnSpc>
              <a:spcBef>
                <a:spcPts val="0"/>
              </a:spcBef>
              <a:spcAft>
                <a:spcPts val="0"/>
              </a:spcAft>
              <a:buSzPts val="1400"/>
              <a:buNone/>
            </a:pPr>
            <a:r>
              <a:rPr lang="en-US" sz="3600"/>
              <a:t>Elementary </a:t>
            </a:r>
            <a:r>
              <a:rPr lang="en-US" sz="3600"/>
              <a:t>School Method for Monitoring Instruction For January Hybrid Learning</a:t>
            </a:r>
            <a:endParaRPr/>
          </a:p>
        </p:txBody>
      </p:sp>
      <p:sp>
        <p:nvSpPr>
          <p:cNvPr id="106" name="Google Shape;106;p15"/>
          <p:cNvSpPr txBox="1"/>
          <p:nvPr/>
        </p:nvSpPr>
        <p:spPr>
          <a:xfrm>
            <a:off x="684150" y="1413925"/>
            <a:ext cx="9340500" cy="5226300"/>
          </a:xfrm>
          <a:prstGeom prst="rect">
            <a:avLst/>
          </a:prstGeom>
          <a:noFill/>
          <a:ln>
            <a:noFill/>
          </a:ln>
        </p:spPr>
        <p:txBody>
          <a:bodyPr anchorCtr="0" anchor="t" bIns="0" lIns="0" spcFirstLastPara="1" rIns="0" wrap="square" tIns="52700">
            <a:noAutofit/>
          </a:bodyPr>
          <a:lstStyle/>
          <a:p>
            <a:pPr indent="0" lvl="0" marL="609600" rtl="0" algn="l">
              <a:lnSpc>
                <a:spcPct val="115000"/>
              </a:lnSpc>
              <a:spcBef>
                <a:spcPts val="0"/>
              </a:spcBef>
              <a:spcAft>
                <a:spcPts val="0"/>
              </a:spcAft>
              <a:buNone/>
            </a:pPr>
            <a:r>
              <a:t/>
            </a:r>
            <a:endParaRPr>
              <a:solidFill>
                <a:srgbClr val="434343"/>
              </a:solidFill>
            </a:endParaRPr>
          </a:p>
          <a:p>
            <a:pPr indent="0" lvl="0" marL="609600" rtl="0" algn="l">
              <a:lnSpc>
                <a:spcPct val="115000"/>
              </a:lnSpc>
              <a:spcBef>
                <a:spcPts val="0"/>
              </a:spcBef>
              <a:spcAft>
                <a:spcPts val="0"/>
              </a:spcAft>
              <a:buNone/>
            </a:pPr>
            <a:r>
              <a:t/>
            </a:r>
            <a:endParaRPr>
              <a:solidFill>
                <a:srgbClr val="434343"/>
              </a:solidFill>
            </a:endParaRPr>
          </a:p>
          <a:p>
            <a:pPr indent="0" lvl="0" marL="0" rtl="0" algn="l">
              <a:lnSpc>
                <a:spcPct val="115000"/>
              </a:lnSpc>
              <a:spcBef>
                <a:spcPts val="0"/>
              </a:spcBef>
              <a:spcAft>
                <a:spcPts val="0"/>
              </a:spcAft>
              <a:buNone/>
            </a:pPr>
            <a:r>
              <a:rPr lang="en-US">
                <a:solidFill>
                  <a:srgbClr val="434343"/>
                </a:solidFill>
              </a:rPr>
              <a:t>Daily observations</a:t>
            </a:r>
            <a:endParaRPr>
              <a:solidFill>
                <a:srgbClr val="434343"/>
              </a:solidFill>
            </a:endParaRPr>
          </a:p>
          <a:p>
            <a:pPr indent="0" lvl="0" marL="0" rtl="0" algn="l">
              <a:lnSpc>
                <a:spcPct val="115000"/>
              </a:lnSpc>
              <a:spcBef>
                <a:spcPts val="0"/>
              </a:spcBef>
              <a:spcAft>
                <a:spcPts val="0"/>
              </a:spcAft>
              <a:buNone/>
            </a:pPr>
            <a:r>
              <a:rPr lang="en-US">
                <a:solidFill>
                  <a:srgbClr val="434343"/>
                </a:solidFill>
              </a:rPr>
              <a:t>Lesson Plans</a:t>
            </a:r>
            <a:endParaRPr>
              <a:solidFill>
                <a:srgbClr val="434343"/>
              </a:solidFill>
            </a:endParaRPr>
          </a:p>
          <a:p>
            <a:pPr indent="0" lvl="0" marL="0" rtl="0" algn="l">
              <a:lnSpc>
                <a:spcPct val="115000"/>
              </a:lnSpc>
              <a:spcBef>
                <a:spcPts val="0"/>
              </a:spcBef>
              <a:spcAft>
                <a:spcPts val="0"/>
              </a:spcAft>
              <a:buNone/>
            </a:pPr>
            <a:r>
              <a:rPr lang="en-US">
                <a:solidFill>
                  <a:srgbClr val="434343"/>
                </a:solidFill>
              </a:rPr>
              <a:t>Benchmarks</a:t>
            </a:r>
            <a:endParaRPr>
              <a:solidFill>
                <a:srgbClr val="434343"/>
              </a:solidFill>
            </a:endParaRPr>
          </a:p>
          <a:p>
            <a:pPr indent="0" lvl="0" marL="0" rtl="0" algn="l">
              <a:lnSpc>
                <a:spcPct val="115000"/>
              </a:lnSpc>
              <a:spcBef>
                <a:spcPts val="0"/>
              </a:spcBef>
              <a:spcAft>
                <a:spcPts val="0"/>
              </a:spcAft>
              <a:buNone/>
            </a:pPr>
            <a:r>
              <a:rPr lang="en-US">
                <a:solidFill>
                  <a:srgbClr val="434343"/>
                </a:solidFill>
              </a:rPr>
              <a:t>Reading Assessments</a:t>
            </a:r>
            <a:endParaRPr>
              <a:solidFill>
                <a:srgbClr val="434343"/>
              </a:solidFill>
            </a:endParaRPr>
          </a:p>
          <a:p>
            <a:pPr indent="0" lvl="0" marL="0" rtl="0" algn="l">
              <a:lnSpc>
                <a:spcPct val="115000"/>
              </a:lnSpc>
              <a:spcBef>
                <a:spcPts val="0"/>
              </a:spcBef>
              <a:spcAft>
                <a:spcPts val="0"/>
              </a:spcAft>
              <a:buNone/>
            </a:pPr>
            <a:r>
              <a:t/>
            </a:r>
            <a:endParaRPr>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