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12192000" cy="6858000"/>
  <p:embeddedFontLst>
    <p:embeddedFont>
      <p:font typeface="PT Sans Narrow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TSansNarrow-regular.fntdata"/><Relationship Id="rId10" Type="http://schemas.openxmlformats.org/officeDocument/2006/relationships/slide" Target="slides/slide5.xml"/><Relationship Id="rId12" Type="http://schemas.openxmlformats.org/officeDocument/2006/relationships/font" Target="fonts/PTSansNarrow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d63bb501_0_0:notes"/>
          <p:cNvSpPr/>
          <p:nvPr>
            <p:ph idx="2" type="sldImg"/>
          </p:nvPr>
        </p:nvSpPr>
        <p:spPr>
          <a:xfrm>
            <a:off x="2032400" y="514350"/>
            <a:ext cx="8128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bd63bb501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dc5932c8a_0_0:notes"/>
          <p:cNvSpPr/>
          <p:nvPr>
            <p:ph idx="2" type="sldImg"/>
          </p:nvPr>
        </p:nvSpPr>
        <p:spPr>
          <a:xfrm>
            <a:off x="2032400" y="514350"/>
            <a:ext cx="8128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dc5932c8a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c5932c8a_1_5:notes"/>
          <p:cNvSpPr/>
          <p:nvPr>
            <p:ph idx="2" type="sldImg"/>
          </p:nvPr>
        </p:nvSpPr>
        <p:spPr>
          <a:xfrm>
            <a:off x="2032400" y="514350"/>
            <a:ext cx="8128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c5932c8a_1_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c5932c8a_1_0:notes"/>
          <p:cNvSpPr/>
          <p:nvPr>
            <p:ph idx="2" type="sldImg"/>
          </p:nvPr>
        </p:nvSpPr>
        <p:spPr>
          <a:xfrm>
            <a:off x="2032400" y="514350"/>
            <a:ext cx="8128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dc5932c8a_1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50"/>
            <a:ext cx="749935" cy="0"/>
          </a:xfrm>
          <a:custGeom>
            <a:rect b="b" l="l" r="r" t="t"/>
            <a:pathLst>
              <a:path extrusionOk="0" h="120000" w="749934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7" y="3251101"/>
            <a:ext cx="749935" cy="0"/>
          </a:xfrm>
          <a:custGeom>
            <a:rect b="b" l="l" r="r" t="t"/>
            <a:pathLst>
              <a:path extrusionOk="0" h="120000" w="749935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5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761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100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000" u="none" cap="none" strike="noStrik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2489025" y="702648"/>
            <a:ext cx="68409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AIMS K-12 </a:t>
            </a:r>
            <a:br>
              <a:rPr lang="en-US"/>
            </a:br>
            <a:r>
              <a:rPr lang="en-US"/>
              <a:t>12th Street Bathroom Renovation Permit</a:t>
            </a:r>
            <a:br>
              <a:rPr lang="en-US"/>
            </a:br>
            <a:endParaRPr sz="2800"/>
          </a:p>
        </p:txBody>
      </p:sp>
      <p:sp>
        <p:nvSpPr>
          <p:cNvPr id="52" name="Google Shape;52;p7"/>
          <p:cNvSpPr txBox="1"/>
          <p:nvPr/>
        </p:nvSpPr>
        <p:spPr>
          <a:xfrm>
            <a:off x="2377713" y="3429000"/>
            <a:ext cx="7239000" cy="547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noAutofit/>
          </a:bodyPr>
          <a:lstStyle/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12th Street Permit Status</a:t>
            </a:r>
            <a:endParaRPr/>
          </a:p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312725" y="1701308"/>
            <a:ext cx="11566500" cy="4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Construction Permit Expires 8/16/21</a:t>
            </a:r>
            <a:endParaRPr b="1" sz="20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Need to finish the 3rd floor buildout</a:t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Received an extension</a:t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175" y="482951"/>
            <a:ext cx="4619027" cy="598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to be done</a:t>
            </a:r>
            <a:endParaRPr/>
          </a:p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12725" y="1701308"/>
            <a:ext cx="11566500" cy="4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3rd Floor Bathroom extension (Need to prepare RFP document) 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Toilets and sinks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Bathroom flooring (6 bathrooms)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Bathroom Stall dividers for all three floors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Staff lounge cabinetry 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Painting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Electrical Update/HVAC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Estimated Pricing</a:t>
            </a:r>
            <a:endParaRPr/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312725" y="1701308"/>
            <a:ext cx="11566500" cy="4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-US">
                <a:solidFill>
                  <a:srgbClr val="980000"/>
                </a:solidFill>
              </a:rPr>
              <a:t>3rd Floor Bathroom Renovation - $160,000 - $220,000</a:t>
            </a:r>
            <a:endParaRPr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-US">
                <a:solidFill>
                  <a:srgbClr val="980000"/>
                </a:solidFill>
              </a:rPr>
              <a:t>Bathroom Partitions - Magnum Drywall $70,053</a:t>
            </a:r>
            <a:endParaRPr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-US">
                <a:solidFill>
                  <a:srgbClr val="980000"/>
                </a:solidFill>
              </a:rPr>
              <a:t>Bathroom Partitions - Service Metal Products $79,410</a:t>
            </a:r>
            <a:endParaRPr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-US">
                <a:solidFill>
                  <a:srgbClr val="980000"/>
                </a:solidFill>
              </a:rPr>
              <a:t>Sink troughs - $24,000 - $36,000</a:t>
            </a:r>
            <a:endParaRPr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-US">
                <a:solidFill>
                  <a:srgbClr val="980000"/>
                </a:solidFill>
              </a:rPr>
              <a:t>Bathroom flooring - Luxor Flooring $36,000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  <a:highlight>
                  <a:srgbClr val="FFFF00"/>
                </a:highlight>
              </a:rPr>
              <a:t>*Listed p</a:t>
            </a:r>
            <a:r>
              <a:rPr lang="en-US">
                <a:solidFill>
                  <a:srgbClr val="980000"/>
                </a:solidFill>
                <a:highlight>
                  <a:srgbClr val="FFFF00"/>
                </a:highlight>
              </a:rPr>
              <a:t>rices were obtained on December 2019</a:t>
            </a:r>
            <a:endParaRPr>
              <a:solidFill>
                <a:srgbClr val="98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3rd Floor Bathroom Extension Plan</a:t>
            </a:r>
            <a:endParaRPr/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312725" y="1701308"/>
            <a:ext cx="11566500" cy="4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46874" y="-1060525"/>
            <a:ext cx="5278675" cy="101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