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12192000" cy="6858000"/>
  <p:embeddedFontLst>
    <p:embeddedFont>
      <p:font typeface="PT Sans Narrow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882DD9-4724-4E05-9271-A33F2A789689}">
  <a:tblStyle styleId="{AC882DD9-4724-4E05-9271-A33F2A7896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PTSansNarrow-regular.fntdata"/><Relationship Id="rId10" Type="http://schemas.openxmlformats.org/officeDocument/2006/relationships/slide" Target="slides/slide4.xml"/><Relationship Id="rId12" Type="http://schemas.openxmlformats.org/officeDocument/2006/relationships/font" Target="fonts/PTSansNarrow-bold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ae0e282a8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bae0e282a8_0_0:notes"/>
          <p:cNvSpPr/>
          <p:nvPr>
            <p:ph idx="2" type="sldImg"/>
          </p:nvPr>
        </p:nvSpPr>
        <p:spPr>
          <a:xfrm>
            <a:off x="3810000" y="514350"/>
            <a:ext cx="4573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bd63bb501_0_0:notes"/>
          <p:cNvSpPr/>
          <p:nvPr>
            <p:ph idx="2" type="sldImg"/>
          </p:nvPr>
        </p:nvSpPr>
        <p:spPr>
          <a:xfrm>
            <a:off x="2032400" y="514350"/>
            <a:ext cx="8128500" cy="257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bd63bb501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9343646" y="3275950"/>
            <a:ext cx="749935" cy="0"/>
          </a:xfrm>
          <a:custGeom>
            <a:rect b="b" l="l" r="r" t="t"/>
            <a:pathLst>
              <a:path extrusionOk="0" h="120000" w="749934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100047" y="3251101"/>
            <a:ext cx="749935" cy="0"/>
          </a:xfrm>
          <a:custGeom>
            <a:rect b="b" l="l" r="r" t="t"/>
            <a:pathLst>
              <a:path extrusionOk="0" h="120000" w="749935">
                <a:moveTo>
                  <a:pt x="0" y="0"/>
                </a:moveTo>
                <a:lnTo>
                  <a:pt x="749699" y="0"/>
                </a:lnTo>
              </a:path>
            </a:pathLst>
          </a:custGeom>
          <a:noFill/>
          <a:ln cap="flat" cmpd="sng" w="761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338867" y="4535295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761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338867" y="4332100"/>
            <a:ext cx="9516110" cy="0"/>
          </a:xfrm>
          <a:custGeom>
            <a:rect b="b" l="l" r="r" t="t"/>
            <a:pathLst>
              <a:path extrusionOk="0" h="120000" w="9516110">
                <a:moveTo>
                  <a:pt x="0" y="0"/>
                </a:moveTo>
                <a:lnTo>
                  <a:pt x="9515556" y="0"/>
                </a:lnTo>
              </a:path>
            </a:pathLst>
          </a:cu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3441435" y="1930375"/>
            <a:ext cx="5309128" cy="756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30810"/>
          </a:xfrm>
          <a:custGeom>
            <a:rect b="b" l="l" r="r" t="t"/>
            <a:pathLst>
              <a:path extrusionOk="0" h="130810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F1C13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99" y="6727600"/>
            <a:ext cx="12192000" cy="130810"/>
          </a:xfrm>
          <a:custGeom>
            <a:rect b="b" l="l" r="r" t="t"/>
            <a:pathLst>
              <a:path extrusionOk="0" h="130809" w="12192000">
                <a:moveTo>
                  <a:pt x="0" y="0"/>
                </a:moveTo>
                <a:lnTo>
                  <a:pt x="12191999" y="0"/>
                </a:lnTo>
                <a:lnTo>
                  <a:pt x="12191999" y="130499"/>
                </a:lnTo>
                <a:lnTo>
                  <a:pt x="0" y="130499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17200" y="430675"/>
            <a:ext cx="11157599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000" u="none" cap="none" strike="noStrike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12725" y="1701308"/>
            <a:ext cx="11566549" cy="4150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2489025" y="702648"/>
            <a:ext cx="6840900" cy="19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AIMS K-12 </a:t>
            </a:r>
            <a:br>
              <a:rPr lang="en-US"/>
            </a:br>
            <a:r>
              <a:rPr lang="en-US"/>
              <a:t>Facilities Update</a:t>
            </a:r>
            <a:br>
              <a:rPr lang="en-US"/>
            </a:br>
            <a:endParaRPr sz="2800"/>
          </a:p>
        </p:txBody>
      </p:sp>
      <p:sp>
        <p:nvSpPr>
          <p:cNvPr id="52" name="Google Shape;52;p7"/>
          <p:cNvSpPr txBox="1"/>
          <p:nvPr/>
        </p:nvSpPr>
        <p:spPr>
          <a:xfrm>
            <a:off x="2377713" y="3429000"/>
            <a:ext cx="7239000" cy="547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825">
            <a:noAutofit/>
          </a:bodyPr>
          <a:lstStyle/>
          <a:p>
            <a:pPr indent="909319" lvl="0" marL="12700" marR="5080" rtl="0" algn="ctr">
              <a:lnSpc>
                <a:spcPct val="119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406033" y="4927435"/>
            <a:ext cx="704548" cy="6633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4756298" y="4781623"/>
            <a:ext cx="2679304" cy="13143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Facilities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17200" y="121000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  <a:highlight>
                  <a:schemeClr val="lt1"/>
                </a:highlight>
              </a:rPr>
              <a:t>12th Street</a:t>
            </a:r>
            <a:endParaRPr b="1" sz="20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Clearing out garage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Moving items to storage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Nurse’s office. Remaining work - windows, painting wall where windows will be installed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Continue to set up classrooms for in person instruction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  <a:highlight>
                  <a:schemeClr val="lt1"/>
                </a:highlight>
              </a:rPr>
              <a:t>Lakeview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Maintenance at the school site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Continue to set up classrooms for in person instruction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Classrooms floors were waxed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  <a:highlight>
                  <a:schemeClr val="lt1"/>
                </a:highlight>
              </a:rPr>
              <a:t>Facilities Grant</a:t>
            </a:r>
            <a:endParaRPr b="1" sz="20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Mid year certification for AIPCS/AIPCS II due 2/26/21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</a:rPr>
              <a:t>There is a possibility that we might receive a 19 month grant for AIPHS. Documents requested have been submitted.</a:t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B0F00"/>
              </a:solidFill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8393" y="873900"/>
            <a:ext cx="1267208" cy="16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0900" y="2705350"/>
            <a:ext cx="2424100" cy="18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517199" y="670574"/>
            <a:ext cx="116748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Prop 39 Update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517200" y="1210000"/>
            <a:ext cx="110412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  <a:highlight>
                  <a:schemeClr val="lt1"/>
                </a:highlight>
              </a:rPr>
              <a:t>Prop 39 Timeline</a:t>
            </a:r>
            <a:endParaRPr b="1" sz="2000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 rtl="0" algn="l">
              <a:spcBef>
                <a:spcPts val="315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b="1" lang="en-US" sz="2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11/1/2020 - </a:t>
            </a:r>
            <a:r>
              <a:rPr lang="en-US" sz="1600">
                <a:solidFill>
                  <a:srgbClr val="980000"/>
                </a:solidFill>
              </a:rPr>
              <a:t>Facilities Request forms were submitted for American Indian Public Charter, American Indian Public Charter School II and American Indian Public High School. </a:t>
            </a:r>
            <a:endParaRPr sz="1600"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</a:endParaRPr>
          </a:p>
          <a:p>
            <a:pPr indent="-330200" lvl="0" marL="457200" rtl="0" algn="l">
              <a:spcBef>
                <a:spcPts val="315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b="1" lang="en-US" sz="2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12/1/2020 - </a:t>
            </a:r>
            <a:r>
              <a:rPr lang="en-US" sz="1600">
                <a:solidFill>
                  <a:srgbClr val="980000"/>
                </a:solidFill>
              </a:rPr>
              <a:t>Received letter from OUSD regarding no objection to enrollment projection for American Indian Public Charter, American Indian Public Charter School II and American Indian Public High School. </a:t>
            </a:r>
            <a:endParaRPr sz="16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</a:endParaRPr>
          </a:p>
          <a:p>
            <a:pPr indent="-330200" lvl="0" marL="457200" rtl="0" algn="l">
              <a:spcBef>
                <a:spcPts val="315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b="1" lang="en-US" sz="2000">
                <a:solidFill>
                  <a:srgbClr val="98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2/1/2021</a:t>
            </a:r>
            <a:endParaRPr b="1" sz="2000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</a:rPr>
              <a:t>Received Prop 39 Preliminary Offer Letters</a:t>
            </a:r>
            <a:endParaRPr sz="1600">
              <a:solidFill>
                <a:srgbClr val="980000"/>
              </a:solidFill>
            </a:endParaRPr>
          </a:p>
          <a:p>
            <a:pPr indent="0" lvl="0" marL="4572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B0F00"/>
              </a:solidFill>
            </a:endParaRPr>
          </a:p>
        </p:txBody>
      </p:sp>
      <p:graphicFrame>
        <p:nvGraphicFramePr>
          <p:cNvPr id="69" name="Google Shape;69;p9"/>
          <p:cNvGraphicFramePr/>
          <p:nvPr/>
        </p:nvGraphicFramePr>
        <p:xfrm>
          <a:off x="591025" y="415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{AC882DD9-4724-4E05-9271-A33F2A789689}</a:tableStyleId>
              </a:tblPr>
              <a:tblGrid>
                <a:gridCol w="1385775"/>
                <a:gridCol w="3507550"/>
                <a:gridCol w="3317475"/>
                <a:gridCol w="28976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School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AIPCS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AIPCS II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AIPHS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Location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Franklin Elementary School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915 Foothill Blvd, Oakland, CA 94606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McClymonds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2607 Myrtle St, Oakland, CA 94607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Montera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5555, Oakland, CA 94611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Lakeview 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746 Grand St, Oakland, CA 94610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Classrooms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9 classrooms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12 classrooms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14 classrooms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980000"/>
                          </a:solidFill>
                        </a:rPr>
                        <a:t>15 classrooms</a:t>
                      </a:r>
                      <a:endParaRPr>
                        <a:solidFill>
                          <a:srgbClr val="98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517200" y="430675"/>
            <a:ext cx="11157600" cy="93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12th Street Permit Status</a:t>
            </a:r>
            <a:endParaRPr/>
          </a:p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312725" y="1701308"/>
            <a:ext cx="11566500" cy="4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98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Construction Permit Expires 8/16/21</a:t>
            </a:r>
            <a:endParaRPr b="1" sz="20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Need to finish the 3rd floor buildout</a:t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98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Currently applying to get an extension</a:t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8175" y="482951"/>
            <a:ext cx="4619027" cy="5985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