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12192000" cy="6858000"/>
  <p:embeddedFontLst>
    <p:embeddedFont>
      <p:font typeface="Roboto"/>
      <p:regular r:id="rId17"/>
      <p:bold r:id="rId18"/>
      <p:italic r:id="rId19"/>
      <p:boldItalic r:id="rId20"/>
    </p:embeddedFont>
    <p:embeddedFont>
      <p:font typeface="PT Sans Narrow"/>
      <p:regular r:id="rId21"/>
      <p:bold r:id="rId22"/>
    </p:embeddedFont>
    <p:embeddedFont>
      <p:font typeface="Arial Narrow"/>
      <p:regular r:id="rId23"/>
      <p:bold r:id="rId24"/>
      <p:italic r:id="rId25"/>
      <p:boldItalic r:id="rId26"/>
    </p:embeddedFon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CEE8A0-3969-4240-816C-1AFEE9B86F3D}">
  <a:tblStyle styleId="{5ECEE8A0-3969-4240-816C-1AFEE9B86F3D}" styleName="Table_0">
    <a:wholeTbl>
      <a:tcTxStyle b="off" i="off">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22" Type="http://schemas.openxmlformats.org/officeDocument/2006/relationships/font" Target="fonts/PTSansNarrow-bold.fntdata"/><Relationship Id="rId21" Type="http://schemas.openxmlformats.org/officeDocument/2006/relationships/font" Target="fonts/PTSansNarrow-regular.fntdata"/><Relationship Id="rId24" Type="http://schemas.openxmlformats.org/officeDocument/2006/relationships/font" Target="fonts/ArialNarrow-bold.fntdata"/><Relationship Id="rId23" Type="http://schemas.openxmlformats.org/officeDocument/2006/relationships/font" Target="fonts/Arial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ArialNarrow-boldItalic.fntdata"/><Relationship Id="rId25" Type="http://schemas.openxmlformats.org/officeDocument/2006/relationships/font" Target="fonts/ArialNarrow-italic.fntdata"/><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regular.fntdata"/><Relationship Id="rId16" Type="http://schemas.openxmlformats.org/officeDocument/2006/relationships/slide" Target="slides/slide10.xml"/><Relationship Id="rId19" Type="http://schemas.openxmlformats.org/officeDocument/2006/relationships/font" Target="fonts/Roboto-italic.fntdata"/><Relationship Id="rId1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9: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9f1fa3b4f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9f1fa3b4f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f1fa3b4f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9f1fa3b4f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9f1fa3b4f_0_1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99f1fa3b4f_0_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Middleschool@aimsk12.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6-8 Board Report</a:t>
            </a:r>
            <a:br>
              <a:rPr b="1" lang="en-US"/>
            </a:br>
            <a:r>
              <a:rPr b="1" lang="en-US" sz="2800"/>
              <a:t>Reporting Period January, 2021</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None/>
            </a:pPr>
            <a:r>
              <a:t/>
            </a:r>
            <a:endParaRPr/>
          </a:p>
          <a:p>
            <a:pPr indent="909319" lvl="0" marL="12700" marR="5080" rtl="0" algn="ctr">
              <a:lnSpc>
                <a:spcPct val="119656"/>
              </a:lnSpc>
              <a:spcBef>
                <a:spcPts val="0"/>
              </a:spcBef>
              <a:spcAft>
                <a:spcPts val="0"/>
              </a:spcAft>
              <a:buNone/>
            </a:pPr>
            <a:r>
              <a:rPr b="0" i="0" lang="en-US" sz="1400" u="none" cap="none" strike="noStrike">
                <a:solidFill>
                  <a:srgbClr val="685D46"/>
                </a:solidFill>
                <a:latin typeface="Arial"/>
                <a:ea typeface="Arial"/>
                <a:cs typeface="Arial"/>
                <a:sym typeface="Arial"/>
              </a:rPr>
              <a:t>Head of School</a:t>
            </a:r>
            <a:r>
              <a:rPr lang="en-US">
                <a:solidFill>
                  <a:srgbClr val="685D46"/>
                </a:solidFill>
              </a:rPr>
              <a:t>  Peter Holmquist, </a:t>
            </a:r>
            <a:r>
              <a:rPr b="0" i="0" lang="en-US" sz="1400" u="none" cap="none" strike="noStrike">
                <a:solidFill>
                  <a:srgbClr val="685D46"/>
                </a:solidFill>
                <a:latin typeface="Arial"/>
                <a:ea typeface="Arial"/>
                <a:cs typeface="Arial"/>
                <a:sym typeface="Arial"/>
              </a:rPr>
              <a:t>A</a:t>
            </a:r>
            <a:r>
              <a:rPr lang="en-US">
                <a:solidFill>
                  <a:srgbClr val="685D46"/>
                </a:solidFill>
              </a:rPr>
              <a:t>IMS </a:t>
            </a:r>
            <a:r>
              <a:rPr b="0" i="0" lang="en-US" sz="1400" u="none" cap="none" strike="noStrike">
                <a:solidFill>
                  <a:srgbClr val="685D46"/>
                </a:solidFill>
                <a:latin typeface="Arial"/>
                <a:ea typeface="Arial"/>
                <a:cs typeface="Arial"/>
                <a:sym typeface="Arial"/>
              </a:rPr>
              <a:t>College Prep </a:t>
            </a:r>
            <a:r>
              <a:rPr lang="en-US">
                <a:solidFill>
                  <a:srgbClr val="685D46"/>
                </a:solidFill>
              </a:rPr>
              <a:t>Middle </a:t>
            </a:r>
            <a:r>
              <a:rPr b="0" i="0" lang="en-US" sz="1400" u="none" cap="none" strike="noStrike">
                <a:solidFill>
                  <a:srgbClr val="685D46"/>
                </a:solidFill>
                <a:latin typeface="Arial"/>
                <a:ea typeface="Arial"/>
                <a:cs typeface="Arial"/>
                <a:sym typeface="Arial"/>
              </a:rPr>
              <a:t>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School Challenges/Concerns and Method for Resolution</a:t>
            </a:r>
            <a:endParaRPr/>
          </a:p>
        </p:txBody>
      </p:sp>
      <p:sp>
        <p:nvSpPr>
          <p:cNvPr id="108" name="Google Shape;108;p16"/>
          <p:cNvSpPr txBox="1"/>
          <p:nvPr/>
        </p:nvSpPr>
        <p:spPr>
          <a:xfrm>
            <a:off x="789725" y="1696775"/>
            <a:ext cx="10577400" cy="3909300"/>
          </a:xfrm>
          <a:prstGeom prst="rect">
            <a:avLst/>
          </a:prstGeom>
          <a:noFill/>
          <a:ln>
            <a:noFill/>
          </a:ln>
        </p:spPr>
        <p:txBody>
          <a:bodyPr anchorCtr="0" anchor="t" bIns="0" lIns="0" spcFirstLastPara="1" rIns="0" wrap="square" tIns="52700">
            <a:noAutofit/>
          </a:bodyPr>
          <a:lstStyle/>
          <a:p>
            <a:pPr indent="0" lvl="0" marL="0" rtl="0" algn="l">
              <a:lnSpc>
                <a:spcPct val="150000"/>
              </a:lnSpc>
              <a:spcBef>
                <a:spcPts val="0"/>
              </a:spcBef>
              <a:spcAft>
                <a:spcPts val="0"/>
              </a:spcAft>
              <a:buNone/>
            </a:pPr>
            <a:r>
              <a:rPr b="1" lang="en-US" sz="2300">
                <a:solidFill>
                  <a:srgbClr val="434343"/>
                </a:solidFill>
              </a:rPr>
              <a:t>Engagement of students in online learning </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skills, practices, relationships</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continue to develop teacher investment in curriculum</a:t>
            </a:r>
            <a:endParaRPr b="1" sz="2300">
              <a:solidFill>
                <a:srgbClr val="434343"/>
              </a:solidFill>
            </a:endParaRPr>
          </a:p>
          <a:p>
            <a:pPr indent="0" lvl="0" marL="0" rtl="0" algn="l">
              <a:lnSpc>
                <a:spcPct val="150000"/>
              </a:lnSpc>
              <a:spcBef>
                <a:spcPts val="0"/>
              </a:spcBef>
              <a:spcAft>
                <a:spcPts val="0"/>
              </a:spcAft>
              <a:buClr>
                <a:schemeClr val="dk1"/>
              </a:buClr>
              <a:buSzPts val="1100"/>
              <a:buFont typeface="Arial"/>
              <a:buNone/>
            </a:pPr>
            <a:r>
              <a:rPr b="1" lang="en-US" sz="2300">
                <a:solidFill>
                  <a:srgbClr val="434343"/>
                </a:solidFill>
              </a:rPr>
              <a:t>Professional Development continually addressed through</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faculty evaluation plan (including data tracking for improvement)</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unit/lesson planning for Semester Two/Quarter Three and beyond</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vendor, peer teacher, and administrator offering training</a:t>
            </a:r>
            <a:endParaRPr b="1" sz="2300">
              <a:solidFill>
                <a:srgbClr val="434343"/>
              </a:solidFill>
            </a:endParaRPr>
          </a:p>
          <a:p>
            <a:pPr indent="0" lvl="0" marL="0" rtl="0" algn="l">
              <a:lnSpc>
                <a:spcPct val="150000"/>
              </a:lnSpc>
              <a:spcBef>
                <a:spcPts val="0"/>
              </a:spcBef>
              <a:spcAft>
                <a:spcPts val="0"/>
              </a:spcAft>
              <a:buClr>
                <a:schemeClr val="dk1"/>
              </a:buClr>
              <a:buSzPts val="1100"/>
              <a:buFont typeface="Arial"/>
              <a:buNone/>
            </a:pPr>
            <a:r>
              <a:t/>
            </a:r>
            <a:endParaRPr b="1" sz="22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AIMS College Prep Middle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4"/>
            <a:ext cx="11674800" cy="81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921250" y="1615500"/>
            <a:ext cx="7248000" cy="4417500"/>
          </a:xfrm>
          <a:prstGeom prst="rect">
            <a:avLst/>
          </a:prstGeom>
          <a:noFill/>
          <a:ln>
            <a:noFill/>
          </a:ln>
        </p:spPr>
        <p:txBody>
          <a:bodyPr anchorCtr="0" anchor="t" bIns="0" lIns="0" spcFirstLastPara="1" rIns="0" wrap="square" tIns="52700">
            <a:noAutofit/>
          </a:bodyPr>
          <a:lstStyle/>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Completed the charter renewal application and first hearing</a:t>
            </a:r>
            <a:endParaRPr b="1" sz="2500">
              <a:solidFill>
                <a:srgbClr val="5B0F00"/>
              </a:solidFill>
              <a:latin typeface="Helvetica Neue"/>
              <a:ea typeface="Helvetica Neue"/>
              <a:cs typeface="Helvetica Neue"/>
              <a:sym typeface="Helvetica Neue"/>
            </a:endParaRPr>
          </a:p>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Received Carryover approval Measure G1</a:t>
            </a:r>
            <a:endParaRPr b="1" sz="2500">
              <a:solidFill>
                <a:srgbClr val="5B0F00"/>
              </a:solidFill>
              <a:latin typeface="Helvetica Neue"/>
              <a:ea typeface="Helvetica Neue"/>
              <a:cs typeface="Helvetica Neue"/>
              <a:sym typeface="Helvetica Neue"/>
            </a:endParaRPr>
          </a:p>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Compliance and ELD programming</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Distribution Days for Q3 and Semester Two</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SGA and Middle School clubs</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Clr>
                <a:schemeClr val="dk1"/>
              </a:buClr>
              <a:buSzPts val="1400"/>
              <a:buFont typeface="Arial"/>
              <a:buNone/>
            </a:pPr>
            <a:r>
              <a:t/>
            </a:r>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3600"/>
              <a:t>Highlights Of The Month</a:t>
            </a:r>
            <a:endParaRPr sz="3600"/>
          </a:p>
        </p:txBody>
      </p:sp>
      <p:sp>
        <p:nvSpPr>
          <p:cNvPr id="72" name="Google Shape;72;p10"/>
          <p:cNvSpPr txBox="1"/>
          <p:nvPr/>
        </p:nvSpPr>
        <p:spPr>
          <a:xfrm>
            <a:off x="688275" y="1208650"/>
            <a:ext cx="8944500" cy="5145000"/>
          </a:xfrm>
          <a:prstGeom prst="rect">
            <a:avLst/>
          </a:prstGeom>
          <a:noFill/>
          <a:ln>
            <a:noFill/>
          </a:ln>
        </p:spPr>
        <p:txBody>
          <a:bodyPr anchorCtr="0" anchor="t" bIns="0" lIns="0" spcFirstLastPara="1" rIns="0" wrap="square" tIns="52700">
            <a:noAutofit/>
          </a:bodyPr>
          <a:lstStyle/>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Completed Quarter 2 of Semester 1</a:t>
            </a:r>
            <a:endParaRPr b="1" sz="2500">
              <a:solidFill>
                <a:srgbClr val="5B0F00"/>
              </a:solidFill>
              <a:latin typeface="Helvetica Neue"/>
              <a:ea typeface="Helvetica Neue"/>
              <a:cs typeface="Helvetica Neue"/>
              <a:sym typeface="Helvetica Neue"/>
            </a:endParaRPr>
          </a:p>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Received Carryover approval Measure G1</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Continuing replacement or distribution of school supplies and computers</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Clr>
                <a:schemeClr val="dk1"/>
              </a:buClr>
              <a:buSzPts val="1400"/>
              <a:buFont typeface="Arial"/>
              <a:buNone/>
            </a:pPr>
            <a:r>
              <a:t/>
            </a:r>
            <a:endParaRPr>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Middle </a:t>
            </a:r>
            <a:r>
              <a:rPr lang="en-US" sz="3600"/>
              <a:t>School Instructional Schedule In January</a:t>
            </a:r>
            <a:endParaRPr sz="3600"/>
          </a:p>
        </p:txBody>
      </p:sp>
      <p:graphicFrame>
        <p:nvGraphicFramePr>
          <p:cNvPr id="78" name="Google Shape;78;p11"/>
          <p:cNvGraphicFramePr/>
          <p:nvPr/>
        </p:nvGraphicFramePr>
        <p:xfrm>
          <a:off x="137263" y="1771650"/>
          <a:ext cx="3000000" cy="3000000"/>
        </p:xfrm>
        <a:graphic>
          <a:graphicData uri="http://schemas.openxmlformats.org/drawingml/2006/table">
            <a:tbl>
              <a:tblPr>
                <a:noFill/>
                <a:tableStyleId>{5ECEE8A0-3969-4240-816C-1AFEE9B86F3D}</a:tableStyleId>
              </a:tblPr>
              <a:tblGrid>
                <a:gridCol w="509000"/>
                <a:gridCol w="1036275"/>
                <a:gridCol w="916000"/>
                <a:gridCol w="916000"/>
                <a:gridCol w="916000"/>
                <a:gridCol w="916000"/>
                <a:gridCol w="916000"/>
                <a:gridCol w="916000"/>
                <a:gridCol w="916000"/>
                <a:gridCol w="916000"/>
                <a:gridCol w="916000"/>
                <a:gridCol w="1045525"/>
                <a:gridCol w="1064050"/>
              </a:tblGrid>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D9D9D9"/>
                    </a:solidFill>
                  </a:tcPr>
                </a:tc>
                <a:tc gridSpan="11">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USC &amp; Stanford (Ms.Jone &amp; Ms. Bakheit)</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hMerge="1"/>
                <a:tc hMerge="1"/>
                <a:tc hMerge="1"/>
                <a:tc hMerge="1"/>
                <a:tc hMerge="1"/>
                <a:tc hMerge="1"/>
                <a:tc hMerge="1"/>
                <a:tc hMerge="1"/>
                <a:tc hMerge="1"/>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Monday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Tuesday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Wednesday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Thursday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Friday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r>
              <a:tr h="5048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1 (90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9:00 - 10:30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 &amp; Hist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 &amp; Sci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10:30 - 11:00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gridSpan="10">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Break</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1</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rowSpan="3">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 &amp; Sci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rowSpan="3">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 &amp; Hist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2</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vMerge="1"/>
                <a:tc vMerge="1"/>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3</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vMerge="1"/>
                <a:tc vMerge="1"/>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12:30 - 1:00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gridSpan="10">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Lunch</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3 (90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1:00 - 2:30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A (60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2:30 - 3:30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3:30 - 4:30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Hybrid Learning Grouping In (March?)</a:t>
            </a:r>
            <a:endParaRPr sz="3600"/>
          </a:p>
        </p:txBody>
      </p:sp>
      <p:sp>
        <p:nvSpPr>
          <p:cNvPr id="84" name="Google Shape;84;p12"/>
          <p:cNvSpPr txBox="1"/>
          <p:nvPr/>
        </p:nvSpPr>
        <p:spPr>
          <a:xfrm>
            <a:off x="1600750" y="1626050"/>
            <a:ext cx="9996300" cy="4428900"/>
          </a:xfrm>
          <a:prstGeom prst="rect">
            <a:avLst/>
          </a:prstGeom>
          <a:noFill/>
          <a:ln>
            <a:noFill/>
          </a:ln>
        </p:spPr>
        <p:txBody>
          <a:bodyPr anchorCtr="0" anchor="t" bIns="0" lIns="0" spcFirstLastPara="1" rIns="0" wrap="square" tIns="52700">
            <a:noAutofit/>
          </a:bodyPr>
          <a:lstStyle/>
          <a:p>
            <a:pPr indent="0" lvl="0" marL="0" marR="0" rtl="0" algn="l">
              <a:lnSpc>
                <a:spcPct val="115000"/>
              </a:lnSpc>
              <a:spcBef>
                <a:spcPts val="0"/>
              </a:spcBef>
              <a:spcAft>
                <a:spcPts val="0"/>
              </a:spcAft>
              <a:buClr>
                <a:schemeClr val="dk1"/>
              </a:buClr>
              <a:buSzPts val="1100"/>
              <a:buFont typeface="Arial"/>
              <a:buNone/>
            </a:pPr>
            <a:r>
              <a:rPr b="1" lang="en-US" sz="2900">
                <a:solidFill>
                  <a:srgbClr val="5B0F00"/>
                </a:solidFill>
                <a:latin typeface="Helvetica Neue"/>
                <a:ea typeface="Helvetica Neue"/>
                <a:cs typeface="Helvetica Neue"/>
                <a:sym typeface="Helvetica Neue"/>
              </a:rPr>
              <a:t>Hybrid grouping has begun, coordinating:</a:t>
            </a:r>
            <a:endParaRPr b="1" sz="29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Equitable student groups on campus ⅓ of class</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Supported video conference meetings for ⅔ of class</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Rotation of the three groups, each group on campus for one day on, two days off</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100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Groups coordinated with different grade siblings, etc.</a:t>
            </a:r>
            <a:endParaRPr b="1" sz="2700">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a:t>
            </a:r>
            <a:r>
              <a:rPr lang="en-US" sz="3600"/>
              <a:t>School Method for Monitoring Instruction For (March) Hybrid Learning</a:t>
            </a:r>
            <a:endParaRPr/>
          </a:p>
        </p:txBody>
      </p:sp>
      <p:sp>
        <p:nvSpPr>
          <p:cNvPr id="90" name="Google Shape;90;p13"/>
          <p:cNvSpPr txBox="1"/>
          <p:nvPr/>
        </p:nvSpPr>
        <p:spPr>
          <a:xfrm>
            <a:off x="2303075" y="1355675"/>
            <a:ext cx="8313600" cy="5226300"/>
          </a:xfrm>
          <a:prstGeom prst="rect">
            <a:avLst/>
          </a:prstGeom>
          <a:noFill/>
          <a:ln>
            <a:noFill/>
          </a:ln>
        </p:spPr>
        <p:txBody>
          <a:bodyPr anchorCtr="0" anchor="t" bIns="0" lIns="0" spcFirstLastPara="1" rIns="0" wrap="square" tIns="52700">
            <a:noAutofit/>
          </a:bodyPr>
          <a:lstStyle/>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Weekly PLC interactions: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grade level meetings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subject matter meetings</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Syllabus oversight and Lesson Plan review</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Visitation of online classrooms </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using district evaluation program</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focused on California Standards for the Teaching Profession (CSTP)</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Review of Zoom &amp; Schoology class recordings</a:t>
            </a:r>
            <a:endParaRPr b="1" sz="2400">
              <a:solidFill>
                <a:schemeClr val="dk1"/>
              </a:solidFill>
            </a:endParaRPr>
          </a:p>
          <a:p>
            <a:pPr indent="-457200" lvl="0" marL="609600" rtl="0" algn="l">
              <a:lnSpc>
                <a:spcPct val="115000"/>
              </a:lnSpc>
              <a:spcBef>
                <a:spcPts val="0"/>
              </a:spcBef>
              <a:spcAft>
                <a:spcPts val="0"/>
              </a:spcAft>
              <a:buClr>
                <a:srgbClr val="434343"/>
              </a:buClr>
              <a:buSzPts val="2400"/>
              <a:buFont typeface="Lucida Sans"/>
              <a:buChar char="●"/>
            </a:pPr>
            <a:r>
              <a:rPr b="1" lang="en-US" sz="2400">
                <a:solidFill>
                  <a:srgbClr val="434343"/>
                </a:solidFill>
              </a:rPr>
              <a:t>Grade checks and oversight through Powerschool and Schoology</a:t>
            </a:r>
            <a:r>
              <a:rPr b="1" lang="en-US" sz="2400">
                <a:solidFill>
                  <a:srgbClr val="434343"/>
                </a:solidFill>
                <a:latin typeface="Lucida Sans"/>
                <a:ea typeface="Lucida Sans"/>
                <a:cs typeface="Lucida Sans"/>
                <a:sym typeface="Lucida Sans"/>
              </a:rPr>
              <a:t> </a:t>
            </a:r>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Strategy for Communicating With Students and Parents Regarding January Opening</a:t>
            </a:r>
            <a:endParaRPr/>
          </a:p>
        </p:txBody>
      </p:sp>
      <p:sp>
        <p:nvSpPr>
          <p:cNvPr id="96" name="Google Shape;96;p14"/>
          <p:cNvSpPr txBox="1"/>
          <p:nvPr/>
        </p:nvSpPr>
        <p:spPr>
          <a:xfrm>
            <a:off x="930950" y="1823300"/>
            <a:ext cx="10949400" cy="48171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ParentSquare messages from Middle School Administrators to families </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 Information meetings and tutorials around technology</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u="sng">
                <a:solidFill>
                  <a:schemeClr val="hlink"/>
                </a:solidFill>
                <a:latin typeface="Helvetica Neue"/>
                <a:ea typeface="Helvetica Neue"/>
                <a:cs typeface="Helvetica Neue"/>
                <a:sym typeface="Helvetica Neue"/>
                <a:hlinkClick r:id="rId3"/>
              </a:rPr>
              <a:t>Middleschool@aimsk12.org</a:t>
            </a:r>
            <a:r>
              <a:rPr b="1" lang="en-US" sz="2300">
                <a:solidFill>
                  <a:srgbClr val="434343"/>
                </a:solidFill>
                <a:latin typeface="Helvetica Neue"/>
                <a:ea typeface="Helvetica Neue"/>
                <a:cs typeface="Helvetica Neue"/>
                <a:sym typeface="Helvetica Neue"/>
              </a:rPr>
              <a:t> and Teaching staff are the main conduit for communicating with students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Phone calls and emails from staff for attendance (clerical, faculty, &amp; administrators)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Progress Reports and Report Cards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Phone calls and emails from teachers for attendance, behavior, and grades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 Square and Zoom meetings for resource pickup &amp; scheduling</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Continuing technical help, including hardware exchange</a:t>
            </a:r>
            <a:endParaRPr b="1" sz="2300">
              <a:solidFill>
                <a:srgbClr val="434343"/>
              </a:solidFill>
              <a:latin typeface="Helvetica Neue"/>
              <a:ea typeface="Helvetica Neue"/>
              <a:cs typeface="Helvetica Neue"/>
              <a:sym typeface="Helvetica Neue"/>
            </a:endParaRPr>
          </a:p>
          <a:p>
            <a:pPr indent="0" lvl="0" marL="609600" rtl="0" algn="l">
              <a:lnSpc>
                <a:spcPct val="115000"/>
              </a:lnSpc>
              <a:spcBef>
                <a:spcPts val="0"/>
              </a:spcBef>
              <a:spcAft>
                <a:spcPts val="0"/>
              </a:spcAft>
              <a:buClr>
                <a:schemeClr val="dk1"/>
              </a:buClr>
              <a:buSzPts val="2300"/>
              <a:buFont typeface="Arial"/>
              <a:buNone/>
            </a:pPr>
            <a:r>
              <a:t/>
            </a:r>
            <a:endParaRPr b="1" sz="2300">
              <a:solidFill>
                <a:srgbClr val="434343"/>
              </a:solidFill>
              <a:latin typeface="Helvetica Neue"/>
              <a:ea typeface="Helvetica Neue"/>
              <a:cs typeface="Helvetica Neue"/>
              <a:sym typeface="Helvetica Neue"/>
            </a:endParaRPr>
          </a:p>
          <a:p>
            <a:pPr indent="0" lvl="0" marL="60960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a:t>
            </a:r>
            <a:r>
              <a:rPr lang="en-US" sz="3600"/>
              <a:t>School Strategy for Addressing Concerns From Parents and Students</a:t>
            </a:r>
            <a:endParaRPr/>
          </a:p>
        </p:txBody>
      </p:sp>
      <p:sp>
        <p:nvSpPr>
          <p:cNvPr id="102" name="Google Shape;102;p15"/>
          <p:cNvSpPr txBox="1"/>
          <p:nvPr/>
        </p:nvSpPr>
        <p:spPr>
          <a:xfrm>
            <a:off x="930950" y="2056950"/>
            <a:ext cx="10627500" cy="4583400"/>
          </a:xfrm>
          <a:prstGeom prst="rect">
            <a:avLst/>
          </a:prstGeom>
          <a:noFill/>
          <a:ln>
            <a:noFill/>
          </a:ln>
        </p:spPr>
        <p:txBody>
          <a:bodyPr anchorCtr="0" anchor="t" bIns="0" lIns="0" spcFirstLastPara="1" rIns="0" wrap="square" tIns="52700">
            <a:noAutofit/>
          </a:bodyPr>
          <a:lstStyle/>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Specific parent addresses a concern, usually through email or phone call, although sometimes in person at the front desk</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Staff (usually clerical or faculty) respond as best they can in the moment</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no resolution in first contact, then the student’s teachers are invited to weigh in with their information, or intervene for their student.</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still no resolution, a MS administrator or other staff (ELD, SpEd) may become involved. If this is the first contact, step 3 will be enacted.</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100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not resolution and no clear policy, there may be a meeting between stakeholders.</a:t>
            </a:r>
            <a:endParaRPr b="1" sz="2300">
              <a:solidFill>
                <a:srgbClr val="434343"/>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