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6858000" cx="12192000"/>
  <p:notesSz cx="12192000" cy="6858000"/>
  <p:embeddedFontLst>
    <p:embeddedFont>
      <p:font typeface="PT Sans Narrow"/>
      <p:regular r:id="rId16"/>
      <p:bold r:id="rId17"/>
    </p:embeddedFont>
    <p:embeddedFont>
      <p:font typeface="Helvetica Neue"/>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HelveticaNeue-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TSansNarrow-bold.fntdata"/><Relationship Id="rId16" Type="http://schemas.openxmlformats.org/officeDocument/2006/relationships/font" Target="fonts/PTSansNarrow-regular.fntdata"/><Relationship Id="rId5" Type="http://schemas.openxmlformats.org/officeDocument/2006/relationships/notesMaster" Target="notesMasters/notesMaster1.xml"/><Relationship Id="rId19" Type="http://schemas.openxmlformats.org/officeDocument/2006/relationships/font" Target="fonts/HelveticaNeue-bold.fntdata"/><Relationship Id="rId6" Type="http://schemas.openxmlformats.org/officeDocument/2006/relationships/slide" Target="slides/slide1.xml"/><Relationship Id="rId18" Type="http://schemas.openxmlformats.org/officeDocument/2006/relationships/font" Target="fonts/HelveticaNeue-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032400" y="514350"/>
            <a:ext cx="81284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 name="Google Shape;49;p1: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9: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9: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99f1fa3b4f_0_0: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 name="Google Shape;57;g99f1fa3b4f_0_0: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99f1fa3b4f_0_5: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g99f1fa3b4f_0_5: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99f1fa3b4f_0_10:notes"/>
          <p:cNvSpPr/>
          <p:nvPr>
            <p:ph idx="2" type="sldImg"/>
          </p:nvPr>
        </p:nvSpPr>
        <p:spPr>
          <a:xfrm>
            <a:off x="2032400" y="514350"/>
            <a:ext cx="8128500" cy="2571600"/>
          </a:xfrm>
          <a:custGeom>
            <a:rect b="b" l="l" r="r" t="t"/>
            <a:pathLst>
              <a:path extrusionOk="0" h="120000" w="120000">
                <a:moveTo>
                  <a:pt x="0" y="0"/>
                </a:moveTo>
                <a:lnTo>
                  <a:pt x="120000" y="0"/>
                </a:lnTo>
                <a:lnTo>
                  <a:pt x="120000" y="120000"/>
                </a:lnTo>
                <a:lnTo>
                  <a:pt x="0" y="120000"/>
                </a:lnTo>
                <a:close/>
              </a:path>
            </a:pathLst>
          </a:custGeom>
        </p:spPr>
      </p:sp>
      <p:sp>
        <p:nvSpPr>
          <p:cNvPr id="71" name="Google Shape;71;g99f1fa3b4f_0_10:notes"/>
          <p:cNvSpPr txBox="1"/>
          <p:nvPr>
            <p:ph idx="1" type="body"/>
          </p:nvPr>
        </p:nvSpPr>
        <p:spPr>
          <a:xfrm>
            <a:off x="1219200" y="3257550"/>
            <a:ext cx="97536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p2: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3: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b40c48b441_0_2: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gb40c48b441_0_2: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ad075b83e8_0_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gad075b83e8_0_1: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b40c48b441_0_8: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gb40c48b441_0_8:notes"/>
          <p:cNvSpPr/>
          <p:nvPr>
            <p:ph idx="2" type="sldImg"/>
          </p:nvPr>
        </p:nvSpPr>
        <p:spPr>
          <a:xfrm>
            <a:off x="3810000" y="514350"/>
            <a:ext cx="4573500" cy="2571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obj">
  <p:cSld name="OBJECT">
    <p:bg>
      <p:bgPr>
        <a:solidFill>
          <a:schemeClr val="lt1"/>
        </a:solidFill>
      </p:bgPr>
    </p:bg>
    <p:spTree>
      <p:nvGrpSpPr>
        <p:cNvPr id="13" name="Shape 13"/>
        <p:cNvGrpSpPr/>
        <p:nvPr/>
      </p:nvGrpSpPr>
      <p:grpSpPr>
        <a:xfrm>
          <a:off x="0" y="0"/>
          <a:ext cx="0" cy="0"/>
          <a:chOff x="0" y="0"/>
          <a:chExt cx="0" cy="0"/>
        </a:xfrm>
      </p:grpSpPr>
      <p:sp>
        <p:nvSpPr>
          <p:cNvPr id="14" name="Google Shape;14;p2"/>
          <p:cNvSpPr/>
          <p:nvPr/>
        </p:nvSpPr>
        <p:spPr>
          <a:xfrm>
            <a:off x="-99" y="6727600"/>
            <a:ext cx="12192000" cy="130810"/>
          </a:xfrm>
          <a:custGeom>
            <a:rect b="b" l="l" r="r" t="t"/>
            <a:pathLst>
              <a:path extrusionOk="0" h="130809" w="12192000">
                <a:moveTo>
                  <a:pt x="0" y="0"/>
                </a:moveTo>
                <a:lnTo>
                  <a:pt x="12191999" y="0"/>
                </a:lnTo>
                <a:lnTo>
                  <a:pt x="12191999" y="130499"/>
                </a:lnTo>
                <a:lnTo>
                  <a:pt x="0" y="130499"/>
                </a:lnTo>
                <a:lnTo>
                  <a:pt x="0" y="0"/>
                </a:lnTo>
                <a:close/>
              </a:path>
            </a:pathLst>
          </a:custGeom>
          <a:solidFill>
            <a:srgbClr val="98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 name="Google Shape;15;p2"/>
          <p:cNvSpPr/>
          <p:nvPr/>
        </p:nvSpPr>
        <p:spPr>
          <a:xfrm>
            <a:off x="0" y="0"/>
            <a:ext cx="12192000" cy="130810"/>
          </a:xfrm>
          <a:custGeom>
            <a:rect b="b" l="l" r="r" t="t"/>
            <a:pathLst>
              <a:path extrusionOk="0" h="130810" w="12192000">
                <a:moveTo>
                  <a:pt x="0" y="0"/>
                </a:moveTo>
                <a:lnTo>
                  <a:pt x="12191999" y="0"/>
                </a:lnTo>
                <a:lnTo>
                  <a:pt x="12191999" y="130499"/>
                </a:lnTo>
                <a:lnTo>
                  <a:pt x="0" y="130499"/>
                </a:lnTo>
                <a:lnTo>
                  <a:pt x="0" y="0"/>
                </a:lnTo>
                <a:close/>
              </a:path>
            </a:pathLst>
          </a:custGeom>
          <a:solidFill>
            <a:srgbClr val="F1C13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2"/>
          <p:cNvSpPr/>
          <p:nvPr/>
        </p:nvSpPr>
        <p:spPr>
          <a:xfrm>
            <a:off x="9343646" y="3275950"/>
            <a:ext cx="749935" cy="0"/>
          </a:xfrm>
          <a:custGeom>
            <a:rect b="b" l="l" r="r" t="t"/>
            <a:pathLst>
              <a:path extrusionOk="0" h="120000" w="749934">
                <a:moveTo>
                  <a:pt x="0" y="0"/>
                </a:moveTo>
                <a:lnTo>
                  <a:pt x="749699" y="0"/>
                </a:lnTo>
              </a:path>
            </a:pathLst>
          </a:custGeom>
          <a:noFill/>
          <a:ln cap="flat" cmpd="sng" w="76175">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 name="Google Shape;17;p2"/>
          <p:cNvSpPr/>
          <p:nvPr/>
        </p:nvSpPr>
        <p:spPr>
          <a:xfrm>
            <a:off x="2100047" y="3251101"/>
            <a:ext cx="749935" cy="0"/>
          </a:xfrm>
          <a:custGeom>
            <a:rect b="b" l="l" r="r" t="t"/>
            <a:pathLst>
              <a:path extrusionOk="0" h="120000" w="749935">
                <a:moveTo>
                  <a:pt x="0" y="0"/>
                </a:moveTo>
                <a:lnTo>
                  <a:pt x="749699" y="0"/>
                </a:lnTo>
              </a:path>
            </a:pathLst>
          </a:custGeom>
          <a:noFill/>
          <a:ln cap="flat" cmpd="sng" w="76175">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 name="Google Shape;18;p2"/>
          <p:cNvSpPr/>
          <p:nvPr/>
        </p:nvSpPr>
        <p:spPr>
          <a:xfrm>
            <a:off x="1338867" y="4535295"/>
            <a:ext cx="9516110" cy="0"/>
          </a:xfrm>
          <a:custGeom>
            <a:rect b="b" l="l" r="r" t="t"/>
            <a:pathLst>
              <a:path extrusionOk="0" h="120000" w="9516110">
                <a:moveTo>
                  <a:pt x="0" y="0"/>
                </a:moveTo>
                <a:lnTo>
                  <a:pt x="9515556" y="0"/>
                </a:lnTo>
              </a:path>
            </a:pathLst>
          </a:custGeom>
          <a:noFill/>
          <a:ln cap="flat" cmpd="sng" w="76175">
            <a:solidFill>
              <a:srgbClr val="98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 name="Google Shape;19;p2"/>
          <p:cNvSpPr/>
          <p:nvPr/>
        </p:nvSpPr>
        <p:spPr>
          <a:xfrm>
            <a:off x="1338867" y="4332100"/>
            <a:ext cx="9516110" cy="0"/>
          </a:xfrm>
          <a:custGeom>
            <a:rect b="b" l="l" r="r" t="t"/>
            <a:pathLst>
              <a:path extrusionOk="0" h="120000" w="9516110">
                <a:moveTo>
                  <a:pt x="0" y="0"/>
                </a:moveTo>
                <a:lnTo>
                  <a:pt x="9515556" y="0"/>
                </a:lnTo>
              </a:path>
            </a:pathLst>
          </a:custGeom>
          <a:noFill/>
          <a:ln cap="flat" cmpd="sng" w="9525">
            <a:solidFill>
              <a:srgbClr val="98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 name="Google Shape;20;p2"/>
          <p:cNvSpPr txBox="1"/>
          <p:nvPr>
            <p:ph type="ctrTitle"/>
          </p:nvPr>
        </p:nvSpPr>
        <p:spPr>
          <a:xfrm>
            <a:off x="3441435" y="1930375"/>
            <a:ext cx="5309128" cy="756919"/>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0" i="0" sz="4800">
                <a:solidFill>
                  <a:srgbClr val="98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 name="Shape 25"/>
        <p:cNvGrpSpPr/>
        <p:nvPr/>
      </p:nvGrpSpPr>
      <p:grpSpPr>
        <a:xfrm>
          <a:off x="0" y="0"/>
          <a:ext cx="0" cy="0"/>
          <a:chOff x="0" y="0"/>
          <a:chExt cx="0" cy="0"/>
        </a:xfrm>
      </p:grpSpPr>
      <p:sp>
        <p:nvSpPr>
          <p:cNvPr id="26" name="Google Shape;26;p3"/>
          <p:cNvSpPr txBox="1"/>
          <p:nvPr>
            <p:ph type="title"/>
          </p:nvPr>
        </p:nvSpPr>
        <p:spPr>
          <a:xfrm>
            <a:off x="517200" y="430675"/>
            <a:ext cx="11157599" cy="939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6000">
                <a:solidFill>
                  <a:srgbClr val="980000"/>
                </a:solidFill>
                <a:latin typeface="PT Sans Narrow"/>
                <a:ea typeface="PT Sans Narrow"/>
                <a:cs typeface="PT Sans Narrow"/>
                <a:sym typeface="PT Sans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 type="body"/>
          </p:nvPr>
        </p:nvSpPr>
        <p:spPr>
          <a:xfrm>
            <a:off x="312725" y="1701308"/>
            <a:ext cx="11566549" cy="415099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b="0" i="0">
                <a:solidFill>
                  <a:schemeClr val="dk1"/>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8" name="Google Shape;28;p3"/>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txBox="1"/>
          <p:nvPr>
            <p:ph type="title"/>
          </p:nvPr>
        </p:nvSpPr>
        <p:spPr>
          <a:xfrm>
            <a:off x="517200" y="430675"/>
            <a:ext cx="11157599" cy="939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6000">
                <a:solidFill>
                  <a:srgbClr val="980000"/>
                </a:solidFill>
                <a:latin typeface="PT Sans Narrow"/>
                <a:ea typeface="PT Sans Narrow"/>
                <a:cs typeface="PT Sans Narrow"/>
                <a:sym typeface="PT Sans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 type="body"/>
          </p:nvPr>
        </p:nvSpPr>
        <p:spPr>
          <a:xfrm>
            <a:off x="609600" y="1577340"/>
            <a:ext cx="5303520" cy="452628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4"/>
          <p:cNvSpPr txBox="1"/>
          <p:nvPr>
            <p:ph idx="2" type="body"/>
          </p:nvPr>
        </p:nvSpPr>
        <p:spPr>
          <a:xfrm>
            <a:off x="6278880" y="1577340"/>
            <a:ext cx="5303520" cy="452628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5" name="Google Shape;35;p4"/>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p5"/>
          <p:cNvSpPr txBox="1"/>
          <p:nvPr>
            <p:ph type="title"/>
          </p:nvPr>
        </p:nvSpPr>
        <p:spPr>
          <a:xfrm>
            <a:off x="517200" y="430675"/>
            <a:ext cx="11157599" cy="939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6000">
                <a:solidFill>
                  <a:srgbClr val="980000"/>
                </a:solidFill>
                <a:latin typeface="PT Sans Narrow"/>
                <a:ea typeface="PT Sans Narrow"/>
                <a:cs typeface="PT Sans Narrow"/>
                <a:sym typeface="PT Sans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3" name="Shape 43"/>
        <p:cNvGrpSpPr/>
        <p:nvPr/>
      </p:nvGrpSpPr>
      <p:grpSpPr>
        <a:xfrm>
          <a:off x="0" y="0"/>
          <a:ext cx="0" cy="0"/>
          <a:chOff x="0" y="0"/>
          <a:chExt cx="0" cy="0"/>
        </a:xfrm>
      </p:grpSpPr>
      <p:sp>
        <p:nvSpPr>
          <p:cNvPr id="44" name="Google Shape;44;p6"/>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0"/>
            <a:ext cx="12192000" cy="130810"/>
          </a:xfrm>
          <a:custGeom>
            <a:rect b="b" l="l" r="r" t="t"/>
            <a:pathLst>
              <a:path extrusionOk="0" h="130810" w="12192000">
                <a:moveTo>
                  <a:pt x="0" y="0"/>
                </a:moveTo>
                <a:lnTo>
                  <a:pt x="12191999" y="0"/>
                </a:lnTo>
                <a:lnTo>
                  <a:pt x="12191999" y="130499"/>
                </a:lnTo>
                <a:lnTo>
                  <a:pt x="0" y="130499"/>
                </a:lnTo>
                <a:lnTo>
                  <a:pt x="0" y="0"/>
                </a:lnTo>
                <a:close/>
              </a:path>
            </a:pathLst>
          </a:custGeom>
          <a:solidFill>
            <a:srgbClr val="F1C13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 name="Google Shape;7;p1"/>
          <p:cNvSpPr/>
          <p:nvPr/>
        </p:nvSpPr>
        <p:spPr>
          <a:xfrm>
            <a:off x="-99" y="6727600"/>
            <a:ext cx="12192000" cy="130810"/>
          </a:xfrm>
          <a:custGeom>
            <a:rect b="b" l="l" r="r" t="t"/>
            <a:pathLst>
              <a:path extrusionOk="0" h="130809" w="12192000">
                <a:moveTo>
                  <a:pt x="0" y="0"/>
                </a:moveTo>
                <a:lnTo>
                  <a:pt x="12191999" y="0"/>
                </a:lnTo>
                <a:lnTo>
                  <a:pt x="12191999" y="130499"/>
                </a:lnTo>
                <a:lnTo>
                  <a:pt x="0" y="130499"/>
                </a:lnTo>
                <a:lnTo>
                  <a:pt x="0" y="0"/>
                </a:lnTo>
                <a:close/>
              </a:path>
            </a:pathLst>
          </a:custGeom>
          <a:solidFill>
            <a:srgbClr val="98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 name="Google Shape;8;p1"/>
          <p:cNvSpPr txBox="1"/>
          <p:nvPr>
            <p:ph type="title"/>
          </p:nvPr>
        </p:nvSpPr>
        <p:spPr>
          <a:xfrm>
            <a:off x="517200" y="430675"/>
            <a:ext cx="11157599" cy="939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6000" u="none" cap="none" strike="noStrike">
                <a:solidFill>
                  <a:srgbClr val="980000"/>
                </a:solidFill>
                <a:latin typeface="PT Sans Narrow"/>
                <a:ea typeface="PT Sans Narrow"/>
                <a:cs typeface="PT Sans Narrow"/>
                <a:sym typeface="PT Sans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
          <p:cNvSpPr txBox="1"/>
          <p:nvPr>
            <p:ph idx="1" type="body"/>
          </p:nvPr>
        </p:nvSpPr>
        <p:spPr>
          <a:xfrm>
            <a:off x="312725" y="1701308"/>
            <a:ext cx="11566549" cy="415099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0" name="Google Shape;10;p1"/>
          <p:cNvSpPr txBox="1"/>
          <p:nvPr>
            <p:ph idx="11" type="ftr"/>
          </p:nvPr>
        </p:nvSpPr>
        <p:spPr>
          <a:xfrm>
            <a:off x="4145280" y="6377940"/>
            <a:ext cx="3901440" cy="3429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0" type="dt"/>
          </p:nvPr>
        </p:nvSpPr>
        <p:spPr>
          <a:xfrm>
            <a:off x="609600" y="6377940"/>
            <a:ext cx="2804160" cy="342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8778240" y="6377940"/>
            <a:ext cx="2804160" cy="342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7"/>
          <p:cNvSpPr txBox="1"/>
          <p:nvPr>
            <p:ph type="ctrTitle"/>
          </p:nvPr>
        </p:nvSpPr>
        <p:spPr>
          <a:xfrm>
            <a:off x="954850" y="711625"/>
            <a:ext cx="10282200" cy="1920900"/>
          </a:xfrm>
          <a:prstGeom prst="rect">
            <a:avLst/>
          </a:prstGeom>
          <a:noFill/>
          <a:ln>
            <a:noFill/>
          </a:ln>
        </p:spPr>
        <p:txBody>
          <a:bodyPr anchorCtr="0" anchor="t" bIns="0" lIns="0" spcFirstLastPara="1" rIns="0" wrap="square" tIns="12700">
            <a:noAutofit/>
          </a:bodyPr>
          <a:lstStyle/>
          <a:p>
            <a:pPr indent="0" lvl="0" marL="13970" rtl="0" algn="ctr">
              <a:lnSpc>
                <a:spcPct val="100000"/>
              </a:lnSpc>
              <a:spcBef>
                <a:spcPts val="0"/>
              </a:spcBef>
              <a:spcAft>
                <a:spcPts val="0"/>
              </a:spcAft>
              <a:buSzPts val="1400"/>
              <a:buNone/>
            </a:pPr>
            <a:r>
              <a:rPr b="1" lang="en-US"/>
              <a:t>AIMS HS Board Report</a:t>
            </a:r>
            <a:br>
              <a:rPr b="1" lang="en-US"/>
            </a:br>
            <a:r>
              <a:rPr b="1" lang="en-US" sz="2800"/>
              <a:t>Reporting Period </a:t>
            </a:r>
            <a:r>
              <a:rPr b="1" lang="en-US" sz="2800"/>
              <a:t>January 2021</a:t>
            </a:r>
            <a:endParaRPr b="1" sz="2800"/>
          </a:p>
        </p:txBody>
      </p:sp>
      <p:sp>
        <p:nvSpPr>
          <p:cNvPr id="52" name="Google Shape;52;p7"/>
          <p:cNvSpPr txBox="1"/>
          <p:nvPr/>
        </p:nvSpPr>
        <p:spPr>
          <a:xfrm>
            <a:off x="2003238" y="2856300"/>
            <a:ext cx="7239000" cy="1064100"/>
          </a:xfrm>
          <a:prstGeom prst="rect">
            <a:avLst/>
          </a:prstGeom>
          <a:noFill/>
          <a:ln>
            <a:noFill/>
          </a:ln>
        </p:spPr>
        <p:txBody>
          <a:bodyPr anchorCtr="0" anchor="t" bIns="0" lIns="0" spcFirstLastPara="1" rIns="0" wrap="square" tIns="29825">
            <a:noAutofit/>
          </a:bodyPr>
          <a:lstStyle/>
          <a:p>
            <a:pPr indent="909319" lvl="0" marL="12700" marR="5080" rtl="0" algn="ctr">
              <a:lnSpc>
                <a:spcPct val="119656"/>
              </a:lnSpc>
              <a:spcBef>
                <a:spcPts val="0"/>
              </a:spcBef>
              <a:spcAft>
                <a:spcPts val="0"/>
              </a:spcAft>
              <a:buNone/>
            </a:pPr>
            <a:r>
              <a:t/>
            </a:r>
            <a:endParaRPr/>
          </a:p>
          <a:p>
            <a:pPr indent="909319" lvl="0" marL="12700" marR="5080" rtl="0" algn="ctr">
              <a:lnSpc>
                <a:spcPct val="119656"/>
              </a:lnSpc>
              <a:spcBef>
                <a:spcPts val="0"/>
              </a:spcBef>
              <a:spcAft>
                <a:spcPts val="0"/>
              </a:spcAft>
              <a:buNone/>
            </a:pPr>
            <a:r>
              <a:rPr b="0" i="0" lang="en-US" sz="1400" u="none" cap="none" strike="noStrike">
                <a:solidFill>
                  <a:srgbClr val="685D46"/>
                </a:solidFill>
                <a:latin typeface="Arial"/>
                <a:ea typeface="Arial"/>
                <a:cs typeface="Arial"/>
                <a:sym typeface="Arial"/>
              </a:rPr>
              <a:t>Head of School</a:t>
            </a:r>
            <a:r>
              <a:rPr lang="en-US">
                <a:solidFill>
                  <a:srgbClr val="685D46"/>
                </a:solidFill>
              </a:rPr>
              <a:t> Maurice Williams Jr.,</a:t>
            </a:r>
            <a:r>
              <a:rPr b="0" i="0" lang="en-US" sz="1400" u="none" cap="none" strike="noStrike">
                <a:solidFill>
                  <a:srgbClr val="685D46"/>
                </a:solidFill>
                <a:latin typeface="Arial"/>
                <a:ea typeface="Arial"/>
                <a:cs typeface="Arial"/>
                <a:sym typeface="Arial"/>
              </a:rPr>
              <a:t> A</a:t>
            </a:r>
            <a:r>
              <a:rPr lang="en-US">
                <a:solidFill>
                  <a:srgbClr val="685D46"/>
                </a:solidFill>
              </a:rPr>
              <a:t>IMS </a:t>
            </a:r>
            <a:r>
              <a:rPr b="0" i="0" lang="en-US" sz="1400" u="none" cap="none" strike="noStrike">
                <a:solidFill>
                  <a:srgbClr val="685D46"/>
                </a:solidFill>
                <a:latin typeface="Arial"/>
                <a:ea typeface="Arial"/>
                <a:cs typeface="Arial"/>
                <a:sym typeface="Arial"/>
              </a:rPr>
              <a:t>College Prep </a:t>
            </a:r>
            <a:r>
              <a:rPr lang="en-US">
                <a:solidFill>
                  <a:srgbClr val="685D46"/>
                </a:solidFill>
              </a:rPr>
              <a:t>High </a:t>
            </a:r>
            <a:r>
              <a:rPr b="0" i="0" lang="en-US" sz="1400" u="none" cap="none" strike="noStrike">
                <a:solidFill>
                  <a:srgbClr val="685D46"/>
                </a:solidFill>
                <a:latin typeface="Arial"/>
                <a:ea typeface="Arial"/>
                <a:cs typeface="Arial"/>
                <a:sym typeface="Arial"/>
              </a:rPr>
              <a:t>School</a:t>
            </a:r>
            <a:endParaRPr b="0" i="0" sz="1400" u="none" cap="none" strike="noStrike">
              <a:solidFill>
                <a:srgbClr val="685D46"/>
              </a:solidFill>
              <a:latin typeface="Arial"/>
              <a:ea typeface="Arial"/>
              <a:cs typeface="Arial"/>
              <a:sym typeface="Arial"/>
            </a:endParaRPr>
          </a:p>
          <a:p>
            <a:pPr indent="909319" lvl="0" marL="12700" marR="5080" rtl="0" algn="ctr">
              <a:lnSpc>
                <a:spcPct val="119656"/>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 name="Google Shape;53;p7"/>
          <p:cNvSpPr/>
          <p:nvPr/>
        </p:nvSpPr>
        <p:spPr>
          <a:xfrm>
            <a:off x="5406033" y="4927435"/>
            <a:ext cx="704548" cy="66334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7"/>
          <p:cNvSpPr/>
          <p:nvPr/>
        </p:nvSpPr>
        <p:spPr>
          <a:xfrm>
            <a:off x="4756298" y="4781623"/>
            <a:ext cx="2679304" cy="131437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6"/>
          <p:cNvSpPr txBox="1"/>
          <p:nvPr/>
        </p:nvSpPr>
        <p:spPr>
          <a:xfrm>
            <a:off x="192700" y="747125"/>
            <a:ext cx="11215200" cy="32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1.    Failed Grades During AIMS S1 Grading Term </a:t>
            </a:r>
            <a:endParaRPr b="1"/>
          </a:p>
          <a:p>
            <a:pPr indent="0" lvl="0" marL="0" rtl="0" algn="l">
              <a:spcBef>
                <a:spcPts val="0"/>
              </a:spcBef>
              <a:spcAft>
                <a:spcPts val="0"/>
              </a:spcAft>
              <a:buNone/>
            </a:pPr>
            <a:r>
              <a:t/>
            </a:r>
            <a:endParaRPr b="1"/>
          </a:p>
          <a:p>
            <a:pPr indent="-317500" lvl="0" marL="457200" rtl="0" algn="l">
              <a:spcBef>
                <a:spcPts val="0"/>
              </a:spcBef>
              <a:spcAft>
                <a:spcPts val="0"/>
              </a:spcAft>
              <a:buSzPts val="1400"/>
              <a:buChar char="●"/>
            </a:pPr>
            <a:r>
              <a:rPr b="1" lang="en-US"/>
              <a:t>Concern: </a:t>
            </a:r>
            <a:r>
              <a:rPr lang="en-US"/>
              <a:t>While the vast majority of AIMS students are passing their courses, many freshmen students are failing multiple classes.  This is largely due to COVID-19 school related closures, and the fact that Freshmen were not properly oriented to the challenges and rigors of high school.</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b="1" lang="en-US"/>
              <a:t>Resolution: </a:t>
            </a:r>
            <a:r>
              <a:rPr lang="en-US"/>
              <a:t>Aside from Saturday School, SSTs, and increased tutoring, students will be able to begin credit recovery during the start of S2.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US"/>
              <a:t>Survey teachers of most frequently failed classes to diagnose common problems with failed students.</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US"/>
              <a:t>Assess for potential learning disabilities, as needed.</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US"/>
              <a:t>Provide small group learning opportunities on campus for chronically failing students.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4" name="Google Shape;114;p16"/>
          <p:cNvSpPr txBox="1"/>
          <p:nvPr>
            <p:ph type="title"/>
          </p:nvPr>
        </p:nvSpPr>
        <p:spPr>
          <a:xfrm>
            <a:off x="425925" y="208099"/>
            <a:ext cx="11674800" cy="6480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SzPts val="1100"/>
              <a:buNone/>
            </a:pPr>
            <a:r>
              <a:rPr lang="en-US" sz="3500">
                <a:solidFill>
                  <a:srgbClr val="840002"/>
                </a:solidFill>
              </a:rPr>
              <a:t>High School Challenges/Concerns and Method for Resolution</a:t>
            </a:r>
            <a:endParaRPr sz="4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8"/>
          <p:cNvSpPr txBox="1"/>
          <p:nvPr>
            <p:ph type="title"/>
          </p:nvPr>
        </p:nvSpPr>
        <p:spPr>
          <a:xfrm>
            <a:off x="517199" y="670574"/>
            <a:ext cx="11674800" cy="16896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a:t>Introduction</a:t>
            </a:r>
            <a:endParaRPr/>
          </a:p>
        </p:txBody>
      </p:sp>
      <p:sp>
        <p:nvSpPr>
          <p:cNvPr id="60" name="Google Shape;60;p8"/>
          <p:cNvSpPr txBox="1"/>
          <p:nvPr/>
        </p:nvSpPr>
        <p:spPr>
          <a:xfrm>
            <a:off x="517200" y="1220750"/>
            <a:ext cx="11041200" cy="5419500"/>
          </a:xfrm>
          <a:prstGeom prst="rect">
            <a:avLst/>
          </a:prstGeom>
          <a:noFill/>
          <a:ln>
            <a:noFill/>
          </a:ln>
        </p:spPr>
        <p:txBody>
          <a:bodyPr anchorCtr="0" anchor="t" bIns="0" lIns="0" spcFirstLastPara="1" rIns="0" wrap="square" tIns="52700">
            <a:noAutofit/>
          </a:bodyPr>
          <a:lstStyle/>
          <a:p>
            <a:pPr indent="0" lvl="0" marL="0" rtl="0" algn="l">
              <a:spcBef>
                <a:spcPts val="0"/>
              </a:spcBef>
              <a:spcAft>
                <a:spcPts val="0"/>
              </a:spcAft>
              <a:buClr>
                <a:srgbClr val="000000"/>
              </a:buClr>
              <a:buSzPts val="1800"/>
              <a:buFont typeface="Arial"/>
              <a:buNone/>
            </a:pPr>
            <a:r>
              <a:t/>
            </a:r>
            <a:endParaRPr b="1" sz="1800">
              <a:solidFill>
                <a:srgbClr val="434343"/>
              </a:solidFill>
              <a:latin typeface="Lucida Sans"/>
              <a:ea typeface="Lucida Sans"/>
              <a:cs typeface="Lucida Sans"/>
              <a:sym typeface="Lucida Sans"/>
            </a:endParaRPr>
          </a:p>
          <a:p>
            <a:pPr indent="0" lvl="0" marL="457200" marR="0" rtl="0" algn="l">
              <a:lnSpc>
                <a:spcPct val="100000"/>
              </a:lnSpc>
              <a:spcBef>
                <a:spcPts val="0"/>
              </a:spcBef>
              <a:spcAft>
                <a:spcPts val="0"/>
              </a:spcAft>
              <a:buClr>
                <a:srgbClr val="000000"/>
              </a:buClr>
              <a:buSzPts val="1800"/>
              <a:buFont typeface="Arial"/>
              <a:buNone/>
            </a:pPr>
            <a:r>
              <a:t/>
            </a:r>
            <a:endParaRPr b="1" sz="1800">
              <a:solidFill>
                <a:srgbClr val="434343"/>
              </a:solidFill>
              <a:latin typeface="Lucida Sans"/>
              <a:ea typeface="Lucida Sans"/>
              <a:cs typeface="Lucida Sans"/>
              <a:sym typeface="Lucida Sans"/>
            </a:endParaRPr>
          </a:p>
          <a:p>
            <a:pPr indent="0" lvl="0" marL="457200" marR="0" rtl="0" algn="l">
              <a:lnSpc>
                <a:spcPct val="200000"/>
              </a:lnSpc>
              <a:spcBef>
                <a:spcPts val="0"/>
              </a:spcBef>
              <a:spcAft>
                <a:spcPts val="0"/>
              </a:spcAft>
              <a:buNone/>
            </a:pPr>
            <a:r>
              <a:t/>
            </a:r>
            <a:endParaRPr>
              <a:solidFill>
                <a:srgbClr val="434343"/>
              </a:solidFill>
            </a:endParaRPr>
          </a:p>
          <a:p>
            <a:pPr indent="0" lvl="0" marL="914400" marR="0" rtl="0" algn="l">
              <a:lnSpc>
                <a:spcPct val="100000"/>
              </a:lnSpc>
              <a:spcBef>
                <a:spcPts val="315"/>
              </a:spcBef>
              <a:spcAft>
                <a:spcPts val="0"/>
              </a:spcAft>
              <a:buClr>
                <a:srgbClr val="000000"/>
              </a:buClr>
              <a:buSzPts val="1800"/>
              <a:buFont typeface="Arial"/>
              <a:buNone/>
            </a:pPr>
            <a:r>
              <a:rPr b="1" lang="en-US" sz="1800">
                <a:solidFill>
                  <a:srgbClr val="5B0F00"/>
                </a:solidFill>
                <a:latin typeface="Helvetica Neue"/>
                <a:ea typeface="Helvetica Neue"/>
                <a:cs typeface="Helvetica Neue"/>
                <a:sym typeface="Helvetica Neue"/>
              </a:rPr>
              <a:t>This slide deck contains information about AIMS College Prep </a:t>
            </a:r>
            <a:r>
              <a:rPr b="1" lang="en-US" sz="1800">
                <a:solidFill>
                  <a:srgbClr val="5B0F00"/>
                </a:solidFill>
                <a:latin typeface="Helvetica Neue"/>
                <a:ea typeface="Helvetica Neue"/>
                <a:cs typeface="Helvetica Neue"/>
                <a:sym typeface="Helvetica Neue"/>
              </a:rPr>
              <a:t>High</a:t>
            </a:r>
            <a:r>
              <a:rPr b="1" lang="en-US" sz="1800">
                <a:solidFill>
                  <a:srgbClr val="5B0F00"/>
                </a:solidFill>
                <a:latin typeface="Helvetica Neue"/>
                <a:ea typeface="Helvetica Neue"/>
                <a:cs typeface="Helvetica Neue"/>
                <a:sym typeface="Helvetica Neue"/>
              </a:rPr>
              <a:t> School. It will not be read to the board. In the interest of time, the board will receive this presentation in advance, and will have questions ready for the coordinator. The Head may take a short time  ( 5 minutes Max) to highlight any Items that may be of specific interest to the board.</a:t>
            </a:r>
            <a:endParaRPr b="1" i="0" sz="1800" u="none" cap="none" strike="noStrike">
              <a:solidFill>
                <a:srgbClr val="5B0F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9"/>
          <p:cNvSpPr txBox="1"/>
          <p:nvPr>
            <p:ph type="title"/>
          </p:nvPr>
        </p:nvSpPr>
        <p:spPr>
          <a:xfrm>
            <a:off x="517200" y="408899"/>
            <a:ext cx="11674800" cy="6480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SzPts val="1400"/>
              <a:buNone/>
            </a:pPr>
            <a:r>
              <a:rPr lang="en-US" sz="3600"/>
              <a:t>Highlights I Want The Board To Know</a:t>
            </a:r>
            <a:endParaRPr/>
          </a:p>
        </p:txBody>
      </p:sp>
      <p:sp>
        <p:nvSpPr>
          <p:cNvPr id="66" name="Google Shape;66;p9"/>
          <p:cNvSpPr txBox="1"/>
          <p:nvPr/>
        </p:nvSpPr>
        <p:spPr>
          <a:xfrm>
            <a:off x="2900600" y="1113475"/>
            <a:ext cx="8615100" cy="5228700"/>
          </a:xfrm>
          <a:prstGeom prst="rect">
            <a:avLst/>
          </a:prstGeom>
          <a:noFill/>
          <a:ln>
            <a:noFill/>
          </a:ln>
        </p:spPr>
        <p:txBody>
          <a:bodyPr anchorCtr="0" anchor="t" bIns="0" lIns="0" spcFirstLastPara="1" rIns="0" wrap="square" tIns="52700">
            <a:noAutofit/>
          </a:bodyPr>
          <a:lstStyle/>
          <a:p>
            <a:pPr indent="0" lvl="0" marL="0" rtl="0" algn="l">
              <a:spcBef>
                <a:spcPts val="315"/>
              </a:spcBef>
              <a:spcAft>
                <a:spcPts val="0"/>
              </a:spcAft>
              <a:buNone/>
            </a:pPr>
            <a:r>
              <a:rPr b="1" lang="en-US"/>
              <a:t>AIMS HS Virtual Campus Tours:  </a:t>
            </a:r>
            <a:r>
              <a:rPr lang="en-US"/>
              <a:t>AIMS HS will hold 7 engagements (3 Student; 2 AIMS HS Families; 2 General Community) to encourage all students to apply or attend AIMS HS for the 2021-22 Academic School year.  Both the family and community meetings will be host Cantonese and Spanish speakers:</a:t>
            </a:r>
            <a:endParaRPr i="1"/>
          </a:p>
          <a:p>
            <a:pPr indent="-317500" lvl="0" marL="457200" rtl="0" algn="l">
              <a:spcBef>
                <a:spcPts val="1000"/>
              </a:spcBef>
              <a:spcAft>
                <a:spcPts val="0"/>
              </a:spcAft>
              <a:buSzPts val="1400"/>
              <a:buAutoNum type="alphaUcPeriod"/>
            </a:pPr>
            <a:r>
              <a:rPr b="1" lang="en-US"/>
              <a:t>8th Grade Classroom Meetings (February 1, 2021 @ 2PM)</a:t>
            </a:r>
            <a:endParaRPr b="1"/>
          </a:p>
          <a:p>
            <a:pPr indent="-317500" lvl="0" marL="914400" rtl="0" algn="l">
              <a:spcBef>
                <a:spcPts val="400"/>
              </a:spcBef>
              <a:spcAft>
                <a:spcPts val="0"/>
              </a:spcAft>
              <a:buSzPts val="1400"/>
              <a:buChar char="●"/>
            </a:pPr>
            <a:r>
              <a:rPr lang="en-US"/>
              <a:t>Mr. Williams (2 Classes)</a:t>
            </a:r>
            <a:endParaRPr/>
          </a:p>
          <a:p>
            <a:pPr indent="-317500" lvl="0" marL="914400" rtl="0" algn="l">
              <a:spcBef>
                <a:spcPts val="400"/>
              </a:spcBef>
              <a:spcAft>
                <a:spcPts val="0"/>
              </a:spcAft>
              <a:buSzPts val="1400"/>
              <a:buChar char="●"/>
            </a:pPr>
            <a:r>
              <a:rPr lang="en-US"/>
              <a:t>Ms. Li </a:t>
            </a:r>
            <a:r>
              <a:rPr lang="en-US">
                <a:solidFill>
                  <a:schemeClr val="dk1"/>
                </a:solidFill>
              </a:rPr>
              <a:t>(2 Classes)</a:t>
            </a:r>
            <a:endParaRPr/>
          </a:p>
          <a:p>
            <a:pPr indent="-317500" lvl="0" marL="914400" rtl="0" algn="l">
              <a:spcBef>
                <a:spcPts val="400"/>
              </a:spcBef>
              <a:spcAft>
                <a:spcPts val="0"/>
              </a:spcAft>
              <a:buSzPts val="1400"/>
              <a:buChar char="●"/>
            </a:pPr>
            <a:r>
              <a:rPr lang="en-US"/>
              <a:t>Ms. Chaniel </a:t>
            </a:r>
            <a:r>
              <a:rPr lang="en-US">
                <a:solidFill>
                  <a:schemeClr val="dk1"/>
                </a:solidFill>
              </a:rPr>
              <a:t>(2 Classes)</a:t>
            </a:r>
            <a:br>
              <a:rPr lang="en-US">
                <a:solidFill>
                  <a:schemeClr val="dk1"/>
                </a:solidFill>
              </a:rPr>
            </a:br>
            <a:endParaRPr>
              <a:solidFill>
                <a:schemeClr val="dk1"/>
              </a:solidFill>
            </a:endParaRPr>
          </a:p>
          <a:p>
            <a:pPr indent="-317500" lvl="0" marL="457200" rtl="0" algn="l">
              <a:spcBef>
                <a:spcPts val="400"/>
              </a:spcBef>
              <a:spcAft>
                <a:spcPts val="0"/>
              </a:spcAft>
              <a:buClr>
                <a:schemeClr val="dk1"/>
              </a:buClr>
              <a:buSzPts val="1400"/>
              <a:buAutoNum type="alphaUcPeriod"/>
            </a:pPr>
            <a:r>
              <a:rPr b="1" lang="en-US">
                <a:solidFill>
                  <a:schemeClr val="dk1"/>
                </a:solidFill>
              </a:rPr>
              <a:t>AIMS 8th Grade Parent Meetings </a:t>
            </a:r>
            <a:endParaRPr b="1">
              <a:solidFill>
                <a:schemeClr val="dk1"/>
              </a:solidFill>
            </a:endParaRPr>
          </a:p>
          <a:p>
            <a:pPr indent="-317500" lvl="1" marL="914400" rtl="0" algn="l">
              <a:spcBef>
                <a:spcPts val="0"/>
              </a:spcBef>
              <a:spcAft>
                <a:spcPts val="0"/>
              </a:spcAft>
              <a:buClr>
                <a:schemeClr val="dk1"/>
              </a:buClr>
              <a:buSzPts val="1400"/>
              <a:buAutoNum type="alphaLcPeriod"/>
            </a:pPr>
            <a:r>
              <a:rPr lang="en-US">
                <a:solidFill>
                  <a:schemeClr val="dk1"/>
                </a:solidFill>
              </a:rPr>
              <a:t>Monday, January 25 @ 6:30PM </a:t>
            </a:r>
            <a:endParaRPr>
              <a:solidFill>
                <a:schemeClr val="dk1"/>
              </a:solidFill>
            </a:endParaRPr>
          </a:p>
          <a:p>
            <a:pPr indent="-317500" lvl="1" marL="914400" rtl="0" algn="l">
              <a:spcBef>
                <a:spcPts val="0"/>
              </a:spcBef>
              <a:spcAft>
                <a:spcPts val="0"/>
              </a:spcAft>
              <a:buClr>
                <a:schemeClr val="dk1"/>
              </a:buClr>
              <a:buSzPts val="1400"/>
              <a:buAutoNum type="alphaLcPeriod"/>
            </a:pPr>
            <a:r>
              <a:rPr lang="en-US">
                <a:solidFill>
                  <a:schemeClr val="dk1"/>
                </a:solidFill>
              </a:rPr>
              <a:t>Saturday, January 30 @ 3PM</a:t>
            </a:r>
            <a:br>
              <a:rPr lang="en-US">
                <a:solidFill>
                  <a:schemeClr val="dk1"/>
                </a:solidFill>
              </a:rPr>
            </a:br>
            <a:endParaRPr>
              <a:solidFill>
                <a:schemeClr val="dk1"/>
              </a:solidFill>
            </a:endParaRPr>
          </a:p>
          <a:p>
            <a:pPr indent="-317500" lvl="0" marL="457200" rtl="0" algn="l">
              <a:spcBef>
                <a:spcPts val="0"/>
              </a:spcBef>
              <a:spcAft>
                <a:spcPts val="0"/>
              </a:spcAft>
              <a:buClr>
                <a:schemeClr val="dk1"/>
              </a:buClr>
              <a:buSzPts val="1400"/>
              <a:buAutoNum type="alphaUcPeriod"/>
            </a:pPr>
            <a:r>
              <a:rPr b="1" lang="en-US">
                <a:solidFill>
                  <a:schemeClr val="dk1"/>
                </a:solidFill>
              </a:rPr>
              <a:t>AIMS HS General Public Meetings (Invites were sent to all OUSD Public and Charter Middle Schools)</a:t>
            </a:r>
            <a:endParaRPr b="1">
              <a:solidFill>
                <a:schemeClr val="dk1"/>
              </a:solidFill>
            </a:endParaRPr>
          </a:p>
          <a:p>
            <a:pPr indent="-317500" lvl="1" marL="914400" rtl="0" algn="l">
              <a:lnSpc>
                <a:spcPct val="115000"/>
              </a:lnSpc>
              <a:spcBef>
                <a:spcPts val="0"/>
              </a:spcBef>
              <a:spcAft>
                <a:spcPts val="0"/>
              </a:spcAft>
              <a:buClr>
                <a:schemeClr val="dk1"/>
              </a:buClr>
              <a:buSzPts val="1400"/>
              <a:buAutoNum type="alphaLcPeriod"/>
            </a:pPr>
            <a:r>
              <a:rPr lang="en-US">
                <a:solidFill>
                  <a:schemeClr val="dk1"/>
                </a:solidFill>
              </a:rPr>
              <a:t>Thursday, January 28 @ 6:30PM</a:t>
            </a:r>
            <a:endParaRPr>
              <a:solidFill>
                <a:schemeClr val="dk1"/>
              </a:solidFill>
            </a:endParaRPr>
          </a:p>
          <a:p>
            <a:pPr indent="-317500" lvl="1" marL="914400" rtl="0" algn="l">
              <a:spcBef>
                <a:spcPts val="0"/>
              </a:spcBef>
              <a:spcAft>
                <a:spcPts val="0"/>
              </a:spcAft>
              <a:buClr>
                <a:schemeClr val="dk1"/>
              </a:buClr>
              <a:buSzPts val="1400"/>
              <a:buAutoNum type="alphaLcPeriod"/>
            </a:pPr>
            <a:r>
              <a:rPr lang="en-US">
                <a:solidFill>
                  <a:schemeClr val="dk1"/>
                </a:solidFill>
              </a:rPr>
              <a:t>Saturday, January 30 @ 6:30PM</a:t>
            </a:r>
            <a:endParaRPr>
              <a:solidFill>
                <a:schemeClr val="dk1"/>
              </a:solidFill>
            </a:endParaRPr>
          </a:p>
          <a:p>
            <a:pPr indent="0" lvl="0" marL="914400" rtl="0" algn="l">
              <a:spcBef>
                <a:spcPts val="400"/>
              </a:spcBef>
              <a:spcAft>
                <a:spcPts val="0"/>
              </a:spcAft>
              <a:buNone/>
            </a:pPr>
            <a:r>
              <a:t/>
            </a:r>
            <a:endParaRPr>
              <a:solidFill>
                <a:schemeClr val="dk1"/>
              </a:solidFill>
            </a:endParaRPr>
          </a:p>
          <a:p>
            <a:pPr indent="0" lvl="0" marL="0" rtl="0" algn="l">
              <a:spcBef>
                <a:spcPts val="400"/>
              </a:spcBef>
              <a:spcAft>
                <a:spcPts val="0"/>
              </a:spcAft>
              <a:buNone/>
            </a:pPr>
            <a:r>
              <a:rPr b="1" lang="en-US"/>
              <a:t>Mental Health 101 For Teens: </a:t>
            </a:r>
            <a:r>
              <a:rPr lang="en-US"/>
              <a:t>As part of our commitment to Mental Health, AIMS HS has purchased the new book, </a:t>
            </a:r>
            <a:r>
              <a:rPr b="1" lang="en-US" u="sng"/>
              <a:t>Mental Health 101 for Teens,</a:t>
            </a:r>
            <a:r>
              <a:rPr lang="en-US"/>
              <a:t> which will be distributed to all AIMS HS students, teachers, and staff.  No Bullying Schools founder and author Tom Thelen (staunch supporter of AIMS) and his team is finalizing its curriculum that will be shared with teachers in order to help cover pertinent topics within the book. </a:t>
            </a:r>
            <a:endParaRPr/>
          </a:p>
          <a:p>
            <a:pPr indent="0" lvl="0" marL="0" rtl="0" algn="l">
              <a:spcBef>
                <a:spcPts val="400"/>
              </a:spcBef>
              <a:spcAft>
                <a:spcPts val="0"/>
              </a:spcAft>
              <a:buNone/>
            </a:pPr>
            <a:r>
              <a:t/>
            </a:r>
            <a:endParaRPr b="1"/>
          </a:p>
          <a:p>
            <a:pPr indent="0" lvl="0" marL="0" rtl="0" algn="l">
              <a:spcBef>
                <a:spcPts val="400"/>
              </a:spcBef>
              <a:spcAft>
                <a:spcPts val="400"/>
              </a:spcAft>
              <a:buNone/>
            </a:pPr>
            <a:r>
              <a:t/>
            </a:r>
            <a:endParaRPr sz="1200"/>
          </a:p>
        </p:txBody>
      </p:sp>
      <p:pic>
        <p:nvPicPr>
          <p:cNvPr id="67" name="Google Shape;67;p9"/>
          <p:cNvPicPr preferRelativeResize="0"/>
          <p:nvPr/>
        </p:nvPicPr>
        <p:blipFill rotWithShape="1">
          <a:blip r:embed="rId3">
            <a:alphaModFix/>
          </a:blip>
          <a:srcRect b="38882" l="0" r="0" t="0"/>
          <a:stretch/>
        </p:blipFill>
        <p:spPr>
          <a:xfrm>
            <a:off x="218875" y="1256800"/>
            <a:ext cx="2595798" cy="2053054"/>
          </a:xfrm>
          <a:prstGeom prst="rect">
            <a:avLst/>
          </a:prstGeom>
          <a:noFill/>
          <a:ln>
            <a:noFill/>
          </a:ln>
        </p:spPr>
      </p:pic>
      <p:pic>
        <p:nvPicPr>
          <p:cNvPr id="68" name="Google Shape;68;p9"/>
          <p:cNvPicPr preferRelativeResize="0"/>
          <p:nvPr/>
        </p:nvPicPr>
        <p:blipFill>
          <a:blip r:embed="rId4">
            <a:alphaModFix/>
          </a:blip>
          <a:stretch>
            <a:fillRect/>
          </a:stretch>
        </p:blipFill>
        <p:spPr>
          <a:xfrm>
            <a:off x="608425" y="3462251"/>
            <a:ext cx="1706999" cy="2559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0"/>
          <p:cNvSpPr txBox="1"/>
          <p:nvPr>
            <p:ph type="title"/>
          </p:nvPr>
        </p:nvSpPr>
        <p:spPr>
          <a:xfrm>
            <a:off x="517200" y="254474"/>
            <a:ext cx="11157600" cy="67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3600"/>
              <a:t>Highlights Of The Month</a:t>
            </a:r>
            <a:endParaRPr sz="3600"/>
          </a:p>
        </p:txBody>
      </p:sp>
      <p:sp>
        <p:nvSpPr>
          <p:cNvPr id="74" name="Google Shape;74;p10"/>
          <p:cNvSpPr txBox="1"/>
          <p:nvPr>
            <p:ph idx="1" type="body"/>
          </p:nvPr>
        </p:nvSpPr>
        <p:spPr>
          <a:xfrm>
            <a:off x="3636900" y="856675"/>
            <a:ext cx="8196900" cy="3715200"/>
          </a:xfrm>
          <a:prstGeom prst="rect">
            <a:avLst/>
          </a:prstGeom>
        </p:spPr>
        <p:txBody>
          <a:bodyPr anchorCtr="0" anchor="t" bIns="0" lIns="0" spcFirstLastPara="1" rIns="0" wrap="square" tIns="0">
            <a:noAutofit/>
          </a:bodyPr>
          <a:lstStyle/>
          <a:p>
            <a:pPr indent="0" lvl="0" marL="0" rtl="0" algn="l">
              <a:lnSpc>
                <a:spcPct val="100000"/>
              </a:lnSpc>
              <a:spcBef>
                <a:spcPts val="1200"/>
              </a:spcBef>
              <a:spcAft>
                <a:spcPts val="0"/>
              </a:spcAft>
              <a:buNone/>
            </a:pPr>
            <a:r>
              <a:rPr b="1" lang="en-US" sz="1300">
                <a:latin typeface="Arial"/>
                <a:ea typeface="Arial"/>
                <a:cs typeface="Arial"/>
                <a:sym typeface="Arial"/>
              </a:rPr>
              <a:t>1. New AIMS HS Staff</a:t>
            </a:r>
            <a:endParaRPr sz="1300">
              <a:latin typeface="Arial"/>
              <a:ea typeface="Arial"/>
              <a:cs typeface="Arial"/>
              <a:sym typeface="Arial"/>
            </a:endParaRPr>
          </a:p>
          <a:p>
            <a:pPr indent="-311150" lvl="0" marL="457200" rtl="0" algn="l">
              <a:lnSpc>
                <a:spcPct val="100000"/>
              </a:lnSpc>
              <a:spcBef>
                <a:spcPts val="1200"/>
              </a:spcBef>
              <a:spcAft>
                <a:spcPts val="0"/>
              </a:spcAft>
              <a:buClr>
                <a:schemeClr val="dk1"/>
              </a:buClr>
              <a:buSzPts val="1300"/>
              <a:buChar char="●"/>
            </a:pPr>
            <a:r>
              <a:rPr b="1" lang="en-US" sz="1300">
                <a:latin typeface="Arial"/>
                <a:ea typeface="Arial"/>
                <a:cs typeface="Arial"/>
                <a:sym typeface="Arial"/>
              </a:rPr>
              <a:t>Mr. Carlos Lopez-Tenorio</a:t>
            </a:r>
            <a:r>
              <a:rPr lang="en-US" sz="1300">
                <a:latin typeface="Arial"/>
                <a:ea typeface="Arial"/>
                <a:cs typeface="Arial"/>
                <a:sym typeface="Arial"/>
              </a:rPr>
              <a:t> was recently on-boarded as a semester-long intern to help lead the new AIMS HS Innovation and Design Thinking course for Freshmen.  Mr. Lopez-Tenorio is a Junior at UC Berkeley and his role may help facilitate an MOU between the UC Berkeley’s d.School and AIMS HS for future student-internship placements. </a:t>
            </a:r>
            <a:br>
              <a:rPr lang="en-US" sz="1300">
                <a:latin typeface="Arial"/>
                <a:ea typeface="Arial"/>
                <a:cs typeface="Arial"/>
                <a:sym typeface="Arial"/>
              </a:rPr>
            </a:br>
            <a:r>
              <a:rPr lang="en-US" sz="1300">
                <a:latin typeface="Arial"/>
                <a:ea typeface="Arial"/>
                <a:cs typeface="Arial"/>
                <a:sym typeface="Arial"/>
              </a:rPr>
              <a:t> </a:t>
            </a:r>
            <a:endParaRPr sz="1300">
              <a:latin typeface="Arial"/>
              <a:ea typeface="Arial"/>
              <a:cs typeface="Arial"/>
              <a:sym typeface="Arial"/>
            </a:endParaRPr>
          </a:p>
          <a:p>
            <a:pPr indent="-311150" lvl="0" marL="457200" rtl="0" algn="l">
              <a:lnSpc>
                <a:spcPct val="100000"/>
              </a:lnSpc>
              <a:spcBef>
                <a:spcPts val="0"/>
              </a:spcBef>
              <a:spcAft>
                <a:spcPts val="0"/>
              </a:spcAft>
              <a:buClr>
                <a:schemeClr val="dk1"/>
              </a:buClr>
              <a:buSzPts val="1300"/>
              <a:buFont typeface="Arial"/>
              <a:buChar char="●"/>
            </a:pPr>
            <a:r>
              <a:rPr b="1" lang="en-US" sz="1300">
                <a:latin typeface="Arial"/>
                <a:ea typeface="Arial"/>
                <a:cs typeface="Arial"/>
                <a:sym typeface="Arial"/>
              </a:rPr>
              <a:t>Ms. Evelin Palacios </a:t>
            </a:r>
            <a:r>
              <a:rPr lang="en-US" sz="1300">
                <a:latin typeface="Arial"/>
                <a:ea typeface="Arial"/>
                <a:cs typeface="Arial"/>
                <a:sym typeface="Arial"/>
              </a:rPr>
              <a:t>is an Administrative Assistant with nearly 3 years at AIMS.  She will be tasked with assisting in the academic counseling department at AIMS HS.  Ms. Palacios will complete her MA in Counseling (Academic) and will obtain her preliminary PPS credential for the purposes of becoming and academic counselor at AIMS HS during the 2021-22 academic school year. </a:t>
            </a:r>
            <a:br>
              <a:rPr lang="en-US" sz="1300">
                <a:latin typeface="Arial"/>
                <a:ea typeface="Arial"/>
                <a:cs typeface="Arial"/>
                <a:sym typeface="Arial"/>
              </a:rPr>
            </a:br>
            <a:endParaRPr sz="1300">
              <a:latin typeface="Arial"/>
              <a:ea typeface="Arial"/>
              <a:cs typeface="Arial"/>
              <a:sym typeface="Arial"/>
            </a:endParaRPr>
          </a:p>
          <a:p>
            <a:pPr indent="0" lvl="0" marL="0" rtl="0" algn="l">
              <a:lnSpc>
                <a:spcPct val="100000"/>
              </a:lnSpc>
              <a:spcBef>
                <a:spcPts val="1200"/>
              </a:spcBef>
              <a:spcAft>
                <a:spcPts val="0"/>
              </a:spcAft>
              <a:buNone/>
            </a:pPr>
            <a:r>
              <a:rPr b="1" lang="en-US" sz="1300">
                <a:latin typeface="Arial"/>
                <a:ea typeface="Arial"/>
                <a:cs typeface="Arial"/>
                <a:sym typeface="Arial"/>
              </a:rPr>
              <a:t>2.  AIMS HS SGA </a:t>
            </a:r>
            <a:r>
              <a:rPr b="1" i="1" lang="en-US" sz="1300">
                <a:latin typeface="Arial"/>
                <a:ea typeface="Arial"/>
                <a:cs typeface="Arial"/>
                <a:sym typeface="Arial"/>
              </a:rPr>
              <a:t>‘Tis The Spirit Week’</a:t>
            </a:r>
            <a:endParaRPr b="1" sz="1300">
              <a:latin typeface="Arial"/>
              <a:ea typeface="Arial"/>
              <a:cs typeface="Arial"/>
              <a:sym typeface="Arial"/>
            </a:endParaRPr>
          </a:p>
          <a:p>
            <a:pPr indent="-311150" lvl="0" marL="457200" rtl="0" algn="l">
              <a:lnSpc>
                <a:spcPct val="100000"/>
              </a:lnSpc>
              <a:spcBef>
                <a:spcPts val="1200"/>
              </a:spcBef>
              <a:spcAft>
                <a:spcPts val="0"/>
              </a:spcAft>
              <a:buSzPts val="1300"/>
              <a:buFont typeface="Arial"/>
              <a:buChar char="●"/>
            </a:pPr>
            <a:r>
              <a:rPr lang="en-US" sz="1300">
                <a:latin typeface="Arial"/>
                <a:ea typeface="Arial"/>
                <a:cs typeface="Arial"/>
                <a:sym typeface="Arial"/>
              </a:rPr>
              <a:t>One lucky AIMS student won a $100 Visa gift card for their participation in the AIMS HS Winter Spirit Week.  </a:t>
            </a:r>
            <a:endParaRPr sz="1300">
              <a:latin typeface="Arial"/>
              <a:ea typeface="Arial"/>
              <a:cs typeface="Arial"/>
              <a:sym typeface="Arial"/>
            </a:endParaRPr>
          </a:p>
          <a:p>
            <a:pPr indent="0" lvl="0" marL="457200" rtl="0" algn="l">
              <a:lnSpc>
                <a:spcPct val="100000"/>
              </a:lnSpc>
              <a:spcBef>
                <a:spcPts val="1200"/>
              </a:spcBef>
              <a:spcAft>
                <a:spcPts val="0"/>
              </a:spcAft>
              <a:buNone/>
            </a:pPr>
            <a:r>
              <a:t/>
            </a:r>
            <a:endParaRPr i="1" sz="1300">
              <a:latin typeface="Arial"/>
              <a:ea typeface="Arial"/>
              <a:cs typeface="Arial"/>
              <a:sym typeface="Arial"/>
            </a:endParaRPr>
          </a:p>
          <a:p>
            <a:pPr indent="0" lvl="0" marL="457200" rtl="0" algn="l">
              <a:lnSpc>
                <a:spcPct val="100000"/>
              </a:lnSpc>
              <a:spcBef>
                <a:spcPts val="1200"/>
              </a:spcBef>
              <a:spcAft>
                <a:spcPts val="0"/>
              </a:spcAft>
              <a:buNone/>
            </a:pPr>
            <a:r>
              <a:t/>
            </a:r>
            <a:endParaRPr sz="1300">
              <a:latin typeface="Arial"/>
              <a:ea typeface="Arial"/>
              <a:cs typeface="Arial"/>
              <a:sym typeface="Arial"/>
            </a:endParaRPr>
          </a:p>
          <a:p>
            <a:pPr indent="0" lvl="0" marL="0" rtl="0" algn="l">
              <a:lnSpc>
                <a:spcPct val="100000"/>
              </a:lnSpc>
              <a:spcBef>
                <a:spcPts val="1200"/>
              </a:spcBef>
              <a:spcAft>
                <a:spcPts val="0"/>
              </a:spcAft>
              <a:buNone/>
            </a:pPr>
            <a:r>
              <a:t/>
            </a:r>
            <a:endParaRPr b="1" sz="1300">
              <a:solidFill>
                <a:srgbClr val="5B0F00"/>
              </a:solidFill>
              <a:latin typeface="Helvetica Neue"/>
              <a:ea typeface="Helvetica Neue"/>
              <a:cs typeface="Helvetica Neue"/>
              <a:sym typeface="Helvetica Neue"/>
            </a:endParaRPr>
          </a:p>
          <a:p>
            <a:pPr indent="0" lvl="0" marL="0" rtl="0" algn="l">
              <a:lnSpc>
                <a:spcPct val="100000"/>
              </a:lnSpc>
              <a:spcBef>
                <a:spcPts val="1000"/>
              </a:spcBef>
              <a:spcAft>
                <a:spcPts val="1000"/>
              </a:spcAft>
              <a:buNone/>
            </a:pPr>
            <a:r>
              <a:t/>
            </a:r>
            <a:endParaRPr b="1" sz="1300">
              <a:solidFill>
                <a:srgbClr val="5B0F00"/>
              </a:solidFill>
              <a:latin typeface="Helvetica Neue"/>
              <a:ea typeface="Helvetica Neue"/>
              <a:cs typeface="Helvetica Neue"/>
              <a:sym typeface="Helvetica Neue"/>
            </a:endParaRPr>
          </a:p>
        </p:txBody>
      </p:sp>
      <p:pic>
        <p:nvPicPr>
          <p:cNvPr id="75" name="Google Shape;75;p10"/>
          <p:cNvPicPr preferRelativeResize="0"/>
          <p:nvPr/>
        </p:nvPicPr>
        <p:blipFill rotWithShape="1">
          <a:blip r:embed="rId3">
            <a:alphaModFix/>
          </a:blip>
          <a:srcRect b="-493" l="0" r="0" t="7349"/>
          <a:stretch/>
        </p:blipFill>
        <p:spPr>
          <a:xfrm>
            <a:off x="1208625" y="926175"/>
            <a:ext cx="1422702" cy="1965153"/>
          </a:xfrm>
          <a:prstGeom prst="rect">
            <a:avLst/>
          </a:prstGeom>
          <a:noFill/>
          <a:ln>
            <a:noFill/>
          </a:ln>
        </p:spPr>
      </p:pic>
      <p:pic>
        <p:nvPicPr>
          <p:cNvPr id="76" name="Google Shape;76;p10"/>
          <p:cNvPicPr preferRelativeResize="0"/>
          <p:nvPr/>
        </p:nvPicPr>
        <p:blipFill>
          <a:blip r:embed="rId4">
            <a:alphaModFix/>
          </a:blip>
          <a:stretch>
            <a:fillRect/>
          </a:stretch>
        </p:blipFill>
        <p:spPr>
          <a:xfrm>
            <a:off x="1232050" y="4572000"/>
            <a:ext cx="6211796" cy="1965150"/>
          </a:xfrm>
          <a:prstGeom prst="rect">
            <a:avLst/>
          </a:prstGeom>
          <a:noFill/>
          <a:ln>
            <a:noFill/>
          </a:ln>
        </p:spPr>
      </p:pic>
      <p:pic>
        <p:nvPicPr>
          <p:cNvPr id="77" name="Google Shape;77;p10"/>
          <p:cNvPicPr preferRelativeResize="0"/>
          <p:nvPr/>
        </p:nvPicPr>
        <p:blipFill>
          <a:blip r:embed="rId5">
            <a:alphaModFix/>
          </a:blip>
          <a:stretch>
            <a:fillRect/>
          </a:stretch>
        </p:blipFill>
        <p:spPr>
          <a:xfrm>
            <a:off x="1232038" y="3043728"/>
            <a:ext cx="1375871" cy="13758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1"/>
          <p:cNvPicPr preferRelativeResize="0"/>
          <p:nvPr/>
        </p:nvPicPr>
        <p:blipFill rotWithShape="1">
          <a:blip r:embed="rId3">
            <a:alphaModFix/>
          </a:blip>
          <a:srcRect b="8557" l="0" r="4287" t="4213"/>
          <a:stretch/>
        </p:blipFill>
        <p:spPr>
          <a:xfrm>
            <a:off x="1190200" y="1026375"/>
            <a:ext cx="9399901" cy="5117626"/>
          </a:xfrm>
          <a:prstGeom prst="rect">
            <a:avLst/>
          </a:prstGeom>
          <a:noFill/>
          <a:ln>
            <a:noFill/>
          </a:ln>
        </p:spPr>
      </p:pic>
      <p:sp>
        <p:nvSpPr>
          <p:cNvPr id="83" name="Google Shape;83;p11"/>
          <p:cNvSpPr txBox="1"/>
          <p:nvPr>
            <p:ph type="title"/>
          </p:nvPr>
        </p:nvSpPr>
        <p:spPr>
          <a:xfrm>
            <a:off x="541550" y="287199"/>
            <a:ext cx="10818900" cy="8670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sz="3600"/>
              <a:t>High</a:t>
            </a:r>
            <a:r>
              <a:rPr lang="en-US" sz="4800"/>
              <a:t> </a:t>
            </a:r>
            <a:r>
              <a:rPr lang="en-US" sz="3600"/>
              <a:t>School Instructional Schedule In January</a:t>
            </a:r>
            <a:endParaRPr sz="3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2"/>
          <p:cNvSpPr txBox="1"/>
          <p:nvPr>
            <p:ph type="title"/>
          </p:nvPr>
        </p:nvSpPr>
        <p:spPr>
          <a:xfrm>
            <a:off x="511100" y="396724"/>
            <a:ext cx="10221000" cy="672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sz="3600"/>
              <a:t>Small Group Learning At AIMS HS Begins In February</a:t>
            </a:r>
            <a:endParaRPr sz="3600"/>
          </a:p>
        </p:txBody>
      </p:sp>
      <p:sp>
        <p:nvSpPr>
          <p:cNvPr id="89" name="Google Shape;89;p12"/>
          <p:cNvSpPr txBox="1"/>
          <p:nvPr/>
        </p:nvSpPr>
        <p:spPr>
          <a:xfrm>
            <a:off x="429325" y="1730225"/>
            <a:ext cx="5215800" cy="4003500"/>
          </a:xfrm>
          <a:prstGeom prst="rect">
            <a:avLst/>
          </a:prstGeom>
          <a:noFill/>
          <a:ln>
            <a:noFill/>
          </a:ln>
        </p:spPr>
        <p:txBody>
          <a:bodyPr anchorCtr="0" anchor="t" bIns="0" lIns="0" spcFirstLastPara="1" rIns="0" wrap="square" tIns="52700">
            <a:noAutofit/>
          </a:bodyPr>
          <a:lstStyle/>
          <a:p>
            <a:pPr indent="-317500" lvl="0" marL="457200" rtl="0" algn="l">
              <a:lnSpc>
                <a:spcPct val="100000"/>
              </a:lnSpc>
              <a:spcBef>
                <a:spcPts val="1200"/>
              </a:spcBef>
              <a:spcAft>
                <a:spcPts val="0"/>
              </a:spcAft>
              <a:buClr>
                <a:schemeClr val="dk1"/>
              </a:buClr>
              <a:buSzPts val="1400"/>
              <a:buFont typeface="Helvetica Neue"/>
              <a:buChar char="●"/>
            </a:pPr>
            <a:r>
              <a:rPr lang="en-US">
                <a:solidFill>
                  <a:schemeClr val="dk1"/>
                </a:solidFill>
                <a:latin typeface="Helvetica Neue"/>
                <a:ea typeface="Helvetica Neue"/>
                <a:cs typeface="Helvetica Neue"/>
                <a:sym typeface="Helvetica Neue"/>
              </a:rPr>
              <a:t>AIMS HS will restart its small group learning communities, beginning February 1.  Student The learning groups are as follows:</a:t>
            </a:r>
            <a:br>
              <a:rPr lang="en-US">
                <a:solidFill>
                  <a:schemeClr val="dk1"/>
                </a:solidFill>
                <a:latin typeface="Helvetica Neue"/>
                <a:ea typeface="Helvetica Neue"/>
                <a:cs typeface="Helvetica Neue"/>
                <a:sym typeface="Helvetica Neue"/>
              </a:rPr>
            </a:br>
            <a:r>
              <a:rPr lang="en-US">
                <a:solidFill>
                  <a:schemeClr val="dk1"/>
                </a:solidFill>
                <a:latin typeface="Helvetica Neue"/>
                <a:ea typeface="Helvetica Neue"/>
                <a:cs typeface="Helvetica Neue"/>
                <a:sym typeface="Helvetica Neue"/>
              </a:rPr>
              <a:t> </a:t>
            </a:r>
            <a:endParaRPr b="1">
              <a:solidFill>
                <a:schemeClr val="dk1"/>
              </a:solidFill>
              <a:latin typeface="Helvetica Neue"/>
              <a:ea typeface="Helvetica Neue"/>
              <a:cs typeface="Helvetica Neue"/>
              <a:sym typeface="Helvetica Neue"/>
            </a:endParaRPr>
          </a:p>
          <a:p>
            <a:pPr indent="-317500" lvl="1" marL="914400" rtl="0" algn="l">
              <a:lnSpc>
                <a:spcPct val="100000"/>
              </a:lnSpc>
              <a:spcBef>
                <a:spcPts val="0"/>
              </a:spcBef>
              <a:spcAft>
                <a:spcPts val="0"/>
              </a:spcAft>
              <a:buClr>
                <a:schemeClr val="dk1"/>
              </a:buClr>
              <a:buSzPts val="1400"/>
              <a:buFont typeface="Helvetica Neue"/>
              <a:buAutoNum type="alphaLcPeriod"/>
            </a:pPr>
            <a:r>
              <a:rPr b="1" lang="en-US">
                <a:solidFill>
                  <a:schemeClr val="dk1"/>
                </a:solidFill>
                <a:latin typeface="Helvetica Neue"/>
                <a:ea typeface="Helvetica Neue"/>
                <a:cs typeface="Helvetica Neue"/>
                <a:sym typeface="Helvetica Neue"/>
              </a:rPr>
              <a:t>(A) Freshmen / Sophomores: </a:t>
            </a:r>
            <a:r>
              <a:rPr lang="en-US">
                <a:solidFill>
                  <a:schemeClr val="dk1"/>
                </a:solidFill>
                <a:latin typeface="Helvetica Neue"/>
                <a:ea typeface="Helvetica Neue"/>
                <a:cs typeface="Helvetica Neue"/>
                <a:sym typeface="Helvetica Neue"/>
              </a:rPr>
              <a:t> Mondays and Tuesdays</a:t>
            </a:r>
            <a:endParaRPr>
              <a:solidFill>
                <a:schemeClr val="dk1"/>
              </a:solidFill>
              <a:latin typeface="Helvetica Neue"/>
              <a:ea typeface="Helvetica Neue"/>
              <a:cs typeface="Helvetica Neue"/>
              <a:sym typeface="Helvetica Neue"/>
            </a:endParaRPr>
          </a:p>
          <a:p>
            <a:pPr indent="-317500" lvl="1" marL="914400" rtl="0" algn="l">
              <a:lnSpc>
                <a:spcPct val="100000"/>
              </a:lnSpc>
              <a:spcBef>
                <a:spcPts val="0"/>
              </a:spcBef>
              <a:spcAft>
                <a:spcPts val="0"/>
              </a:spcAft>
              <a:buClr>
                <a:schemeClr val="dk1"/>
              </a:buClr>
              <a:buSzPts val="1400"/>
              <a:buFont typeface="Helvetica Neue"/>
              <a:buAutoNum type="alphaLcPeriod"/>
            </a:pPr>
            <a:r>
              <a:rPr b="1" lang="en-US">
                <a:solidFill>
                  <a:schemeClr val="dk1"/>
                </a:solidFill>
                <a:latin typeface="Helvetica Neue"/>
                <a:ea typeface="Helvetica Neue"/>
                <a:cs typeface="Helvetica Neue"/>
                <a:sym typeface="Helvetica Neue"/>
              </a:rPr>
              <a:t>(B) Juniors and Seniors:</a:t>
            </a:r>
            <a:r>
              <a:rPr lang="en-US">
                <a:solidFill>
                  <a:schemeClr val="dk1"/>
                </a:solidFill>
                <a:latin typeface="Helvetica Neue"/>
                <a:ea typeface="Helvetica Neue"/>
                <a:cs typeface="Helvetica Neue"/>
                <a:sym typeface="Helvetica Neue"/>
              </a:rPr>
              <a:t> Wednesdays and Thursdays</a:t>
            </a:r>
            <a:endParaRPr>
              <a:solidFill>
                <a:schemeClr val="dk1"/>
              </a:solidFill>
              <a:latin typeface="Helvetica Neue"/>
              <a:ea typeface="Helvetica Neue"/>
              <a:cs typeface="Helvetica Neue"/>
              <a:sym typeface="Helvetica Neue"/>
            </a:endParaRPr>
          </a:p>
          <a:p>
            <a:pPr indent="-317500" lvl="1" marL="914400" rtl="0" algn="l">
              <a:lnSpc>
                <a:spcPct val="100000"/>
              </a:lnSpc>
              <a:spcBef>
                <a:spcPts val="0"/>
              </a:spcBef>
              <a:spcAft>
                <a:spcPts val="0"/>
              </a:spcAft>
              <a:buClr>
                <a:schemeClr val="dk1"/>
              </a:buClr>
              <a:buSzPts val="1400"/>
              <a:buFont typeface="Helvetica Neue"/>
              <a:buAutoNum type="alphaLcPeriod"/>
            </a:pPr>
            <a:r>
              <a:rPr b="1" lang="en-US">
                <a:solidFill>
                  <a:schemeClr val="dk1"/>
                </a:solidFill>
                <a:latin typeface="Helvetica Neue"/>
                <a:ea typeface="Helvetica Neue"/>
                <a:cs typeface="Helvetica Neue"/>
                <a:sym typeface="Helvetica Neue"/>
              </a:rPr>
              <a:t>Fridays: </a:t>
            </a:r>
            <a:r>
              <a:rPr lang="en-US">
                <a:solidFill>
                  <a:schemeClr val="dk1"/>
                </a:solidFill>
                <a:latin typeface="Helvetica Neue"/>
                <a:ea typeface="Helvetica Neue"/>
                <a:cs typeface="Helvetica Neue"/>
                <a:sym typeface="Helvetica Neue"/>
              </a:rPr>
              <a:t>No students</a:t>
            </a:r>
            <a:br>
              <a:rPr lang="en-US">
                <a:solidFill>
                  <a:schemeClr val="dk1"/>
                </a:solidFill>
                <a:latin typeface="Helvetica Neue"/>
                <a:ea typeface="Helvetica Neue"/>
                <a:cs typeface="Helvetica Neue"/>
                <a:sym typeface="Helvetica Neue"/>
              </a:rPr>
            </a:br>
            <a:endParaRPr>
              <a:solidFill>
                <a:schemeClr val="dk1"/>
              </a:solidFill>
              <a:latin typeface="Helvetica Neue"/>
              <a:ea typeface="Helvetica Neue"/>
              <a:cs typeface="Helvetica Neue"/>
              <a:sym typeface="Helvetica Neue"/>
            </a:endParaRPr>
          </a:p>
          <a:p>
            <a:pPr indent="-317500" lvl="0" marL="457200" rtl="0" algn="l">
              <a:lnSpc>
                <a:spcPct val="100000"/>
              </a:lnSpc>
              <a:spcBef>
                <a:spcPts val="0"/>
              </a:spcBef>
              <a:spcAft>
                <a:spcPts val="0"/>
              </a:spcAft>
              <a:buClr>
                <a:schemeClr val="dk1"/>
              </a:buClr>
              <a:buSzPts val="1400"/>
              <a:buFont typeface="Helvetica Neue"/>
              <a:buChar char="●"/>
            </a:pPr>
            <a:r>
              <a:rPr lang="en-US">
                <a:solidFill>
                  <a:schemeClr val="dk1"/>
                </a:solidFill>
                <a:latin typeface="Helvetica Neue"/>
                <a:ea typeface="Helvetica Neue"/>
                <a:cs typeface="Helvetica Neue"/>
                <a:sym typeface="Helvetica Neue"/>
              </a:rPr>
              <a:t>Based upon parent survey results, f</a:t>
            </a:r>
            <a:r>
              <a:rPr lang="en-US">
                <a:solidFill>
                  <a:schemeClr val="dk1"/>
                </a:solidFill>
                <a:latin typeface="Helvetica Neue"/>
                <a:ea typeface="Helvetica Neue"/>
                <a:cs typeface="Helvetica Neue"/>
                <a:sym typeface="Helvetica Neue"/>
              </a:rPr>
              <a:t>amilies will be notified on all AIMS Communication platforms of their child’s A / B track listing. </a:t>
            </a:r>
            <a:endParaRPr>
              <a:solidFill>
                <a:schemeClr val="dk1"/>
              </a:solidFill>
              <a:latin typeface="Helvetica Neue"/>
              <a:ea typeface="Helvetica Neue"/>
              <a:cs typeface="Helvetica Neue"/>
              <a:sym typeface="Helvetica Neue"/>
            </a:endParaRPr>
          </a:p>
          <a:p>
            <a:pPr indent="0" lvl="0" marL="457200" rtl="0" algn="l">
              <a:lnSpc>
                <a:spcPct val="100000"/>
              </a:lnSpc>
              <a:spcBef>
                <a:spcPts val="1500"/>
              </a:spcBef>
              <a:spcAft>
                <a:spcPts val="1500"/>
              </a:spcAft>
              <a:buNone/>
            </a:pPr>
            <a:r>
              <a:t/>
            </a:r>
            <a:endParaRPr>
              <a:solidFill>
                <a:schemeClr val="dk1"/>
              </a:solidFill>
              <a:latin typeface="Helvetica Neue"/>
              <a:ea typeface="Helvetica Neue"/>
              <a:cs typeface="Helvetica Neue"/>
              <a:sym typeface="Helvetica Neue"/>
            </a:endParaRPr>
          </a:p>
        </p:txBody>
      </p:sp>
      <p:pic>
        <p:nvPicPr>
          <p:cNvPr id="90" name="Google Shape;90;p12"/>
          <p:cNvPicPr preferRelativeResize="0"/>
          <p:nvPr/>
        </p:nvPicPr>
        <p:blipFill>
          <a:blip r:embed="rId3">
            <a:alphaModFix/>
          </a:blip>
          <a:stretch>
            <a:fillRect/>
          </a:stretch>
        </p:blipFill>
        <p:spPr>
          <a:xfrm>
            <a:off x="5797525" y="1221424"/>
            <a:ext cx="6242077" cy="46912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3"/>
          <p:cNvSpPr txBox="1"/>
          <p:nvPr/>
        </p:nvSpPr>
        <p:spPr>
          <a:xfrm>
            <a:off x="2176150" y="1696775"/>
            <a:ext cx="9190800" cy="4830900"/>
          </a:xfrm>
          <a:prstGeom prst="rect">
            <a:avLst/>
          </a:prstGeom>
          <a:noFill/>
          <a:ln>
            <a:noFill/>
          </a:ln>
        </p:spPr>
        <p:txBody>
          <a:bodyPr anchorCtr="0" anchor="t" bIns="0" lIns="0" spcFirstLastPara="1" rIns="0" wrap="square" tIns="52700">
            <a:noAutofit/>
          </a:bodyPr>
          <a:lstStyle/>
          <a:p>
            <a:pPr indent="0" lvl="0" marL="457200" rtl="0" algn="l">
              <a:lnSpc>
                <a:spcPct val="150000"/>
              </a:lnSpc>
              <a:spcBef>
                <a:spcPts val="0"/>
              </a:spcBef>
              <a:spcAft>
                <a:spcPts val="0"/>
              </a:spcAft>
              <a:buNone/>
            </a:pPr>
            <a:r>
              <a:t/>
            </a:r>
            <a:endParaRPr b="1" sz="2200">
              <a:solidFill>
                <a:srgbClr val="434343"/>
              </a:solidFill>
            </a:endParaRPr>
          </a:p>
          <a:p>
            <a:pPr indent="0" lvl="0" marL="0" rtl="0" algn="l">
              <a:lnSpc>
                <a:spcPct val="150000"/>
              </a:lnSpc>
              <a:spcBef>
                <a:spcPts val="0"/>
              </a:spcBef>
              <a:spcAft>
                <a:spcPts val="0"/>
              </a:spcAft>
              <a:buNone/>
            </a:pPr>
            <a:r>
              <a:t/>
            </a:r>
            <a:endParaRPr b="1" sz="2200">
              <a:solidFill>
                <a:srgbClr val="434343"/>
              </a:solidFill>
            </a:endParaRPr>
          </a:p>
        </p:txBody>
      </p:sp>
      <p:pic>
        <p:nvPicPr>
          <p:cNvPr id="96" name="Google Shape;96;p13"/>
          <p:cNvPicPr preferRelativeResize="0"/>
          <p:nvPr/>
        </p:nvPicPr>
        <p:blipFill>
          <a:blip r:embed="rId3">
            <a:alphaModFix/>
          </a:blip>
          <a:stretch>
            <a:fillRect/>
          </a:stretch>
        </p:blipFill>
        <p:spPr>
          <a:xfrm>
            <a:off x="252725" y="317513"/>
            <a:ext cx="11575302" cy="61317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4"/>
          <p:cNvSpPr txBox="1"/>
          <p:nvPr/>
        </p:nvSpPr>
        <p:spPr>
          <a:xfrm>
            <a:off x="2176150" y="1696775"/>
            <a:ext cx="9190800" cy="4830900"/>
          </a:xfrm>
          <a:prstGeom prst="rect">
            <a:avLst/>
          </a:prstGeom>
          <a:noFill/>
          <a:ln>
            <a:noFill/>
          </a:ln>
        </p:spPr>
        <p:txBody>
          <a:bodyPr anchorCtr="0" anchor="t" bIns="0" lIns="0" spcFirstLastPara="1" rIns="0" wrap="square" tIns="52700">
            <a:noAutofit/>
          </a:bodyPr>
          <a:lstStyle/>
          <a:p>
            <a:pPr indent="0" lvl="0" marL="457200" rtl="0" algn="l">
              <a:lnSpc>
                <a:spcPct val="150000"/>
              </a:lnSpc>
              <a:spcBef>
                <a:spcPts val="0"/>
              </a:spcBef>
              <a:spcAft>
                <a:spcPts val="0"/>
              </a:spcAft>
              <a:buNone/>
            </a:pPr>
            <a:r>
              <a:t/>
            </a:r>
            <a:endParaRPr b="1" sz="2200">
              <a:solidFill>
                <a:srgbClr val="434343"/>
              </a:solidFill>
            </a:endParaRPr>
          </a:p>
          <a:p>
            <a:pPr indent="0" lvl="0" marL="0" rtl="0" algn="l">
              <a:lnSpc>
                <a:spcPct val="150000"/>
              </a:lnSpc>
              <a:spcBef>
                <a:spcPts val="0"/>
              </a:spcBef>
              <a:spcAft>
                <a:spcPts val="0"/>
              </a:spcAft>
              <a:buNone/>
            </a:pPr>
            <a:r>
              <a:t/>
            </a:r>
            <a:endParaRPr b="1" sz="2200">
              <a:solidFill>
                <a:srgbClr val="434343"/>
              </a:solidFill>
            </a:endParaRPr>
          </a:p>
        </p:txBody>
      </p:sp>
      <p:pic>
        <p:nvPicPr>
          <p:cNvPr id="102" name="Google Shape;102;p14"/>
          <p:cNvPicPr preferRelativeResize="0"/>
          <p:nvPr/>
        </p:nvPicPr>
        <p:blipFill>
          <a:blip r:embed="rId3">
            <a:alphaModFix/>
          </a:blip>
          <a:stretch>
            <a:fillRect/>
          </a:stretch>
        </p:blipFill>
        <p:spPr>
          <a:xfrm>
            <a:off x="0" y="438630"/>
            <a:ext cx="12192002" cy="59807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txBox="1"/>
          <p:nvPr/>
        </p:nvSpPr>
        <p:spPr>
          <a:xfrm>
            <a:off x="2176150" y="1696775"/>
            <a:ext cx="9190800" cy="4830900"/>
          </a:xfrm>
          <a:prstGeom prst="rect">
            <a:avLst/>
          </a:prstGeom>
          <a:noFill/>
          <a:ln>
            <a:noFill/>
          </a:ln>
        </p:spPr>
        <p:txBody>
          <a:bodyPr anchorCtr="0" anchor="t" bIns="0" lIns="0" spcFirstLastPara="1" rIns="0" wrap="square" tIns="52700">
            <a:noAutofit/>
          </a:bodyPr>
          <a:lstStyle/>
          <a:p>
            <a:pPr indent="0" lvl="0" marL="457200" rtl="0" algn="l">
              <a:lnSpc>
                <a:spcPct val="150000"/>
              </a:lnSpc>
              <a:spcBef>
                <a:spcPts val="0"/>
              </a:spcBef>
              <a:spcAft>
                <a:spcPts val="0"/>
              </a:spcAft>
              <a:buNone/>
            </a:pPr>
            <a:r>
              <a:t/>
            </a:r>
            <a:endParaRPr b="1" sz="2200">
              <a:solidFill>
                <a:srgbClr val="434343"/>
              </a:solidFill>
            </a:endParaRPr>
          </a:p>
          <a:p>
            <a:pPr indent="0" lvl="0" marL="0" rtl="0" algn="l">
              <a:lnSpc>
                <a:spcPct val="150000"/>
              </a:lnSpc>
              <a:spcBef>
                <a:spcPts val="0"/>
              </a:spcBef>
              <a:spcAft>
                <a:spcPts val="0"/>
              </a:spcAft>
              <a:buNone/>
            </a:pPr>
            <a:r>
              <a:t/>
            </a:r>
            <a:endParaRPr b="1" sz="2200">
              <a:solidFill>
                <a:srgbClr val="434343"/>
              </a:solidFill>
            </a:endParaRPr>
          </a:p>
        </p:txBody>
      </p:sp>
      <p:pic>
        <p:nvPicPr>
          <p:cNvPr id="108" name="Google Shape;108;p15"/>
          <p:cNvPicPr preferRelativeResize="0"/>
          <p:nvPr/>
        </p:nvPicPr>
        <p:blipFill>
          <a:blip r:embed="rId3">
            <a:alphaModFix/>
          </a:blip>
          <a:stretch>
            <a:fillRect/>
          </a:stretch>
        </p:blipFill>
        <p:spPr>
          <a:xfrm>
            <a:off x="178488" y="1050637"/>
            <a:ext cx="11835023" cy="47567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