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6858000" cx="12192000"/>
  <p:notesSz cx="12192000" cy="6858000"/>
  <p:embeddedFontLst>
    <p:embeddedFont>
      <p:font typeface="PT Sans Narrow"/>
      <p:regular r:id="rId15"/>
      <p:bold r:id="rId16"/>
    </p:embeddedFont>
    <p:embeddedFont>
      <p:font typeface="Helvetica Neue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Author clrIdx="0" id="0" initials="" lastIdx="1" name="Justin Shelmire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HelveticaNeue-bold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openxmlformats.org/officeDocument/2006/relationships/slide" Target="slides/slide3.xml"/><Relationship Id="rId15" Type="http://schemas.openxmlformats.org/officeDocument/2006/relationships/font" Target="fonts/PTSansNarrow-regular.fntdata"/><Relationship Id="rId14" Type="http://schemas.openxmlformats.org/officeDocument/2006/relationships/slide" Target="slides/slide8.xml"/><Relationship Id="rId17" Type="http://schemas.openxmlformats.org/officeDocument/2006/relationships/font" Target="fonts/HelveticaNeue-regular.fntdata"/><Relationship Id="rId16" Type="http://schemas.openxmlformats.org/officeDocument/2006/relationships/font" Target="fonts/PTSansNarrow-bold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HelveticaNeue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HelveticaNeue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1" dt="2020-11-20T20:21:10.944">
    <p:pos x="6000" y="0"/>
    <p:text>@christopher.ahmad@aimsk12.org Do you want to add the Friday Instructional Times too?
_Assigned to Christopher Ahmad_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9" name="Google Shape;49;p1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99f1fa3b4f_0_5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7" name="Google Shape;57;g99f1fa3b4f_0_5:notes"/>
          <p:cNvSpPr/>
          <p:nvPr>
            <p:ph idx="2" type="sldImg"/>
          </p:nvPr>
        </p:nvSpPr>
        <p:spPr>
          <a:xfrm>
            <a:off x="3810000" y="514350"/>
            <a:ext cx="4573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99f1fa3b4f_0_10:notes"/>
          <p:cNvSpPr/>
          <p:nvPr>
            <p:ph idx="2" type="sldImg"/>
          </p:nvPr>
        </p:nvSpPr>
        <p:spPr>
          <a:xfrm>
            <a:off x="2032400" y="514350"/>
            <a:ext cx="8128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99f1fa3b4f_0_10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0" name="Google Shape;70;p2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5" name="Google Shape;75;p5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6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1" name="Google Shape;81;p6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7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7" name="Google Shape;87;p7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9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3" name="Google Shape;93;p9:notes"/>
          <p:cNvSpPr/>
          <p:nvPr>
            <p:ph idx="2" type="sldImg"/>
          </p:nvPr>
        </p:nvSpPr>
        <p:spPr>
          <a:xfrm>
            <a:off x="3810000" y="514350"/>
            <a:ext cx="4573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obj">
  <p:cSld name="OBJECT">
    <p:bg>
      <p:bgPr>
        <a:solidFill>
          <a:schemeClr val="lt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/>
          <p:nvPr/>
        </p:nvSpPr>
        <p:spPr>
          <a:xfrm>
            <a:off x="-99" y="6727600"/>
            <a:ext cx="12192000" cy="130810"/>
          </a:xfrm>
          <a:custGeom>
            <a:rect b="b" l="l" r="r" t="t"/>
            <a:pathLst>
              <a:path extrusionOk="0" h="130809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98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"/>
          <p:cNvSpPr/>
          <p:nvPr/>
        </p:nvSpPr>
        <p:spPr>
          <a:xfrm>
            <a:off x="0" y="0"/>
            <a:ext cx="12192000" cy="130810"/>
          </a:xfrm>
          <a:custGeom>
            <a:rect b="b" l="l" r="r" t="t"/>
            <a:pathLst>
              <a:path extrusionOk="0" h="130810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F1C13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9343646" y="3275950"/>
            <a:ext cx="749935" cy="0"/>
          </a:xfrm>
          <a:custGeom>
            <a:rect b="b" l="l" r="r" t="t"/>
            <a:pathLst>
              <a:path extrusionOk="0" h="120000" w="749934">
                <a:moveTo>
                  <a:pt x="0" y="0"/>
                </a:moveTo>
                <a:lnTo>
                  <a:pt x="749699" y="0"/>
                </a:lnTo>
              </a:path>
            </a:pathLst>
          </a:custGeom>
          <a:noFill/>
          <a:ln cap="flat" cmpd="sng" w="76175">
            <a:solidFill>
              <a:srgbClr val="FFD9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/>
          <p:nvPr/>
        </p:nvSpPr>
        <p:spPr>
          <a:xfrm>
            <a:off x="2100047" y="3251101"/>
            <a:ext cx="749935" cy="0"/>
          </a:xfrm>
          <a:custGeom>
            <a:rect b="b" l="l" r="r" t="t"/>
            <a:pathLst>
              <a:path extrusionOk="0" h="120000" w="749935">
                <a:moveTo>
                  <a:pt x="0" y="0"/>
                </a:moveTo>
                <a:lnTo>
                  <a:pt x="749699" y="0"/>
                </a:lnTo>
              </a:path>
            </a:pathLst>
          </a:custGeom>
          <a:noFill/>
          <a:ln cap="flat" cmpd="sng" w="76175">
            <a:solidFill>
              <a:srgbClr val="FFD9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"/>
          <p:cNvSpPr/>
          <p:nvPr/>
        </p:nvSpPr>
        <p:spPr>
          <a:xfrm>
            <a:off x="1338867" y="4535295"/>
            <a:ext cx="9516110" cy="0"/>
          </a:xfrm>
          <a:custGeom>
            <a:rect b="b" l="l" r="r" t="t"/>
            <a:pathLst>
              <a:path extrusionOk="0" h="120000" w="9516110">
                <a:moveTo>
                  <a:pt x="0" y="0"/>
                </a:moveTo>
                <a:lnTo>
                  <a:pt x="9515556" y="0"/>
                </a:lnTo>
              </a:path>
            </a:pathLst>
          </a:custGeom>
          <a:noFill/>
          <a:ln cap="flat" cmpd="sng" w="7617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"/>
          <p:cNvSpPr/>
          <p:nvPr/>
        </p:nvSpPr>
        <p:spPr>
          <a:xfrm>
            <a:off x="1338867" y="4332100"/>
            <a:ext cx="9516110" cy="0"/>
          </a:xfrm>
          <a:custGeom>
            <a:rect b="b" l="l" r="r" t="t"/>
            <a:pathLst>
              <a:path extrusionOk="0" h="120000" w="9516110">
                <a:moveTo>
                  <a:pt x="0" y="0"/>
                </a:moveTo>
                <a:lnTo>
                  <a:pt x="9515556" y="0"/>
                </a:lnTo>
              </a:path>
            </a:pathLst>
          </a:custGeom>
          <a:noFill/>
          <a:ln cap="flat" cmpd="sng" w="952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2"/>
          <p:cNvSpPr txBox="1"/>
          <p:nvPr>
            <p:ph type="ctrTitle"/>
          </p:nvPr>
        </p:nvSpPr>
        <p:spPr>
          <a:xfrm>
            <a:off x="3441435" y="1930375"/>
            <a:ext cx="5309128" cy="7569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" type="subTitle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6000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" type="body"/>
          </p:nvPr>
        </p:nvSpPr>
        <p:spPr>
          <a:xfrm>
            <a:off x="312725" y="1701308"/>
            <a:ext cx="11566549" cy="41509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6000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" type="body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2" type="body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6000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0"/>
            <a:ext cx="12192000" cy="130810"/>
          </a:xfrm>
          <a:custGeom>
            <a:rect b="b" l="l" r="r" t="t"/>
            <a:pathLst>
              <a:path extrusionOk="0" h="130810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F1C13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-99" y="6727600"/>
            <a:ext cx="12192000" cy="130810"/>
          </a:xfrm>
          <a:custGeom>
            <a:rect b="b" l="l" r="r" t="t"/>
            <a:pathLst>
              <a:path extrusionOk="0" h="130809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98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6000" u="none" cap="none" strike="noStrike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312725" y="1701308"/>
            <a:ext cx="11566549" cy="41509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omments" Target="../comments/comment1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type="ctrTitle"/>
          </p:nvPr>
        </p:nvSpPr>
        <p:spPr>
          <a:xfrm>
            <a:off x="954850" y="711625"/>
            <a:ext cx="10282200" cy="19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397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-US"/>
              <a:t>AIMS K-5 Board Report</a:t>
            </a:r>
            <a:br>
              <a:rPr b="1" lang="en-US"/>
            </a:br>
            <a:r>
              <a:rPr b="1" lang="en-US" sz="2800"/>
              <a:t>Reporting Period January, 2021</a:t>
            </a:r>
            <a:endParaRPr b="1" sz="2800"/>
          </a:p>
        </p:txBody>
      </p:sp>
      <p:sp>
        <p:nvSpPr>
          <p:cNvPr id="52" name="Google Shape;52;p7"/>
          <p:cNvSpPr txBox="1"/>
          <p:nvPr/>
        </p:nvSpPr>
        <p:spPr>
          <a:xfrm>
            <a:off x="1872838" y="3368250"/>
            <a:ext cx="7239000" cy="10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9825">
            <a:noAutofit/>
          </a:bodyPr>
          <a:lstStyle/>
          <a:p>
            <a:pPr indent="909319" lvl="0" marL="12700" marR="5080" rtl="0" algn="ctr">
              <a:lnSpc>
                <a:spcPct val="11965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909319" lvl="0" marL="12700" marR="5080" rtl="0" algn="ctr">
              <a:lnSpc>
                <a:spcPct val="11965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685D46"/>
                </a:solidFill>
                <a:latin typeface="Arial"/>
                <a:ea typeface="Arial"/>
                <a:cs typeface="Arial"/>
                <a:sym typeface="Arial"/>
              </a:rPr>
              <a:t>Head of School</a:t>
            </a:r>
            <a:r>
              <a:rPr lang="en-US">
                <a:solidFill>
                  <a:srgbClr val="685D46"/>
                </a:solidFill>
              </a:rPr>
              <a:t>  Christopher Ahmad, </a:t>
            </a:r>
            <a:r>
              <a:rPr b="0" i="0" lang="en-US" sz="1400" u="none" cap="none" strike="noStrike">
                <a:solidFill>
                  <a:srgbClr val="685D46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>
                <a:solidFill>
                  <a:srgbClr val="685D46"/>
                </a:solidFill>
              </a:rPr>
              <a:t>IMS </a:t>
            </a:r>
            <a:r>
              <a:rPr b="0" i="0" lang="en-US" sz="1400" u="none" cap="none" strike="noStrike">
                <a:solidFill>
                  <a:srgbClr val="685D46"/>
                </a:solidFill>
                <a:latin typeface="Arial"/>
                <a:ea typeface="Arial"/>
                <a:cs typeface="Arial"/>
                <a:sym typeface="Arial"/>
              </a:rPr>
              <a:t>College Prep </a:t>
            </a:r>
            <a:r>
              <a:rPr lang="en-US">
                <a:solidFill>
                  <a:srgbClr val="685D46"/>
                </a:solidFill>
              </a:rPr>
              <a:t>Elementary </a:t>
            </a:r>
            <a:r>
              <a:rPr b="0" i="0" lang="en-US" sz="1400" u="none" cap="none" strike="noStrike">
                <a:solidFill>
                  <a:srgbClr val="685D46"/>
                </a:solidFill>
                <a:latin typeface="Arial"/>
                <a:ea typeface="Arial"/>
                <a:cs typeface="Arial"/>
                <a:sym typeface="Arial"/>
              </a:rPr>
              <a:t>School</a:t>
            </a:r>
            <a:endParaRPr b="0" i="0" sz="1400" u="none" cap="none" strike="noStrike">
              <a:solidFill>
                <a:srgbClr val="685D4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909319" lvl="0" marL="12700" marR="5080" rtl="0" algn="ctr">
              <a:lnSpc>
                <a:spcPct val="11965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7"/>
          <p:cNvSpPr/>
          <p:nvPr/>
        </p:nvSpPr>
        <p:spPr>
          <a:xfrm>
            <a:off x="5406033" y="4927435"/>
            <a:ext cx="704548" cy="66334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7"/>
          <p:cNvSpPr/>
          <p:nvPr/>
        </p:nvSpPr>
        <p:spPr>
          <a:xfrm>
            <a:off x="4756298" y="4781623"/>
            <a:ext cx="2679304" cy="1314376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>
            <p:ph type="title"/>
          </p:nvPr>
        </p:nvSpPr>
        <p:spPr>
          <a:xfrm>
            <a:off x="517199" y="670574"/>
            <a:ext cx="11674800" cy="16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Highlights I Want The Board To Know</a:t>
            </a:r>
            <a:endParaRPr sz="3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3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3600"/>
          </a:p>
        </p:txBody>
      </p:sp>
      <p:sp>
        <p:nvSpPr>
          <p:cNvPr id="60" name="Google Shape;60;p8"/>
          <p:cNvSpPr txBox="1"/>
          <p:nvPr/>
        </p:nvSpPr>
        <p:spPr>
          <a:xfrm>
            <a:off x="1065675" y="1411650"/>
            <a:ext cx="10054500" cy="522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0" lvl="0" marL="0" rtl="0" algn="l">
              <a:spcBef>
                <a:spcPts val="315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34343"/>
                </a:solidFill>
              </a:rPr>
              <a:t>-New student desks will be arriving on February 1st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34343"/>
                </a:solidFill>
              </a:rPr>
              <a:t>-250 new touchscreen laptops arrived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>
                <a:solidFill>
                  <a:srgbClr val="434343"/>
                </a:solidFill>
              </a:rPr>
              <a:t>-Educational Results Partnership gave us HONOR ROLL status for 2019-2020</a:t>
            </a:r>
            <a:endParaRPr>
              <a:solidFill>
                <a:srgbClr val="434343"/>
              </a:solidFill>
            </a:endParaRPr>
          </a:p>
        </p:txBody>
      </p:sp>
      <p:pic>
        <p:nvPicPr>
          <p:cNvPr id="61" name="Google Shape;61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25399" y="0"/>
            <a:ext cx="4577652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 txBox="1"/>
          <p:nvPr>
            <p:ph type="title"/>
          </p:nvPr>
        </p:nvSpPr>
        <p:spPr>
          <a:xfrm>
            <a:off x="517200" y="430675"/>
            <a:ext cx="11157600" cy="93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Highlights Of The Month</a:t>
            </a:r>
            <a:endParaRPr sz="3600"/>
          </a:p>
        </p:txBody>
      </p:sp>
      <p:sp>
        <p:nvSpPr>
          <p:cNvPr id="67" name="Google Shape;67;p9"/>
          <p:cNvSpPr txBox="1"/>
          <p:nvPr>
            <p:ph idx="1" type="body"/>
          </p:nvPr>
        </p:nvSpPr>
        <p:spPr>
          <a:xfrm>
            <a:off x="312725" y="1701308"/>
            <a:ext cx="11566500" cy="415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315"/>
              </a:spcBef>
              <a:spcAft>
                <a:spcPts val="0"/>
              </a:spcAft>
              <a:buNone/>
            </a:pPr>
            <a:r>
              <a:rPr b="1" lang="en-US" sz="25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-Being given the Honor Roll status by the Educational Results Partnership from the 2019-2020 school year </a:t>
            </a:r>
            <a:endParaRPr b="1" sz="25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25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25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25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1" sz="25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"/>
          <p:cNvSpPr txBox="1"/>
          <p:nvPr>
            <p:ph type="title"/>
          </p:nvPr>
        </p:nvSpPr>
        <p:spPr>
          <a:xfrm>
            <a:off x="428249" y="661673"/>
            <a:ext cx="10818900" cy="11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Elementary </a:t>
            </a:r>
            <a:r>
              <a:rPr lang="en-US" sz="3600"/>
              <a:t>School Instructional Schedule In January</a:t>
            </a:r>
            <a:endParaRPr sz="3600"/>
          </a:p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3600"/>
          </a:p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8:45-3:30 K-2          Friday 8:45-2:00</a:t>
            </a:r>
            <a:endParaRPr sz="3600"/>
          </a:p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8:30-3:30 2-5          Friday 8:30-2:00</a:t>
            </a:r>
            <a:endParaRPr sz="3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1"/>
          <p:cNvSpPr txBox="1"/>
          <p:nvPr>
            <p:ph type="title"/>
          </p:nvPr>
        </p:nvSpPr>
        <p:spPr>
          <a:xfrm>
            <a:off x="517199" y="670574"/>
            <a:ext cx="11295859" cy="128179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Elementary </a:t>
            </a:r>
            <a:r>
              <a:rPr lang="en-US" sz="3600"/>
              <a:t>School Method for Monitoring Instruction For January Hybrid Learning</a:t>
            </a:r>
            <a:endParaRPr/>
          </a:p>
        </p:txBody>
      </p:sp>
      <p:sp>
        <p:nvSpPr>
          <p:cNvPr id="78" name="Google Shape;78;p11"/>
          <p:cNvSpPr txBox="1"/>
          <p:nvPr/>
        </p:nvSpPr>
        <p:spPr>
          <a:xfrm>
            <a:off x="684150" y="1413925"/>
            <a:ext cx="9340500" cy="522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0" lvl="0" marL="609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609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34343"/>
                </a:solidFill>
              </a:rPr>
              <a:t>Daily observations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34343"/>
                </a:solidFill>
              </a:rPr>
              <a:t>Lesson Plans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34343"/>
                </a:solidFill>
              </a:rPr>
              <a:t>Benchmarks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34343"/>
                </a:solidFill>
              </a:rPr>
              <a:t>Reading Assessments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 txBox="1"/>
          <p:nvPr>
            <p:ph type="title"/>
          </p:nvPr>
        </p:nvSpPr>
        <p:spPr>
          <a:xfrm>
            <a:off x="517199" y="670574"/>
            <a:ext cx="11295859" cy="128179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Elementary</a:t>
            </a:r>
            <a:r>
              <a:rPr lang="en-US" sz="3600"/>
              <a:t> School Strategy for Communicating With Students and Parents Regarding January Opening</a:t>
            </a:r>
            <a:endParaRPr/>
          </a:p>
        </p:txBody>
      </p:sp>
      <p:sp>
        <p:nvSpPr>
          <p:cNvPr id="84" name="Google Shape;84;p12"/>
          <p:cNvSpPr txBox="1"/>
          <p:nvPr/>
        </p:nvSpPr>
        <p:spPr>
          <a:xfrm>
            <a:off x="419350" y="1894450"/>
            <a:ext cx="11041200" cy="48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300">
                <a:solidFill>
                  <a:srgbClr val="434343"/>
                </a:solidFill>
                <a:latin typeface="Helvetica"/>
                <a:ea typeface="Helvetica"/>
                <a:cs typeface="Helvetica"/>
                <a:sym typeface="Helvetica"/>
              </a:rPr>
              <a:t>Parent Square</a:t>
            </a:r>
            <a:endParaRPr b="1" sz="2300">
              <a:solidFill>
                <a:srgbClr val="434343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300">
                <a:solidFill>
                  <a:srgbClr val="434343"/>
                </a:solidFill>
                <a:latin typeface="Helvetica"/>
                <a:ea typeface="Helvetica"/>
                <a:cs typeface="Helvetica"/>
                <a:sym typeface="Helvetica"/>
              </a:rPr>
              <a:t>Zoom Meetings</a:t>
            </a:r>
            <a:endParaRPr b="1" sz="2300">
              <a:solidFill>
                <a:srgbClr val="434343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300">
                <a:solidFill>
                  <a:srgbClr val="434343"/>
                </a:solidFill>
                <a:latin typeface="Helvetica"/>
                <a:ea typeface="Helvetica"/>
                <a:cs typeface="Helvetica"/>
                <a:sym typeface="Helvetica"/>
              </a:rPr>
              <a:t>Phone Calls</a:t>
            </a:r>
            <a:endParaRPr b="1" sz="2300">
              <a:solidFill>
                <a:srgbClr val="434343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indent="0" lvl="0" marL="609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300">
              <a:solidFill>
                <a:srgbClr val="434343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/>
          <p:nvPr>
            <p:ph type="title"/>
          </p:nvPr>
        </p:nvSpPr>
        <p:spPr>
          <a:xfrm>
            <a:off x="-1" y="65724"/>
            <a:ext cx="11674800" cy="16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Elementary </a:t>
            </a:r>
            <a:r>
              <a:rPr lang="en-US" sz="3600"/>
              <a:t>School Strategy for Addressing Concerns From Parents and Students</a:t>
            </a:r>
            <a:endParaRPr sz="3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3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Zoom Meetings</a:t>
            </a:r>
            <a:endParaRPr sz="3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Phone Calls</a:t>
            </a:r>
            <a:endParaRPr sz="3600"/>
          </a:p>
        </p:txBody>
      </p:sp>
      <p:sp>
        <p:nvSpPr>
          <p:cNvPr id="90" name="Google Shape;90;p13"/>
          <p:cNvSpPr txBox="1"/>
          <p:nvPr/>
        </p:nvSpPr>
        <p:spPr>
          <a:xfrm>
            <a:off x="3024275" y="3026500"/>
            <a:ext cx="11041200" cy="458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b="1" sz="2300">
              <a:solidFill>
                <a:srgbClr val="434343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/>
          <p:nvPr>
            <p:ph type="title"/>
          </p:nvPr>
        </p:nvSpPr>
        <p:spPr>
          <a:xfrm>
            <a:off x="303724" y="403724"/>
            <a:ext cx="11674800" cy="16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Elementary School Challenges/Concerns and Method for Resolution</a:t>
            </a:r>
            <a:endParaRPr/>
          </a:p>
        </p:txBody>
      </p:sp>
      <p:sp>
        <p:nvSpPr>
          <p:cNvPr id="96" name="Google Shape;96;p14"/>
          <p:cNvSpPr txBox="1"/>
          <p:nvPr/>
        </p:nvSpPr>
        <p:spPr>
          <a:xfrm>
            <a:off x="2176150" y="1696775"/>
            <a:ext cx="9190800" cy="48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rgbClr val="434343"/>
                </a:solidFill>
              </a:rPr>
              <a:t>Determining whether we are going back for a hybrid model or will be continuing virtual learning</a:t>
            </a:r>
            <a:endParaRPr b="1" sz="22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