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12192000" cy="6858000"/>
  <p:embeddedFontLst>
    <p:embeddedFont>
      <p:font typeface="PT Sans Narrow"/>
      <p:regular r:id="rId15"/>
      <p:bold r:id="rId16"/>
    </p:embeddedFont>
    <p:embeddedFont>
      <p:font typeface="Helvetica Neue"/>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TSansNarrow-regular.fntdata"/><Relationship Id="rId14" Type="http://schemas.openxmlformats.org/officeDocument/2006/relationships/slide" Target="slides/slide9.xml"/><Relationship Id="rId17" Type="http://schemas.openxmlformats.org/officeDocument/2006/relationships/font" Target="fonts/HelveticaNeue-regular.fntdata"/><Relationship Id="rId16" Type="http://schemas.openxmlformats.org/officeDocument/2006/relationships/font" Target="fonts/PTSansNarrow-bold.fntdata"/><Relationship Id="rId5" Type="http://schemas.openxmlformats.org/officeDocument/2006/relationships/notesMaster" Target="notesMasters/notesMaster1.xml"/><Relationship Id="rId19" Type="http://schemas.openxmlformats.org/officeDocument/2006/relationships/font" Target="fonts/HelveticaNeue-italic.fntdata"/><Relationship Id="rId6" Type="http://schemas.openxmlformats.org/officeDocument/2006/relationships/slide" Target="slides/slide1.xml"/><Relationship Id="rId18" Type="http://schemas.openxmlformats.org/officeDocument/2006/relationships/font" Target="fonts/HelveticaNeue-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9a506c31e2_1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9a506c31e2_1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9a506c31e2_1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9a506c31e2_1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0" name="Google Shape;70;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6" name="Google Shape;76;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9a506c31e2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g9a506c31e2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852276bf80_1_31: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88" name="Google Shape;88;g852276bf80_1_3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7: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7: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1909825" y="690123"/>
            <a:ext cx="6840900" cy="1921039"/>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lang="en-US"/>
              <a:t>  AIMS K-12 </a:t>
            </a:r>
            <a:br>
              <a:rPr lang="en-US"/>
            </a:br>
            <a:r>
              <a:rPr lang="en-US"/>
              <a:t>College Bound Kids</a:t>
            </a:r>
            <a:br>
              <a:rPr lang="en-US"/>
            </a:br>
            <a:r>
              <a:rPr lang="en-US" sz="2800"/>
              <a:t>January 2021 </a:t>
            </a:r>
            <a:r>
              <a:rPr lang="en-US" sz="2800"/>
              <a:t>Reporting Period </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l">
              <a:lnSpc>
                <a:spcPct val="119656"/>
              </a:lnSpc>
              <a:spcBef>
                <a:spcPts val="0"/>
              </a:spcBef>
              <a:spcAft>
                <a:spcPts val="0"/>
              </a:spcAft>
              <a:buClr>
                <a:srgbClr val="000000"/>
              </a:buClr>
              <a:buSzPts val="1400"/>
              <a:buFont typeface="Arial"/>
              <a:buNone/>
            </a:pPr>
            <a:r>
              <a:rPr b="0" i="0" lang="en-US" sz="1400" u="none" cap="none" strike="noStrike">
                <a:solidFill>
                  <a:srgbClr val="685D46"/>
                </a:solidFill>
                <a:latin typeface="Arial"/>
                <a:ea typeface="Arial"/>
                <a:cs typeface="Arial"/>
                <a:sym typeface="Arial"/>
              </a:rPr>
              <a:t>Matthew Gordan, College Bound Kids Coordinator </a:t>
            </a:r>
            <a:endParaRPr/>
          </a:p>
          <a:p>
            <a:pPr indent="909319" lvl="0" marL="12700" marR="5080" rtl="0" algn="l">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None/>
            </a:pPr>
            <a:r>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This slide deck contains information about the College Bound Kids initiative. It will not be read to the board. In the interest of time, the board will receive this presentation in advance, and will have questions ready for the coordinator. The Coordinator may take a short time ( 5 minutes Max)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200" y="182800"/>
            <a:ext cx="11674800" cy="21774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2400"/>
              <a:t>Highlights I Want The Board To Know: </a:t>
            </a:r>
            <a:r>
              <a:rPr lang="en-US" sz="2400">
                <a:solidFill>
                  <a:srgbClr val="0000FF"/>
                </a:solidFill>
              </a:rPr>
              <a:t>Below is the requested chart detailing GPAs of schools in relation to AIMS student GPAs. Please note schools use their own GPA formula, not ours, when reviewing apps.</a:t>
            </a:r>
            <a:endParaRPr sz="4800">
              <a:solidFill>
                <a:srgbClr val="0000FF"/>
              </a:solidFill>
            </a:endParaRPr>
          </a:p>
        </p:txBody>
      </p:sp>
      <p:sp>
        <p:nvSpPr>
          <p:cNvPr id="66" name="Google Shape;66;p9"/>
          <p:cNvSpPr txBox="1"/>
          <p:nvPr/>
        </p:nvSpPr>
        <p:spPr>
          <a:xfrm>
            <a:off x="0" y="626775"/>
            <a:ext cx="12093300" cy="6013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315"/>
              </a:spcBef>
              <a:spcAft>
                <a:spcPts val="0"/>
              </a:spcAft>
              <a:buClr>
                <a:srgbClr val="000000"/>
              </a:buClr>
              <a:buSzPts val="1800"/>
              <a:buFont typeface="Arial"/>
              <a:buNone/>
            </a:pPr>
            <a:r>
              <a:t/>
            </a:r>
            <a:endParaRPr b="1" i="0" sz="2200" u="none" cap="none" strike="noStrike">
              <a:solidFill>
                <a:srgbClr val="5B0F00"/>
              </a:solidFill>
              <a:latin typeface="Helvetica Neue"/>
              <a:ea typeface="Helvetica Neue"/>
              <a:cs typeface="Helvetica Neue"/>
              <a:sym typeface="Helvetica Neue"/>
            </a:endParaRPr>
          </a:p>
        </p:txBody>
      </p:sp>
      <p:pic>
        <p:nvPicPr>
          <p:cNvPr id="67" name="Google Shape;67;p9"/>
          <p:cNvPicPr preferRelativeResize="0"/>
          <p:nvPr/>
        </p:nvPicPr>
        <p:blipFill>
          <a:blip r:embed="rId3">
            <a:alphaModFix/>
          </a:blip>
          <a:stretch>
            <a:fillRect/>
          </a:stretch>
        </p:blipFill>
        <p:spPr>
          <a:xfrm>
            <a:off x="219075" y="1037825"/>
            <a:ext cx="11753850" cy="55386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0"/>
          <p:cNvSpPr txBox="1"/>
          <p:nvPr>
            <p:ph type="title"/>
          </p:nvPr>
        </p:nvSpPr>
        <p:spPr>
          <a:xfrm>
            <a:off x="517199" y="670573"/>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900"/>
              <a:t>Established College Bound Priorities</a:t>
            </a:r>
            <a:endParaRPr sz="6300"/>
          </a:p>
        </p:txBody>
      </p:sp>
      <p:sp>
        <p:nvSpPr>
          <p:cNvPr id="73" name="Google Shape;73;p10"/>
          <p:cNvSpPr txBox="1"/>
          <p:nvPr/>
        </p:nvSpPr>
        <p:spPr>
          <a:xfrm>
            <a:off x="517200" y="12207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b="1" lang="en-US" sz="1800">
                <a:solidFill>
                  <a:schemeClr val="dk1"/>
                </a:solidFill>
                <a:latin typeface="Helvetica Neue"/>
                <a:ea typeface="Helvetica Neue"/>
                <a:cs typeface="Helvetica Neue"/>
                <a:sym typeface="Helvetica Neue"/>
              </a:rPr>
              <a:t>Current Priorities: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*Guide Seniors through college application process, currently:</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-Submitting application updates to schools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-Submitting </a:t>
            </a:r>
            <a:r>
              <a:rPr b="1" lang="en-US" sz="1800">
                <a:solidFill>
                  <a:schemeClr val="dk1"/>
                </a:solidFill>
                <a:latin typeface="Helvetica Neue"/>
                <a:ea typeface="Helvetica Neue"/>
                <a:cs typeface="Helvetica Neue"/>
                <a:sym typeface="Helvetica Neue"/>
              </a:rPr>
              <a:t>supplemental</a:t>
            </a:r>
            <a:r>
              <a:rPr b="1" lang="en-US" sz="1800">
                <a:solidFill>
                  <a:schemeClr val="dk1"/>
                </a:solidFill>
                <a:latin typeface="Helvetica Neue"/>
                <a:ea typeface="Helvetica Neue"/>
                <a:cs typeface="Helvetica Neue"/>
                <a:sym typeface="Helvetica Neue"/>
              </a:rPr>
              <a:t> paperwork</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-Submitting letters of rec for schools and/or scholarships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*Provide awareness and help with current scholarship opportunities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*Scheduling future meetings with AIMS alumni and financial literacy folks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*Ensure Seniors complete financial aid paperwork (FAFSA, Dream Act, CSS, Cal Grant)</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*Keep track of and nag Seniors in regards to completing credit recovery in order to graduate this year</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2200">
              <a:solidFill>
                <a:srgbClr val="5B0F00"/>
              </a:solidFill>
              <a:latin typeface="Helvetica Neue"/>
              <a:ea typeface="Helvetica Neue"/>
              <a:cs typeface="Helvetica Neue"/>
              <a:sym typeface="Helvetica Neue"/>
            </a:endParaRPr>
          </a:p>
          <a:p>
            <a:pPr indent="0" lvl="0" marL="0" rtl="0" algn="l">
              <a:spcBef>
                <a:spcPts val="0"/>
              </a:spcBef>
              <a:spcAft>
                <a:spcPts val="0"/>
              </a:spcAft>
              <a:buClr>
                <a:schemeClr val="dk1"/>
              </a:buClr>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 </a:t>
            </a:r>
            <a:endParaRPr>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 </a:t>
            </a:r>
            <a:endParaRPr>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1"/>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Established Daily/Weekly Schedule for Communicating With Seniors, Juniors</a:t>
            </a:r>
            <a:endParaRPr sz="3600"/>
          </a:p>
        </p:txBody>
      </p:sp>
      <p:sp>
        <p:nvSpPr>
          <p:cNvPr id="79" name="Google Shape;79;p11"/>
          <p:cNvSpPr txBox="1"/>
          <p:nvPr/>
        </p:nvSpPr>
        <p:spPr>
          <a:xfrm>
            <a:off x="517200" y="16779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chemeClr val="dk1"/>
              </a:buClr>
              <a:buSzPts val="1100"/>
              <a:buFont typeface="Arial"/>
              <a:buNone/>
            </a:pPr>
            <a:r>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*In terms of Juniors, I communicate when there is news or opportunities to share. They receive a group email from me once a week, sometimes more.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t/>
            </a:r>
            <a:endParaRPr sz="1900">
              <a:solidFill>
                <a:schemeClr val="dk1"/>
              </a:solidFill>
            </a:endParaRPr>
          </a:p>
          <a:p>
            <a:pPr indent="0" lvl="0" marL="0" rtl="0" algn="l">
              <a:spcBef>
                <a:spcPts val="0"/>
              </a:spcBef>
              <a:spcAft>
                <a:spcPts val="0"/>
              </a:spcAft>
              <a:buClr>
                <a:schemeClr val="dk1"/>
              </a:buClr>
              <a:buSzPts val="1100"/>
              <a:buFont typeface="Arial"/>
              <a:buNone/>
            </a:pPr>
            <a:r>
              <a:rPr lang="en-US" sz="1900">
                <a:solidFill>
                  <a:schemeClr val="dk1"/>
                </a:solidFill>
              </a:rPr>
              <a:t>*In terms of Seniors, I have 3 class periods with all of them. Our communication is all day everyday, with communication occurring in a variety of ways: group emails to the entire grade, group emails to specific class periods, emails and messages to individual students, updates posted to the Schoology class wall, lecture time during class, 1-on-1 virtual meetings that take place throughout the day, and in a couple instances, over the phone. </a:t>
            </a:r>
            <a:endParaRPr sz="1900">
              <a:solidFill>
                <a:schemeClr val="dk1"/>
              </a:solidFill>
            </a:endParaRPr>
          </a:p>
          <a:p>
            <a:pPr indent="0" lvl="0" marL="0" rtl="0" algn="l">
              <a:spcBef>
                <a:spcPts val="0"/>
              </a:spcBef>
              <a:spcAft>
                <a:spcPts val="0"/>
              </a:spcAft>
              <a:buClr>
                <a:schemeClr val="dk1"/>
              </a:buClr>
              <a:buSzPts val="1100"/>
              <a:buFont typeface="Arial"/>
              <a:buNone/>
            </a:pPr>
            <a:r>
              <a:rPr lang="en-US" sz="1900">
                <a:solidFill>
                  <a:schemeClr val="dk1"/>
                </a:solidFill>
              </a:rPr>
              <a:t>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		</a:t>
            </a:r>
            <a:endParaRPr sz="1900">
              <a:solidFill>
                <a:schemeClr val="dk1"/>
              </a:solidFill>
            </a:endParaRPr>
          </a:p>
          <a:p>
            <a:pPr indent="0" lvl="0" marL="0" marR="0" rtl="0" algn="l">
              <a:lnSpc>
                <a:spcPct val="100000"/>
              </a:lnSpc>
              <a:spcBef>
                <a:spcPts val="0"/>
              </a:spcBef>
              <a:spcAft>
                <a:spcPts val="0"/>
              </a:spcAft>
              <a:buClr>
                <a:srgbClr val="000000"/>
              </a:buClr>
              <a:buSzPts val="1800"/>
              <a:buFont typeface="Arial"/>
              <a:buNone/>
            </a:pPr>
            <a:r>
              <a:t/>
            </a:r>
            <a:endParaRPr b="1" sz="19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9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9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2"/>
          <p:cNvSpPr txBox="1"/>
          <p:nvPr>
            <p:ph type="title"/>
          </p:nvPr>
        </p:nvSpPr>
        <p:spPr>
          <a:xfrm>
            <a:off x="517200" y="670572"/>
            <a:ext cx="10221000" cy="1181700"/>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Established Daily/Weekly Schedule for Working  With Elementary and Middle School</a:t>
            </a:r>
            <a:endParaRPr sz="3600"/>
          </a:p>
        </p:txBody>
      </p:sp>
      <p:sp>
        <p:nvSpPr>
          <p:cNvPr id="85" name="Google Shape;85;p12"/>
          <p:cNvSpPr txBox="1"/>
          <p:nvPr/>
        </p:nvSpPr>
        <p:spPr>
          <a:xfrm>
            <a:off x="517200" y="1677950"/>
            <a:ext cx="11041200" cy="4834200"/>
          </a:xfrm>
          <a:prstGeom prst="rect">
            <a:avLst/>
          </a:prstGeom>
          <a:noFill/>
          <a:ln>
            <a:noFill/>
          </a:ln>
        </p:spPr>
        <p:txBody>
          <a:bodyPr anchorCtr="0" anchor="t" bIns="0" lIns="0" spcFirstLastPara="1" rIns="0" wrap="square" tIns="52700">
            <a:noAutofit/>
          </a:bodyPr>
          <a:lstStyle/>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For the first semester there is minimal contact between myself and the other schools because all my time and focus needs to be with the Seniors. I have however communicated with Mr. Ahmad and Mr. Holmquist and formulated plans to work with their schools during the 2nd semester:</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Elementary School: Will provide elementary-friendly worksheets and activities to do with the students so they can familiarize themselves with the idea of college (think word searches and such) while also taking them on virtual tours of colleges so they can view images and try to anchor themselves in what’s an abstract idea for them. 	</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Middle School: Kind of like “Choose Your Own Adventure,” the students will be presented a few different narratives centered around a fictional student and the different roads they can take to reach their goals in terms of colleges and careers. Example: The narrative will follow what John Doe needs to do-- and the different ways to accomplish it all-- in order to become an engineer. Virtual tours of colleges will also be used. 	</a:t>
            </a:r>
            <a:endParaRPr sz="1800">
              <a:solidFill>
                <a:schemeClr val="dk1"/>
              </a:solidFill>
            </a:endParaRPr>
          </a:p>
          <a:p>
            <a:pPr indent="0" lvl="0" marL="0" rtl="0" algn="l">
              <a:spcBef>
                <a:spcPts val="120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rtl="0" algn="l">
              <a:lnSpc>
                <a:spcPct val="115000"/>
              </a:lnSpc>
              <a:spcBef>
                <a:spcPts val="0"/>
              </a:spcBef>
              <a:spcAft>
                <a:spcPts val="0"/>
              </a:spcAft>
              <a:buClr>
                <a:schemeClr val="dk1"/>
              </a:buClr>
              <a:buSzPts val="11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3"/>
          <p:cNvSpPr txBox="1"/>
          <p:nvPr/>
        </p:nvSpPr>
        <p:spPr>
          <a:xfrm>
            <a:off x="101775" y="259975"/>
            <a:ext cx="7443600" cy="46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400"/>
              <a:buFont typeface="Arial"/>
              <a:buNone/>
            </a:pPr>
            <a:r>
              <a:rPr b="1" lang="en-US" sz="4000">
                <a:solidFill>
                  <a:srgbClr val="980000"/>
                </a:solidFill>
                <a:latin typeface="PT Sans Narrow"/>
                <a:ea typeface="PT Sans Narrow"/>
                <a:cs typeface="PT Sans Narrow"/>
                <a:sym typeface="PT Sans Narrow"/>
              </a:rPr>
              <a:t>Scholarship Searches and Results</a:t>
            </a:r>
            <a:endParaRPr>
              <a:latin typeface="Calibri"/>
              <a:ea typeface="Calibri"/>
              <a:cs typeface="Calibri"/>
              <a:sym typeface="Calibri"/>
            </a:endParaRPr>
          </a:p>
        </p:txBody>
      </p:sp>
      <p:sp>
        <p:nvSpPr>
          <p:cNvPr id="91" name="Google Shape;91;p13"/>
          <p:cNvSpPr txBox="1"/>
          <p:nvPr/>
        </p:nvSpPr>
        <p:spPr>
          <a:xfrm>
            <a:off x="236925" y="935650"/>
            <a:ext cx="11587800" cy="564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This is an ongoing process…</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*6 applied to QuestBridge, 7 to Bill Gates, 5 to Coca-Cola</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*1 recipient of the Posse Scholarship (full tuition to University of Puget Sound). 5th year in a row we’ve had a winner!</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*1 recipient of the Triple-Impact Scholarship (Bay Area scholar athlete award)</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Scholarships are now a main component of the 2nd semester of  College Planning class. We’ve already had 4 scholarship assignments, including area scholarships:</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	&gt;Marcus Foster Scholarship</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	&gt;Oakland Promise</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	&gt;Chevron Bay Area</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	&gt;Asian and Pacific Islander Scholarship</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Students are being assigned a mixture of “easy” scholarships that can be completed in class, along with more competitive scholarships, like the ones above, that require essays and letters of rec.</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Juniors have been alerted to a couple scholarships they are eligible for as well.</a:t>
            </a:r>
            <a:endParaRPr sz="17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Number of Juniors and Seniors Contacted During The Reporting Period; and The  Means of Communication</a:t>
            </a:r>
            <a:br>
              <a:rPr lang="en-US" sz="3600"/>
            </a:br>
            <a:endParaRPr sz="3600"/>
          </a:p>
        </p:txBody>
      </p:sp>
      <p:sp>
        <p:nvSpPr>
          <p:cNvPr id="97" name="Google Shape;97;p14"/>
          <p:cNvSpPr txBox="1"/>
          <p:nvPr/>
        </p:nvSpPr>
        <p:spPr>
          <a:xfrm>
            <a:off x="451274" y="1231024"/>
            <a:ext cx="11041200" cy="54195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900">
                <a:solidFill>
                  <a:schemeClr val="dk1"/>
                </a:solidFill>
              </a:rPr>
              <a:t>*When necessary, 9th-11th graders individually receive communication from me in regards to credit recovery (10th-11th) and AP registration (9th-11th).</a:t>
            </a: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*The entire Junior class receives information from me once a week on opportunities they should look into (examples: internships, college tours) and/or updates that affect them (like SAT requirements).</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*The 100 Seniors hear and read my words everyday via our classes together (lecture time), group emails to the entire grade, group emails to specific class periods, emails and/or messages to individual students, updates posted to the Schoology class wall, 1-on-1 virtual meetings that take place throughout the day, and in a couple instances, over the phone.</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800"/>
              <a:buFont typeface="Arial"/>
              <a:buNone/>
            </a:pPr>
            <a:r>
              <a:t/>
            </a:r>
            <a:endParaRPr b="1" sz="1800">
              <a:solidFill>
                <a:srgbClr val="434343"/>
              </a:solidFill>
              <a:latin typeface="Lucida Sans"/>
              <a:ea typeface="Lucida Sans"/>
              <a:cs typeface="Lucida Sans"/>
              <a:sym typeface="Lucida Sans"/>
            </a:endParaRPr>
          </a:p>
          <a:p>
            <a:pPr indent="0" lvl="0" marL="914400" rtl="0" algn="l">
              <a:spcBef>
                <a:spcPts val="315"/>
              </a:spcBef>
              <a:spcAft>
                <a:spcPts val="0"/>
              </a:spcAft>
              <a:buClr>
                <a:schemeClr val="dk1"/>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5"/>
          <p:cNvSpPr txBox="1"/>
          <p:nvPr>
            <p:ph type="title"/>
          </p:nvPr>
        </p:nvSpPr>
        <p:spPr>
          <a:xfrm>
            <a:off x="517200" y="430675"/>
            <a:ext cx="11157599" cy="1846659"/>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sz="4000"/>
              <a:t>Qualitative and Quantitative Results for Response to Student and Parent Inquiry</a:t>
            </a:r>
            <a:endParaRPr sz="4000"/>
          </a:p>
        </p:txBody>
      </p:sp>
      <p:sp>
        <p:nvSpPr>
          <p:cNvPr id="103" name="Google Shape;103;p15"/>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US" sz="2200"/>
              <a:t>Main Inquiry Topics:</a:t>
            </a:r>
            <a:endParaRPr sz="2200"/>
          </a:p>
          <a:p>
            <a:pPr indent="0" lvl="0" marL="0" rtl="0" algn="l">
              <a:spcBef>
                <a:spcPts val="0"/>
              </a:spcBef>
              <a:spcAft>
                <a:spcPts val="0"/>
              </a:spcAft>
              <a:buClr>
                <a:schemeClr val="dk1"/>
              </a:buClr>
              <a:buSzPts val="1100"/>
              <a:buFont typeface="Arial"/>
              <a:buNone/>
            </a:pPr>
            <a:r>
              <a:rPr lang="en-US" sz="2200"/>
              <a:t>Credit recovery</a:t>
            </a:r>
            <a:endParaRPr sz="2200"/>
          </a:p>
          <a:p>
            <a:pPr indent="0" lvl="0" marL="0" rtl="0" algn="l">
              <a:spcBef>
                <a:spcPts val="0"/>
              </a:spcBef>
              <a:spcAft>
                <a:spcPts val="0"/>
              </a:spcAft>
              <a:buClr>
                <a:schemeClr val="dk1"/>
              </a:buClr>
              <a:buSzPts val="1100"/>
              <a:buFont typeface="Arial"/>
              <a:buNone/>
            </a:pPr>
            <a:r>
              <a:rPr lang="en-US" sz="2200"/>
              <a:t>Graduation requirements</a:t>
            </a:r>
            <a:endParaRPr sz="2200"/>
          </a:p>
          <a:p>
            <a:pPr indent="0" lvl="0" marL="0" rtl="0" algn="l">
              <a:spcBef>
                <a:spcPts val="0"/>
              </a:spcBef>
              <a:spcAft>
                <a:spcPts val="0"/>
              </a:spcAft>
              <a:buClr>
                <a:schemeClr val="dk1"/>
              </a:buClr>
              <a:buSzPts val="1100"/>
              <a:buFont typeface="Arial"/>
              <a:buNone/>
            </a:pPr>
            <a:r>
              <a:rPr lang="en-US" sz="2200"/>
              <a:t>Any and every matter relating to the college application process</a:t>
            </a:r>
            <a:endParaRPr sz="2200"/>
          </a:p>
          <a:p>
            <a:pPr indent="-228600" lvl="0" marL="457200" rtl="0" algn="l">
              <a:spcBef>
                <a:spcPts val="0"/>
              </a:spcBef>
              <a:spcAft>
                <a:spcPts val="0"/>
              </a:spcAft>
              <a:buClr>
                <a:schemeClr val="dk1"/>
              </a:buClr>
              <a:buSzPts val="1100"/>
              <a:buFont typeface="Arial"/>
              <a:buNone/>
            </a:pPr>
            <a:r>
              <a:t/>
            </a:r>
            <a:endParaRPr/>
          </a:p>
          <a:p>
            <a:pPr indent="0" lvl="0" marL="0" rtl="0" algn="l">
              <a:spcBef>
                <a:spcPts val="0"/>
              </a:spcBef>
              <a:spcAft>
                <a:spcPts val="0"/>
              </a:spcAft>
              <a:buSzPts val="1400"/>
              <a:buNone/>
            </a:pPr>
            <a:r>
              <a:rPr lang="en-US" sz="2200"/>
              <a:t>I have communicated on a personal basis with every Senior. In terms of how often, I’m connecting with at least 45 Seniors a day between class time, 1-on-1 meetings, and personal email/messaging correspondence.</a:t>
            </a:r>
            <a:endParaRPr sz="2200"/>
          </a:p>
          <a:p>
            <a:pPr indent="0" lvl="0" marL="0" rtl="0" algn="l">
              <a:spcBef>
                <a:spcPts val="0"/>
              </a:spcBef>
              <a:spcAft>
                <a:spcPts val="0"/>
              </a:spcAft>
              <a:buSzPts val="1400"/>
              <a:buNone/>
            </a:pPr>
            <a:r>
              <a:t/>
            </a:r>
            <a:endParaRPr sz="2200"/>
          </a:p>
          <a:p>
            <a:pPr indent="0" lvl="0" marL="0" rtl="0" algn="l">
              <a:spcBef>
                <a:spcPts val="0"/>
              </a:spcBef>
              <a:spcAft>
                <a:spcPts val="0"/>
              </a:spcAft>
              <a:buClr>
                <a:schemeClr val="dk1"/>
              </a:buClr>
              <a:buSzPts val="1400"/>
              <a:buFont typeface="Arial"/>
              <a:buNone/>
            </a:pPr>
            <a:r>
              <a:rPr lang="en-US" sz="2200"/>
              <a:t>Every Senior had a 1-on-1 UC application meeting with me the week before Thanksgiving break.</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