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Lst>
  <p:sldSz cy="6858000" cx="12192000"/>
  <p:notesSz cx="12192000" cy="6858000"/>
  <p:embeddedFontLst>
    <p:embeddedFont>
      <p:font typeface="PT Sans Narrow"/>
      <p:regular r:id="rId14"/>
      <p:bold r:id="rId15"/>
    </p:embeddedFon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B556C8D-7A81-4E87-8474-4BA351F7D057}">
  <a:tblStyle styleId="{9B556C8D-7A81-4E87-8474-4BA351F7D057}"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slideMaster" Target="slideMasters/slideMaster1.xml"/><Relationship Id="rId19" Type="http://schemas.openxmlformats.org/officeDocument/2006/relationships/font" Target="fonts/HelveticaNeue-boldItalic.fntdata"/><Relationship Id="rId6" Type="http://schemas.openxmlformats.org/officeDocument/2006/relationships/notesMaster" Target="notesMasters/notesMaster1.xml"/><Relationship Id="rId18"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adcc3bb2f2_0_1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adcc3bb2f2_0_17: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adcc3bb2f2_0_2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adcc3bb2f2_0_2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adcc3bb2f2_0_3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gadcc3bb2f2_0_3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4: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January 2021</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a:p>
            <a:pPr indent="0" lvl="0" marL="914400" marR="0" rtl="0" algn="l">
              <a:lnSpc>
                <a:spcPct val="100000"/>
              </a:lnSpc>
              <a:spcBef>
                <a:spcPts val="315"/>
              </a:spcBef>
              <a:spcAft>
                <a:spcPts val="0"/>
              </a:spcAft>
              <a:buClr>
                <a:srgbClr val="000000"/>
              </a:buClr>
              <a:buSzPts val="1800"/>
              <a:buFont typeface="Arial"/>
              <a:buNone/>
            </a:pPr>
            <a:r>
              <a:rPr b="1" i="0" lang="en-US" sz="1800" u="none" cap="none" strike="noStrike">
                <a:solidFill>
                  <a:srgbClr val="5B0F00"/>
                </a:solidFill>
                <a:latin typeface="Helvetica Neue"/>
                <a:ea typeface="Helvetica Neue"/>
                <a:cs typeface="Helvetica Neue"/>
                <a:sym typeface="Helvetica Neue"/>
              </a:rPr>
              <a:t>This slide deck contains information about the Operations department. It will not be read to the board. In the interest of time,the board will receive this presentation in advance, and will have questions ready for the coordinator. The Director or designee may take a short time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1220750"/>
            <a:ext cx="112053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t/>
            </a:r>
            <a:endParaRPr b="1" i="1">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Reporting </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Finalizing CALPADS Fall 1 submission for AIPCS, AIPCS II and AIPHS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Starting to work on CALPADS Fall 2 for </a:t>
            </a:r>
            <a:r>
              <a:rPr lang="en-US">
                <a:solidFill>
                  <a:srgbClr val="434343"/>
                </a:solidFill>
                <a:highlight>
                  <a:schemeClr val="lt1"/>
                </a:highlight>
              </a:rPr>
              <a:t>for AIPCS, AIPCS II and AIPHS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School Accountability Report Card (SARC) for AIPCS, AIPCS II and AIPHS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Federal Program Monitoring (FPM)</a:t>
            </a:r>
            <a:endParaRPr>
              <a:solidFill>
                <a:srgbClr val="434343"/>
              </a:solidFill>
              <a:highlight>
                <a:srgbClr val="FFFFFF"/>
              </a:highlight>
            </a:endParaRPr>
          </a:p>
          <a:p>
            <a:pPr indent="0" lvl="0" marL="45720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None/>
            </a:pPr>
            <a:r>
              <a:rPr b="1" i="1" lang="en-US">
                <a:solidFill>
                  <a:srgbClr val="434343"/>
                </a:solidFill>
                <a:highlight>
                  <a:srgbClr val="FFFFFF"/>
                </a:highlight>
              </a:rPr>
              <a:t>Facilities &amp; Maintenance</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Submitted mid year certification for Facilities grant for AIPCS/AIPCS II</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Continue to do maintenance and classroom set up for in person instruction</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Working on renewing Construction Permit for Bathroom Renovation</a:t>
            </a:r>
            <a:endParaRPr>
              <a:solidFill>
                <a:srgbClr val="434343"/>
              </a:solidFill>
              <a:highlight>
                <a:schemeClr val="lt1"/>
              </a:highlight>
            </a:endParaRPr>
          </a:p>
          <a:p>
            <a:pPr indent="-317500" lvl="0" marL="457200" rtl="0" algn="l">
              <a:spcBef>
                <a:spcPts val="0"/>
              </a:spcBef>
              <a:spcAft>
                <a:spcPts val="0"/>
              </a:spcAft>
              <a:buClr>
                <a:srgbClr val="434343"/>
              </a:buClr>
              <a:buSzPts val="1400"/>
              <a:buChar char="●"/>
            </a:pPr>
            <a:r>
              <a:rPr lang="en-US">
                <a:solidFill>
                  <a:srgbClr val="434343"/>
                </a:solidFill>
                <a:highlight>
                  <a:schemeClr val="lt1"/>
                </a:highlight>
              </a:rPr>
              <a:t>Prepared Lakeview kitchen for Alameda County Environmental Health permit walkthrough</a:t>
            </a:r>
            <a:endParaRPr>
              <a:solidFill>
                <a:srgbClr val="434343"/>
              </a:solidFill>
              <a:highlight>
                <a:schemeClr val="lt1"/>
              </a:highlight>
            </a:endParaRPr>
          </a:p>
          <a:p>
            <a:pPr indent="0" lvl="0" marL="45720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Food Service Program</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Federal and State requires and audits three Wellness Committee meetings be held in the 2020-2021 school year. The first District Wellness Committee will be held virtually on January 28th at 4:30pm. The committee will be comprised of faculty, student, and parents.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December federal/state reimbursement report submitted for AIPCS, AIPCS &amp; AIPHS reimbursement.</a:t>
            </a:r>
            <a:endParaRPr>
              <a:solidFill>
                <a:srgbClr val="434343"/>
              </a:solidFill>
              <a:highlight>
                <a:srgbClr val="FFFFFF"/>
              </a:highlight>
            </a:endParaRPr>
          </a:p>
          <a:p>
            <a:pPr indent="0" lvl="0" marL="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None/>
            </a:pPr>
            <a:r>
              <a:rPr b="1" i="1" lang="en-US">
                <a:solidFill>
                  <a:srgbClr val="434343"/>
                </a:solidFill>
                <a:highlight>
                  <a:srgbClr val="FFFFFF"/>
                </a:highlight>
              </a:rPr>
              <a:t>Trainings</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Training will be held for all three school sites regarding daily engagement/participation template. </a:t>
            </a:r>
            <a:endParaRPr>
              <a:solidFill>
                <a:srgbClr val="434343"/>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72" name="Google Shape;72;p10"/>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rPr lang="en-US" sz="1500">
                <a:solidFill>
                  <a:schemeClr val="dk1"/>
                </a:solidFill>
                <a:highlight>
                  <a:schemeClr val="lt1"/>
                </a:highlight>
              </a:rPr>
              <a:t>Attendance will be completed online through our Student Information System (SIS) PowerSchools. </a:t>
            </a:r>
            <a:endParaRPr sz="15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0" lvl="0" marL="0" rtl="0" algn="l">
              <a:lnSpc>
                <a:spcPct val="115000"/>
              </a:lnSpc>
              <a:spcBef>
                <a:spcPts val="0"/>
              </a:spcBef>
              <a:spcAft>
                <a:spcPts val="0"/>
              </a:spcAft>
              <a:buClr>
                <a:schemeClr val="dk1"/>
              </a:buClr>
              <a:buSzPts val="1100"/>
              <a:buFont typeface="Arial"/>
              <a:buNone/>
            </a:pPr>
            <a:r>
              <a:rPr b="1" lang="en-US" sz="1500">
                <a:solidFill>
                  <a:schemeClr val="dk1"/>
                </a:solidFill>
                <a:highlight>
                  <a:schemeClr val="lt1"/>
                </a:highlight>
              </a:rPr>
              <a:t>PowerSchool</a:t>
            </a:r>
            <a:r>
              <a:rPr lang="en-US" sz="1500">
                <a:solidFill>
                  <a:schemeClr val="dk1"/>
                </a:solidFill>
                <a:highlight>
                  <a:schemeClr val="lt1"/>
                </a:highlight>
              </a:rPr>
              <a:t> is a student information system, used to record and track student records, including grades and attendance. This system allows educators and administrators to effectively and conveniently manage student records.</a:t>
            </a:r>
            <a:endParaRPr sz="1500">
              <a:solidFill>
                <a:schemeClr val="dk1"/>
              </a:solidFill>
              <a:highlight>
                <a:schemeClr val="lt1"/>
              </a:highlight>
            </a:endParaRPr>
          </a:p>
          <a:p>
            <a:pPr indent="0" lvl="0" marL="0" rtl="0" algn="l">
              <a:spcBef>
                <a:spcPts val="0"/>
              </a:spcBef>
              <a:spcAft>
                <a:spcPts val="0"/>
              </a:spcAft>
              <a:buNone/>
            </a:pPr>
            <a:r>
              <a:rPr lang="en-US" sz="1500">
                <a:solidFill>
                  <a:schemeClr val="dk1"/>
                </a:solidFill>
                <a:highlight>
                  <a:schemeClr val="lt1"/>
                </a:highlight>
              </a:rPr>
              <a:t>PowerSchool stores our attendance, grades, student demographics, contact information, which syncs federal and state information to CALPADS.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codes have been created to differentiate online and in person instruction.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engagement training will be held for all teachers to ensure attendance engagement is completed accuratley.</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PowerSchool Logins have been provided to all teachers and staff that will be responsible for attendance.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is taken by teachers. Administrative Assistance/Attendance Clerks confirm that attendance is submitted daily and on time.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Laptops were distributed to all teachers to ensure technology needs were met to ensure daily attendance can be taken.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Weekly and monthly attendance audit will be reviewed and signed electronically by all teachers taking attendance. </a:t>
            </a:r>
            <a:endParaRPr sz="2000">
              <a:solidFill>
                <a:schemeClr val="dk1"/>
              </a:solidFill>
            </a:endParaRPr>
          </a:p>
          <a:p>
            <a:pPr indent="0" lvl="0" marL="457200" marR="0" rtl="0" algn="l">
              <a:lnSpc>
                <a:spcPct val="100000"/>
              </a:lnSpc>
              <a:spcBef>
                <a:spcPts val="0"/>
              </a:spcBef>
              <a:spcAft>
                <a:spcPts val="0"/>
              </a:spcAft>
              <a:buNone/>
            </a:pPr>
            <a:r>
              <a:t/>
            </a:r>
            <a:endParaRPr sz="2000"/>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December/January</a:t>
            </a:r>
            <a:br>
              <a:rPr lang="en-US" sz="3600"/>
            </a:br>
            <a:r>
              <a:rPr lang="en-US" sz="3600"/>
              <a:t> </a:t>
            </a:r>
            <a:endParaRPr/>
          </a:p>
        </p:txBody>
      </p:sp>
      <p:sp>
        <p:nvSpPr>
          <p:cNvPr id="78" name="Google Shape;78;p11"/>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79" name="Google Shape;79;p11"/>
          <p:cNvGraphicFramePr/>
          <p:nvPr/>
        </p:nvGraphicFramePr>
        <p:xfrm>
          <a:off x="221950" y="2171785"/>
          <a:ext cx="3000000" cy="3000000"/>
        </p:xfrm>
        <a:graphic>
          <a:graphicData uri="http://schemas.openxmlformats.org/drawingml/2006/table">
            <a:tbl>
              <a:tblPr>
                <a:noFill/>
                <a:tableStyleId>{9B556C8D-7A81-4E87-8474-4BA351F7D057}</a:tableStyleId>
              </a:tblPr>
              <a:tblGrid>
                <a:gridCol w="2576250"/>
                <a:gridCol w="4872225"/>
                <a:gridCol w="4439975"/>
              </a:tblGrid>
              <a:tr h="93295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a:t>
                      </a:r>
                      <a:r>
                        <a:rPr b="1" lang="en-US" sz="1800"/>
                        <a:t>11/30/20 to 12/31/20 (15 Days)</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a:t>
                      </a:r>
                      <a:r>
                        <a:rPr b="1" lang="en-US" sz="1800"/>
                        <a:t>1/1/21 to 1/20/20 (12 Days)</a:t>
                      </a:r>
                      <a:endParaRPr b="1" sz="1800" u="none" cap="none" strike="noStrike"/>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Elementary - 4</a:t>
                      </a:r>
                      <a:r>
                        <a:rPr b="1" lang="en-US" sz="1800"/>
                        <a:t>32</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sz="1800"/>
                        <a:t>98.92%</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sz="1800"/>
                        <a:t>98.73%</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Middle - 4</a:t>
                      </a:r>
                      <a:r>
                        <a:rPr b="1" lang="en-US" sz="1800"/>
                        <a:t>58</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sz="1800"/>
                        <a:t>97.07%</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sz="1800"/>
                        <a:t>97.38%</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High School - 44</a:t>
                      </a:r>
                      <a:r>
                        <a:rPr b="1" lang="en-US" sz="1800"/>
                        <a:t>5</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sz="1800"/>
                        <a:t>98.49%</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sz="1800"/>
                        <a:t>97.05%</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2"/>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85" name="Google Shape;85;p12"/>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lang="en-US" sz="1800">
                <a:solidFill>
                  <a:srgbClr val="434343"/>
                </a:solidFill>
              </a:rPr>
              <a:t>We are using our student information system (SIS)- PowerSchool  to ensure that attendance is taken correctly and on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 the teachers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 </a:t>
            </a:r>
            <a:endParaRPr sz="1800">
              <a:solidFill>
                <a:srgbClr val="434343"/>
              </a:solidFill>
            </a:endParaRPr>
          </a:p>
          <a:p>
            <a:pPr indent="0" lvl="0" marL="0" rtl="0" algn="l">
              <a:spcBef>
                <a:spcPts val="0"/>
              </a:spcBef>
              <a:spcAft>
                <a:spcPts val="0"/>
              </a:spcAft>
              <a:buNone/>
            </a:pPr>
            <a:r>
              <a:t/>
            </a:r>
            <a:endParaRPr b="1" sz="1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3"/>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Online Communication  </a:t>
            </a:r>
            <a:br>
              <a:rPr lang="en-US" sz="3600"/>
            </a:br>
            <a:endParaRPr sz="3600"/>
          </a:p>
        </p:txBody>
      </p:sp>
      <p:sp>
        <p:nvSpPr>
          <p:cNvPr id="91" name="Google Shape;91;p13"/>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lang="en-US" sz="1800">
                <a:solidFill>
                  <a:srgbClr val="434343"/>
                </a:solidFill>
              </a:rPr>
              <a:t>  </a:t>
            </a:r>
            <a:endParaRPr sz="1800">
              <a:solidFill>
                <a:srgbClr val="434343"/>
              </a:solidFill>
            </a:endParaRPr>
          </a:p>
          <a:p>
            <a:pPr indent="0" lvl="0" marL="0" marR="0" rtl="0" algn="l">
              <a:lnSpc>
                <a:spcPct val="100000"/>
              </a:lnSpc>
              <a:spcBef>
                <a:spcPts val="0"/>
              </a:spcBef>
              <a:spcAft>
                <a:spcPts val="0"/>
              </a:spcAft>
              <a:buNone/>
            </a:pPr>
            <a:r>
              <a:t/>
            </a:r>
            <a:endParaRPr b="1"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p:txBody>
      </p:sp>
      <p:sp>
        <p:nvSpPr>
          <p:cNvPr id="92" name="Google Shape;92;p13"/>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rgbClr val="434343"/>
                </a:solidFill>
              </a:rPr>
              <a:t>    </a:t>
            </a:r>
            <a:r>
              <a:rPr b="1" lang="en-US" sz="1800">
                <a:solidFill>
                  <a:srgbClr val="434343"/>
                </a:solidFill>
              </a:rPr>
              <a:t>Issues/Concerns:</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Due to distance learning, attendance may not be completed in a timely manner</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Internet connectivity may be problematic for teachers and students</a:t>
            </a:r>
            <a:endParaRPr b="1" sz="1800">
              <a:solidFill>
                <a:srgbClr val="434343"/>
              </a:solidFill>
            </a:endParaRPr>
          </a:p>
          <a:p>
            <a:pPr indent="0" lvl="0" marL="457200" rtl="0" algn="l">
              <a:spcBef>
                <a:spcPts val="0"/>
              </a:spcBef>
              <a:spcAft>
                <a:spcPts val="0"/>
              </a:spcAft>
              <a:buNone/>
            </a:pPr>
            <a:r>
              <a:t/>
            </a:r>
            <a:endParaRPr b="1" sz="1800">
              <a:solidFill>
                <a:srgbClr val="434343"/>
              </a:solidFill>
            </a:endParaRPr>
          </a:p>
          <a:p>
            <a:pPr indent="0" lvl="0" marL="0" rtl="0" algn="l">
              <a:spcBef>
                <a:spcPts val="0"/>
              </a:spcBef>
              <a:spcAft>
                <a:spcPts val="0"/>
              </a:spcAft>
              <a:buClr>
                <a:schemeClr val="dk1"/>
              </a:buClr>
              <a:buSzPts val="1100"/>
              <a:buFont typeface="Arial"/>
              <a:buNone/>
            </a:pPr>
            <a:r>
              <a:rPr b="1" lang="en-US" sz="1800">
                <a:solidFill>
                  <a:srgbClr val="434343"/>
                </a:solidFill>
              </a:rPr>
              <a:t>  Resolution/Action Plan Addressing Concerns: </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checklist was created for teachers and staff</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audits are be reviewed by administrative staff to ensure attendance is accurate.</a:t>
            </a:r>
            <a:endParaRPr b="1" sz="1800">
              <a:solidFill>
                <a:srgbClr val="434343"/>
              </a:solidFill>
            </a:endParaRPr>
          </a:p>
          <a:p>
            <a:pPr indent="0" lvl="0" marL="45720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