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6858000" cx="12192000"/>
  <p:notesSz cx="12192000" cy="6858000"/>
  <p:embeddedFontLst>
    <p:embeddedFont>
      <p:font typeface="PT Sans Narrow"/>
      <p:regular r:id="rId15"/>
      <p:bold r:id="rId16"/>
    </p:embeddedFont>
    <p:embeddedFont>
      <p:font typeface="Helvetica Neue"/>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584A01B7-07FD-4C9D-A892-F9D70BD84C75}">
  <a:tblStyle styleId="{584A01B7-07FD-4C9D-A892-F9D70BD84C75}"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HelveticaNeue-boldItalic.fnt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PTSansNarrow-regular.fntdata"/><Relationship Id="rId14" Type="http://schemas.openxmlformats.org/officeDocument/2006/relationships/slide" Target="slides/slide8.xml"/><Relationship Id="rId17" Type="http://schemas.openxmlformats.org/officeDocument/2006/relationships/font" Target="fonts/HelveticaNeue-regular.fntdata"/><Relationship Id="rId16" Type="http://schemas.openxmlformats.org/officeDocument/2006/relationships/font" Target="fonts/PTSansNarrow-bold.fntdata"/><Relationship Id="rId5" Type="http://schemas.openxmlformats.org/officeDocument/2006/relationships/slideMaster" Target="slideMasters/slideMaster1.xml"/><Relationship Id="rId19" Type="http://schemas.openxmlformats.org/officeDocument/2006/relationships/font" Target="fonts/HelveticaNeue-italic.fntdata"/><Relationship Id="rId6" Type="http://schemas.openxmlformats.org/officeDocument/2006/relationships/notesMaster" Target="notesMasters/notesMaster1.xml"/><Relationship Id="rId18" Type="http://schemas.openxmlformats.org/officeDocument/2006/relationships/font" Target="fonts/HelveticaNeue-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adcc3bb2f2_0_1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adcc3bb2f2_0_17: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adcc3bb2f2_0_2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adcc3bb2f2_0_22: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adcc3bb2f2_0_5: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p:spPr>
      </p:sp>
      <p:sp>
        <p:nvSpPr>
          <p:cNvPr id="69" name="Google Shape;69;gadcc3bb2f2_0_5: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adcc3bb2f2_0_3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1" name="Google Shape;81;gadcc3bb2f2_0_32: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4: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2489025" y="702648"/>
            <a:ext cx="6840900" cy="1920900"/>
          </a:xfrm>
          <a:prstGeom prst="rect">
            <a:avLst/>
          </a:prstGeom>
          <a:noFill/>
          <a:ln>
            <a:noFill/>
          </a:ln>
        </p:spPr>
        <p:txBody>
          <a:bodyPr anchorCtr="0" anchor="t" bIns="0" lIns="0" spcFirstLastPara="1" rIns="0" wrap="square" tIns="12700">
            <a:noAutofit/>
          </a:bodyPr>
          <a:lstStyle/>
          <a:p>
            <a:pPr indent="0" lvl="0" marL="0" rtl="0" algn="ctr">
              <a:lnSpc>
                <a:spcPct val="100000"/>
              </a:lnSpc>
              <a:spcBef>
                <a:spcPts val="0"/>
              </a:spcBef>
              <a:spcAft>
                <a:spcPts val="0"/>
              </a:spcAft>
              <a:buSzPts val="1400"/>
              <a:buNone/>
            </a:pPr>
            <a:r>
              <a:rPr lang="en-US"/>
              <a:t>AIMS K-12 </a:t>
            </a:r>
            <a:br>
              <a:rPr lang="en-US"/>
            </a:br>
            <a:r>
              <a:rPr lang="en-US"/>
              <a:t>Operations</a:t>
            </a:r>
            <a:br>
              <a:rPr lang="en-US"/>
            </a:br>
            <a:r>
              <a:rPr lang="en-US" sz="2800"/>
              <a:t>Reporting Period November 2020</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Marisol Magana, Operations Director</a:t>
            </a:r>
            <a:endParaRPr/>
          </a:p>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Tiffany Tung, Operations Manager</a:t>
            </a:r>
            <a:endParaRPr b="0" i="0" sz="1400" u="none" cap="none" strike="noStrike">
              <a:solidFill>
                <a:srgbClr val="7F7F7F"/>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Clr>
                <a:srgbClr val="000000"/>
              </a:buClr>
              <a:buSzPts val="1400"/>
              <a:buFont typeface="Arial"/>
              <a:buNone/>
            </a:pPr>
            <a:r>
              <a:t/>
            </a:r>
            <a:endParaRPr b="0" i="0" sz="1400" u="none" cap="none" strike="noStrike">
              <a:solidFill>
                <a:srgbClr val="434343"/>
              </a:solidFill>
              <a:latin typeface="Arial"/>
              <a:ea typeface="Arial"/>
              <a:cs typeface="Arial"/>
              <a:sym typeface="Arial"/>
            </a:endParaRPr>
          </a:p>
          <a:p>
            <a:pPr indent="0" lvl="0" marL="914400" marR="0" rtl="0" algn="l">
              <a:lnSpc>
                <a:spcPct val="100000"/>
              </a:lnSpc>
              <a:spcBef>
                <a:spcPts val="315"/>
              </a:spcBef>
              <a:spcAft>
                <a:spcPts val="0"/>
              </a:spcAft>
              <a:buClr>
                <a:srgbClr val="000000"/>
              </a:buClr>
              <a:buSzPts val="1800"/>
              <a:buFont typeface="Arial"/>
              <a:buNone/>
            </a:pPr>
            <a:r>
              <a:rPr b="1" i="0" lang="en-US" sz="1800" u="none" cap="none" strike="noStrike">
                <a:solidFill>
                  <a:srgbClr val="5B0F00"/>
                </a:solidFill>
                <a:latin typeface="Helvetica Neue"/>
                <a:ea typeface="Helvetica Neue"/>
                <a:cs typeface="Helvetica Neue"/>
                <a:sym typeface="Helvetica Neue"/>
              </a:rPr>
              <a:t>This slide deck contains information about the Operations department. It will not be read to the board. In the interest of time,the board will receive this presentation in advance, and will have questions ready for the coordinator. The Director or designee may take a short time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100"/>
              <a:buFont typeface="Arial"/>
              <a:buNone/>
            </a:pPr>
            <a:r>
              <a:t/>
            </a:r>
            <a:endParaRPr b="1" i="1">
              <a:solidFill>
                <a:srgbClr val="434343"/>
              </a:solidFill>
              <a:highlight>
                <a:srgbClr val="FFFFFF"/>
              </a:highlight>
            </a:endParaRPr>
          </a:p>
          <a:p>
            <a:pPr indent="0" lvl="0" marL="0" rtl="0" algn="l">
              <a:spcBef>
                <a:spcPts val="0"/>
              </a:spcBef>
              <a:spcAft>
                <a:spcPts val="0"/>
              </a:spcAft>
              <a:buClr>
                <a:schemeClr val="dk1"/>
              </a:buClr>
              <a:buSzPts val="1100"/>
              <a:buFont typeface="Arial"/>
              <a:buNone/>
            </a:pPr>
            <a:r>
              <a:rPr b="1" i="1" lang="en-US">
                <a:solidFill>
                  <a:srgbClr val="434343"/>
                </a:solidFill>
                <a:highlight>
                  <a:srgbClr val="FFFFFF"/>
                </a:highlight>
              </a:rPr>
              <a:t>Reporting </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Working on CALPADS Fall 1 Updates</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Federal Program Monitoring (FPM) findings - AIPCS II (CE, EL, EXPL)</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Submitted 20-21 Fall Enrollment Student Data to Office of Charters </a:t>
            </a:r>
            <a:r>
              <a:rPr lang="en-US">
                <a:solidFill>
                  <a:srgbClr val="434343"/>
                </a:solidFill>
                <a:highlight>
                  <a:srgbClr val="FFFFFF"/>
                </a:highlight>
              </a:rPr>
              <a:t>for AIPCS/AIPCS II/AIPHS</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Submitted California Basic Educational Data System (CBEDS) for AIPCS/AIPCS II/AIPHS</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Submitted Prop 39 Facilities Request for AIPCS/AIPCS II/AIPHS</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CNIPS (Child Nutrition Information Payment System) monthly reimbursement claim</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Attendance/exit reports </a:t>
            </a:r>
            <a:endParaRPr>
              <a:solidFill>
                <a:srgbClr val="434343"/>
              </a:solidFill>
              <a:highlight>
                <a:srgbClr val="FFFFFF"/>
              </a:highlight>
            </a:endParaRPr>
          </a:p>
          <a:p>
            <a:pPr indent="0" lvl="0" marL="0" rtl="0" algn="l">
              <a:spcBef>
                <a:spcPts val="0"/>
              </a:spcBef>
              <a:spcAft>
                <a:spcPts val="0"/>
              </a:spcAft>
              <a:buClr>
                <a:schemeClr val="dk1"/>
              </a:buClr>
              <a:buSzPts val="1100"/>
              <a:buFont typeface="Arial"/>
              <a:buNone/>
            </a:pPr>
            <a:r>
              <a:t/>
            </a:r>
            <a:endParaRPr>
              <a:solidFill>
                <a:srgbClr val="434343"/>
              </a:solidFill>
              <a:highlight>
                <a:srgbClr val="FFFFFF"/>
              </a:highlight>
            </a:endParaRPr>
          </a:p>
          <a:p>
            <a:pPr indent="0" lvl="0" marL="0" rtl="0" algn="l">
              <a:spcBef>
                <a:spcPts val="0"/>
              </a:spcBef>
              <a:spcAft>
                <a:spcPts val="0"/>
              </a:spcAft>
              <a:buNone/>
            </a:pPr>
            <a:r>
              <a:rPr b="1" i="1" lang="en-US">
                <a:solidFill>
                  <a:srgbClr val="434343"/>
                </a:solidFill>
                <a:highlight>
                  <a:srgbClr val="FFFFFF"/>
                </a:highlight>
              </a:rPr>
              <a:t>Facilities &amp; Maintenance</a:t>
            </a:r>
            <a:endParaRPr b="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Central office was moved out of Alameda office</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Continued maintenance of 12th street and Lakeview</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Prepared kitchen space for Department of Environmental Health permit walkthrough.</a:t>
            </a:r>
            <a:endParaRPr>
              <a:solidFill>
                <a:srgbClr val="434343"/>
              </a:solidFill>
              <a:highlight>
                <a:srgbClr val="FFFFFF"/>
              </a:highlight>
            </a:endParaRPr>
          </a:p>
          <a:p>
            <a:pPr indent="0" lvl="0" marL="457200" rtl="0" algn="l">
              <a:spcBef>
                <a:spcPts val="0"/>
              </a:spcBef>
              <a:spcAft>
                <a:spcPts val="0"/>
              </a:spcAft>
              <a:buNone/>
            </a:pPr>
            <a:r>
              <a:t/>
            </a:r>
            <a:endParaRPr>
              <a:solidFill>
                <a:srgbClr val="434343"/>
              </a:solidFill>
              <a:highlight>
                <a:srgbClr val="FFFFFF"/>
              </a:highlight>
            </a:endParaRPr>
          </a:p>
          <a:p>
            <a:pPr indent="0" lvl="0" marL="0" rtl="0" algn="l">
              <a:spcBef>
                <a:spcPts val="0"/>
              </a:spcBef>
              <a:spcAft>
                <a:spcPts val="0"/>
              </a:spcAft>
              <a:buClr>
                <a:schemeClr val="dk1"/>
              </a:buClr>
              <a:buSzPts val="1100"/>
              <a:buFont typeface="Arial"/>
              <a:buNone/>
            </a:pPr>
            <a:r>
              <a:rPr b="1" i="1" lang="en-US">
                <a:solidFill>
                  <a:srgbClr val="434343"/>
                </a:solidFill>
                <a:highlight>
                  <a:srgbClr val="FFFFFF"/>
                </a:highlight>
              </a:rPr>
              <a:t>Food Service Program</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Partnered with Swinerton Foundation for philanthropic donation of $1000 to purchase 50 turkeys for AIMS first Thanksgiving Turkey Giveaway.</a:t>
            </a:r>
            <a:endParaRPr b="1" i="1">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Held in - person income Survey Workshop for families</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Implementation of new online application for lunch applications</a:t>
            </a:r>
            <a:r>
              <a:rPr b="1" i="1" lang="en-US">
                <a:solidFill>
                  <a:srgbClr val="434343"/>
                </a:solidFill>
                <a:highlight>
                  <a:srgbClr val="FFFFFF"/>
                </a:highlight>
              </a:rPr>
              <a:t> </a:t>
            </a:r>
            <a:r>
              <a:rPr lang="en-US">
                <a:solidFill>
                  <a:srgbClr val="434343"/>
                </a:solidFill>
                <a:highlight>
                  <a:srgbClr val="FFFFFF"/>
                </a:highlight>
              </a:rPr>
              <a:t>(allows families to be able to easily access and complete lunch applications and provides immediate Title 1 information for school district. All information completed sync with SIS data management platform)</a:t>
            </a:r>
            <a:endParaRPr>
              <a:solidFill>
                <a:srgbClr val="434343"/>
              </a:solidFill>
              <a:highlight>
                <a:srgbClr val="FFFFFF"/>
              </a:highlight>
            </a:endParaRPr>
          </a:p>
          <a:p>
            <a:pPr indent="-317500" lvl="0" marL="457200" rtl="0" algn="l">
              <a:spcBef>
                <a:spcPts val="0"/>
              </a:spcBef>
              <a:spcAft>
                <a:spcPts val="0"/>
              </a:spcAft>
              <a:buClr>
                <a:srgbClr val="434343"/>
              </a:buClr>
              <a:buSzPts val="1400"/>
              <a:buChar char="●"/>
            </a:pPr>
            <a:r>
              <a:rPr lang="en-US">
                <a:solidFill>
                  <a:srgbClr val="434343"/>
                </a:solidFill>
                <a:highlight>
                  <a:srgbClr val="FFFFFF"/>
                </a:highlight>
              </a:rPr>
              <a:t>Applied for SSO (Seamless Summer Option) CDE approved SSO for nutrition program. SSO program will reduce paperwork and alleviate administrative burdens and makes it easier for AIMS to feed children in low income areas during traditional summer vacation periods and during school vacation periods of longer than ten days for year-round schools.</a:t>
            </a:r>
            <a:endParaRPr b="1">
              <a:solidFill>
                <a:srgbClr val="434343"/>
              </a:solidFill>
              <a:highlight>
                <a:srgbClr val="FFFFFF"/>
              </a:highlight>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430675"/>
            <a:ext cx="11157600" cy="939900"/>
          </a:xfrm>
          <a:prstGeom prst="rect">
            <a:avLst/>
          </a:prstGeom>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lang="en-US" sz="3600"/>
              <a:t>Actions being done for School </a:t>
            </a:r>
            <a:r>
              <a:rPr lang="en-US" sz="3600"/>
              <a:t>Reopening</a:t>
            </a:r>
            <a:r>
              <a:rPr lang="en-US" sz="3600"/>
              <a:t> in January </a:t>
            </a:r>
            <a:endParaRPr/>
          </a:p>
        </p:txBody>
      </p:sp>
      <p:sp>
        <p:nvSpPr>
          <p:cNvPr id="72" name="Google Shape;72;p10"/>
          <p:cNvSpPr txBox="1"/>
          <p:nvPr>
            <p:ph idx="1" type="body"/>
          </p:nvPr>
        </p:nvSpPr>
        <p:spPr>
          <a:xfrm>
            <a:off x="312725" y="1701308"/>
            <a:ext cx="11566500" cy="4151100"/>
          </a:xfrm>
          <a:prstGeom prst="rect">
            <a:avLst/>
          </a:prstGeom>
        </p:spPr>
        <p:txBody>
          <a:bodyPr anchorCtr="0" anchor="t" bIns="0" lIns="0" spcFirstLastPara="1" rIns="0" wrap="square" tIns="0">
            <a:noAutofit/>
          </a:bodyPr>
          <a:lstStyle/>
          <a:p>
            <a:pPr indent="0" lvl="0" marL="0" rtl="0" algn="l">
              <a:spcBef>
                <a:spcPts val="0"/>
              </a:spcBef>
              <a:spcAft>
                <a:spcPts val="0"/>
              </a:spcAft>
              <a:buClr>
                <a:schemeClr val="dk1"/>
              </a:buClr>
              <a:buSzPts val="1100"/>
              <a:buFont typeface="Arial"/>
              <a:buNone/>
            </a:pPr>
            <a:r>
              <a:rPr b="1" lang="en-US" sz="1600">
                <a:solidFill>
                  <a:srgbClr val="434343"/>
                </a:solidFill>
                <a:highlight>
                  <a:schemeClr val="lt1"/>
                </a:highlight>
                <a:latin typeface="Arial"/>
                <a:ea typeface="Arial"/>
                <a:cs typeface="Arial"/>
                <a:sym typeface="Arial"/>
              </a:rPr>
              <a:t>12th Street</a:t>
            </a:r>
            <a:endParaRPr b="1" sz="1600">
              <a:solidFill>
                <a:srgbClr val="434343"/>
              </a:solidFill>
              <a:highlight>
                <a:schemeClr val="lt1"/>
              </a:highlight>
              <a:latin typeface="Arial"/>
              <a:ea typeface="Arial"/>
              <a:cs typeface="Arial"/>
              <a:sym typeface="Arial"/>
            </a:endParaRPr>
          </a:p>
          <a:p>
            <a:pPr indent="-317500" lvl="0" marL="457200" rtl="0" algn="l">
              <a:spcBef>
                <a:spcPts val="0"/>
              </a:spcBef>
              <a:spcAft>
                <a:spcPts val="0"/>
              </a:spcAft>
              <a:buClr>
                <a:srgbClr val="434343"/>
              </a:buClr>
              <a:buSzPts val="1400"/>
              <a:buChar char="●"/>
            </a:pPr>
            <a:r>
              <a:rPr lang="en-US" sz="1400">
                <a:solidFill>
                  <a:srgbClr val="434343"/>
                </a:solidFill>
                <a:highlight>
                  <a:schemeClr val="lt1"/>
                </a:highlight>
                <a:latin typeface="Arial"/>
                <a:ea typeface="Arial"/>
                <a:cs typeface="Arial"/>
                <a:sym typeface="Arial"/>
              </a:rPr>
              <a:t>Clearing out garage</a:t>
            </a:r>
            <a:endParaRPr sz="1400">
              <a:solidFill>
                <a:srgbClr val="434343"/>
              </a:solidFill>
              <a:highlight>
                <a:schemeClr val="lt1"/>
              </a:highlight>
              <a:latin typeface="Arial"/>
              <a:ea typeface="Arial"/>
              <a:cs typeface="Arial"/>
              <a:sym typeface="Arial"/>
            </a:endParaRPr>
          </a:p>
          <a:p>
            <a:pPr indent="-317500" lvl="0" marL="457200" rtl="0" algn="l">
              <a:spcBef>
                <a:spcPts val="0"/>
              </a:spcBef>
              <a:spcAft>
                <a:spcPts val="0"/>
              </a:spcAft>
              <a:buClr>
                <a:srgbClr val="434343"/>
              </a:buClr>
              <a:buSzPts val="1400"/>
              <a:buChar char="●"/>
            </a:pPr>
            <a:r>
              <a:rPr lang="en-US" sz="1400">
                <a:solidFill>
                  <a:srgbClr val="434343"/>
                </a:solidFill>
                <a:highlight>
                  <a:schemeClr val="lt1"/>
                </a:highlight>
                <a:latin typeface="Arial"/>
                <a:ea typeface="Arial"/>
                <a:cs typeface="Arial"/>
                <a:sym typeface="Arial"/>
              </a:rPr>
              <a:t>Moving items to storage</a:t>
            </a:r>
            <a:endParaRPr sz="1400">
              <a:solidFill>
                <a:srgbClr val="434343"/>
              </a:solidFill>
              <a:highlight>
                <a:schemeClr val="lt1"/>
              </a:highlight>
              <a:latin typeface="Arial"/>
              <a:ea typeface="Arial"/>
              <a:cs typeface="Arial"/>
              <a:sym typeface="Arial"/>
            </a:endParaRPr>
          </a:p>
          <a:p>
            <a:pPr indent="-317500" lvl="0" marL="457200" rtl="0" algn="l">
              <a:spcBef>
                <a:spcPts val="0"/>
              </a:spcBef>
              <a:spcAft>
                <a:spcPts val="0"/>
              </a:spcAft>
              <a:buClr>
                <a:srgbClr val="434343"/>
              </a:buClr>
              <a:buSzPts val="1400"/>
              <a:buChar char="●"/>
            </a:pPr>
            <a:r>
              <a:rPr lang="en-US" sz="1400">
                <a:solidFill>
                  <a:srgbClr val="434343"/>
                </a:solidFill>
                <a:highlight>
                  <a:schemeClr val="lt1"/>
                </a:highlight>
                <a:latin typeface="Arial"/>
                <a:ea typeface="Arial"/>
                <a:cs typeface="Arial"/>
                <a:sym typeface="Arial"/>
              </a:rPr>
              <a:t>Setting up nurse’s office</a:t>
            </a:r>
            <a:endParaRPr sz="1400">
              <a:solidFill>
                <a:srgbClr val="434343"/>
              </a:solidFill>
              <a:highlight>
                <a:schemeClr val="lt1"/>
              </a:highlight>
              <a:latin typeface="Arial"/>
              <a:ea typeface="Arial"/>
              <a:cs typeface="Arial"/>
              <a:sym typeface="Arial"/>
            </a:endParaRPr>
          </a:p>
          <a:p>
            <a:pPr indent="-317500" lvl="0" marL="457200" rtl="0" algn="l">
              <a:spcBef>
                <a:spcPts val="0"/>
              </a:spcBef>
              <a:spcAft>
                <a:spcPts val="0"/>
              </a:spcAft>
              <a:buClr>
                <a:srgbClr val="434343"/>
              </a:buClr>
              <a:buSzPts val="1400"/>
              <a:buChar char="●"/>
            </a:pPr>
            <a:r>
              <a:rPr lang="en-US" sz="1400">
                <a:solidFill>
                  <a:srgbClr val="434343"/>
                </a:solidFill>
                <a:highlight>
                  <a:schemeClr val="lt1"/>
                </a:highlight>
                <a:latin typeface="Arial"/>
                <a:ea typeface="Arial"/>
                <a:cs typeface="Arial"/>
                <a:sym typeface="Arial"/>
              </a:rPr>
              <a:t>Continue to set up classrooms for in person instruction</a:t>
            </a:r>
            <a:endParaRPr sz="1400">
              <a:solidFill>
                <a:srgbClr val="434343"/>
              </a:solidFill>
              <a:highlight>
                <a:schemeClr val="lt1"/>
              </a:highlight>
              <a:latin typeface="Arial"/>
              <a:ea typeface="Arial"/>
              <a:cs typeface="Arial"/>
              <a:sym typeface="Arial"/>
            </a:endParaRPr>
          </a:p>
          <a:p>
            <a:pPr indent="-317500" lvl="0" marL="457200" rtl="0" algn="l">
              <a:spcBef>
                <a:spcPts val="0"/>
              </a:spcBef>
              <a:spcAft>
                <a:spcPts val="0"/>
              </a:spcAft>
              <a:buClr>
                <a:srgbClr val="434343"/>
              </a:buClr>
              <a:buSzPts val="1400"/>
              <a:buFont typeface="Arial"/>
              <a:buChar char="●"/>
            </a:pPr>
            <a:r>
              <a:rPr lang="en-US" sz="1400">
                <a:solidFill>
                  <a:srgbClr val="434343"/>
                </a:solidFill>
                <a:highlight>
                  <a:schemeClr val="lt1"/>
                </a:highlight>
                <a:latin typeface="Arial"/>
                <a:ea typeface="Arial"/>
                <a:cs typeface="Arial"/>
                <a:sym typeface="Arial"/>
              </a:rPr>
              <a:t>Walkthrough to determine what other items/work will be needed for school re-opening</a:t>
            </a:r>
            <a:endParaRPr sz="1400">
              <a:solidFill>
                <a:srgbClr val="434343"/>
              </a:solidFill>
              <a:highlight>
                <a:schemeClr val="lt1"/>
              </a:highlight>
              <a:latin typeface="Arial"/>
              <a:ea typeface="Arial"/>
              <a:cs typeface="Arial"/>
              <a:sym typeface="Arial"/>
            </a:endParaRPr>
          </a:p>
          <a:p>
            <a:pPr indent="-317500" lvl="0" marL="457200" rtl="0" algn="l">
              <a:spcBef>
                <a:spcPts val="0"/>
              </a:spcBef>
              <a:spcAft>
                <a:spcPts val="0"/>
              </a:spcAft>
              <a:buClr>
                <a:srgbClr val="434343"/>
              </a:buClr>
              <a:buSzPts val="1400"/>
              <a:buFont typeface="Arial"/>
              <a:buChar char="●"/>
            </a:pPr>
            <a:r>
              <a:rPr lang="en-US" sz="1400">
                <a:solidFill>
                  <a:srgbClr val="434343"/>
                </a:solidFill>
                <a:highlight>
                  <a:schemeClr val="lt1"/>
                </a:highlight>
                <a:latin typeface="Arial"/>
                <a:ea typeface="Arial"/>
                <a:cs typeface="Arial"/>
                <a:sym typeface="Arial"/>
              </a:rPr>
              <a:t>Kitchen preparation/permitting  for full service operation lunch program</a:t>
            </a:r>
            <a:endParaRPr sz="1400">
              <a:solidFill>
                <a:srgbClr val="434343"/>
              </a:solidFill>
              <a:highlight>
                <a:schemeClr val="lt1"/>
              </a:highlight>
              <a:latin typeface="Arial"/>
              <a:ea typeface="Arial"/>
              <a:cs typeface="Arial"/>
              <a:sym typeface="Arial"/>
            </a:endParaRPr>
          </a:p>
          <a:p>
            <a:pPr indent="0" lvl="0" marL="457200" rtl="0" algn="l">
              <a:spcBef>
                <a:spcPts val="0"/>
              </a:spcBef>
              <a:spcAft>
                <a:spcPts val="0"/>
              </a:spcAft>
              <a:buNone/>
            </a:pPr>
            <a:r>
              <a:t/>
            </a:r>
            <a:endParaRPr sz="1400">
              <a:solidFill>
                <a:srgbClr val="434343"/>
              </a:solidFill>
              <a:highlight>
                <a:schemeClr val="lt1"/>
              </a:highlight>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b="1" lang="en-US" sz="1600">
                <a:solidFill>
                  <a:srgbClr val="434343"/>
                </a:solidFill>
                <a:highlight>
                  <a:schemeClr val="lt1"/>
                </a:highlight>
                <a:latin typeface="Arial"/>
                <a:ea typeface="Arial"/>
                <a:cs typeface="Arial"/>
                <a:sym typeface="Arial"/>
              </a:rPr>
              <a:t>Lakeview</a:t>
            </a:r>
            <a:endParaRPr b="1" sz="1600">
              <a:solidFill>
                <a:srgbClr val="434343"/>
              </a:solidFill>
              <a:highlight>
                <a:schemeClr val="lt1"/>
              </a:highlight>
              <a:latin typeface="Arial"/>
              <a:ea typeface="Arial"/>
              <a:cs typeface="Arial"/>
              <a:sym typeface="Arial"/>
            </a:endParaRPr>
          </a:p>
          <a:p>
            <a:pPr indent="-317500" lvl="0" marL="457200" rtl="0" algn="l">
              <a:spcBef>
                <a:spcPts val="0"/>
              </a:spcBef>
              <a:spcAft>
                <a:spcPts val="0"/>
              </a:spcAft>
              <a:buClr>
                <a:srgbClr val="434343"/>
              </a:buClr>
              <a:buSzPts val="1400"/>
              <a:buChar char="●"/>
            </a:pPr>
            <a:r>
              <a:rPr lang="en-US" sz="1400">
                <a:solidFill>
                  <a:srgbClr val="434343"/>
                </a:solidFill>
                <a:highlight>
                  <a:schemeClr val="lt1"/>
                </a:highlight>
                <a:latin typeface="Arial"/>
                <a:ea typeface="Arial"/>
                <a:cs typeface="Arial"/>
                <a:sym typeface="Arial"/>
              </a:rPr>
              <a:t>Ordered Storage bins</a:t>
            </a:r>
            <a:endParaRPr sz="1400">
              <a:solidFill>
                <a:srgbClr val="434343"/>
              </a:solidFill>
              <a:highlight>
                <a:schemeClr val="lt1"/>
              </a:highlight>
              <a:latin typeface="Arial"/>
              <a:ea typeface="Arial"/>
              <a:cs typeface="Arial"/>
              <a:sym typeface="Arial"/>
            </a:endParaRPr>
          </a:p>
          <a:p>
            <a:pPr indent="-317500" lvl="0" marL="457200" rtl="0" algn="l">
              <a:spcBef>
                <a:spcPts val="0"/>
              </a:spcBef>
              <a:spcAft>
                <a:spcPts val="0"/>
              </a:spcAft>
              <a:buClr>
                <a:srgbClr val="434343"/>
              </a:buClr>
              <a:buSzPts val="1400"/>
              <a:buChar char="●"/>
            </a:pPr>
            <a:r>
              <a:rPr lang="en-US" sz="1400">
                <a:solidFill>
                  <a:srgbClr val="434343"/>
                </a:solidFill>
                <a:highlight>
                  <a:schemeClr val="lt1"/>
                </a:highlight>
                <a:latin typeface="Arial"/>
                <a:ea typeface="Arial"/>
                <a:cs typeface="Arial"/>
                <a:sym typeface="Arial"/>
              </a:rPr>
              <a:t>Maintenance at the school site</a:t>
            </a:r>
            <a:endParaRPr sz="1400">
              <a:solidFill>
                <a:srgbClr val="434343"/>
              </a:solidFill>
              <a:highlight>
                <a:schemeClr val="lt1"/>
              </a:highlight>
              <a:latin typeface="Arial"/>
              <a:ea typeface="Arial"/>
              <a:cs typeface="Arial"/>
              <a:sym typeface="Arial"/>
            </a:endParaRPr>
          </a:p>
          <a:p>
            <a:pPr indent="-317500" lvl="0" marL="457200" rtl="0" algn="l">
              <a:spcBef>
                <a:spcPts val="0"/>
              </a:spcBef>
              <a:spcAft>
                <a:spcPts val="0"/>
              </a:spcAft>
              <a:buClr>
                <a:srgbClr val="434343"/>
              </a:buClr>
              <a:buSzPts val="1400"/>
              <a:buChar char="●"/>
            </a:pPr>
            <a:r>
              <a:rPr lang="en-US" sz="1400">
                <a:solidFill>
                  <a:srgbClr val="434343"/>
                </a:solidFill>
                <a:highlight>
                  <a:schemeClr val="lt1"/>
                </a:highlight>
                <a:latin typeface="Arial"/>
                <a:ea typeface="Arial"/>
                <a:cs typeface="Arial"/>
                <a:sym typeface="Arial"/>
              </a:rPr>
              <a:t>Continue to set up classrooms for in person instruction</a:t>
            </a:r>
            <a:endParaRPr sz="1400">
              <a:solidFill>
                <a:srgbClr val="434343"/>
              </a:solidFill>
              <a:highlight>
                <a:schemeClr val="lt1"/>
              </a:highlight>
              <a:latin typeface="Arial"/>
              <a:ea typeface="Arial"/>
              <a:cs typeface="Arial"/>
              <a:sym typeface="Arial"/>
            </a:endParaRPr>
          </a:p>
          <a:p>
            <a:pPr indent="-317500" lvl="0" marL="457200" rtl="0" algn="l">
              <a:spcBef>
                <a:spcPts val="0"/>
              </a:spcBef>
              <a:spcAft>
                <a:spcPts val="0"/>
              </a:spcAft>
              <a:buClr>
                <a:srgbClr val="434343"/>
              </a:buClr>
              <a:buSzPts val="1400"/>
              <a:buFont typeface="Arial"/>
              <a:buChar char="●"/>
            </a:pPr>
            <a:r>
              <a:rPr lang="en-US" sz="1400">
                <a:solidFill>
                  <a:srgbClr val="434343"/>
                </a:solidFill>
                <a:highlight>
                  <a:schemeClr val="lt1"/>
                </a:highlight>
                <a:latin typeface="Arial"/>
                <a:ea typeface="Arial"/>
                <a:cs typeface="Arial"/>
                <a:sym typeface="Arial"/>
              </a:rPr>
              <a:t>Did walkthrough with OUSD to assess needs for school re-opening</a:t>
            </a:r>
            <a:endParaRPr sz="1400">
              <a:solidFill>
                <a:srgbClr val="434343"/>
              </a:solidFill>
              <a:highlight>
                <a:schemeClr val="lt1"/>
              </a:highlight>
              <a:latin typeface="Arial"/>
              <a:ea typeface="Arial"/>
              <a:cs typeface="Arial"/>
              <a:sym typeface="Arial"/>
            </a:endParaRPr>
          </a:p>
          <a:p>
            <a:pPr indent="-317500" lvl="0" marL="457200" rtl="0" algn="l">
              <a:spcBef>
                <a:spcPts val="0"/>
              </a:spcBef>
              <a:spcAft>
                <a:spcPts val="0"/>
              </a:spcAft>
              <a:buClr>
                <a:srgbClr val="434343"/>
              </a:buClr>
              <a:buSzPts val="1400"/>
              <a:buChar char="●"/>
            </a:pPr>
            <a:r>
              <a:rPr lang="en-US" sz="1400">
                <a:solidFill>
                  <a:srgbClr val="434343"/>
                </a:solidFill>
                <a:highlight>
                  <a:schemeClr val="lt1"/>
                </a:highlight>
                <a:latin typeface="Arial"/>
                <a:ea typeface="Arial"/>
                <a:cs typeface="Arial"/>
                <a:sym typeface="Arial"/>
              </a:rPr>
              <a:t>Kitchen preparation/permitting  for full service operation lunch program</a:t>
            </a:r>
            <a:endParaRPr sz="1400">
              <a:solidFill>
                <a:srgbClr val="434343"/>
              </a:solidFill>
              <a:highlight>
                <a:schemeClr val="lt1"/>
              </a:highlight>
              <a:latin typeface="Arial"/>
              <a:ea typeface="Arial"/>
              <a:cs typeface="Arial"/>
              <a:sym typeface="Arial"/>
            </a:endParaRPr>
          </a:p>
          <a:p>
            <a:pPr indent="0" lvl="0" marL="0" rtl="0" algn="l">
              <a:spcBef>
                <a:spcPts val="0"/>
              </a:spcBef>
              <a:spcAft>
                <a:spcPts val="0"/>
              </a:spcAft>
              <a:buClr>
                <a:schemeClr val="dk1"/>
              </a:buClr>
              <a:buSzPts val="1100"/>
              <a:buFont typeface="Arial"/>
              <a:buNone/>
            </a:pPr>
            <a:r>
              <a:t/>
            </a:r>
            <a:endParaRPr b="1" sz="1600">
              <a:solidFill>
                <a:srgbClr val="980000"/>
              </a:solidFill>
              <a:highlight>
                <a:schemeClr val="lt1"/>
              </a:highlight>
              <a:latin typeface="Arial"/>
              <a:ea typeface="Arial"/>
              <a:cs typeface="Arial"/>
              <a:sym typeface="Arial"/>
            </a:endParaRPr>
          </a:p>
          <a:p>
            <a:pPr indent="0" lvl="0" marL="457200" rtl="0" algn="l">
              <a:spcBef>
                <a:spcPts val="315"/>
              </a:spcBef>
              <a:spcAft>
                <a:spcPts val="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200" y="393170"/>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established Technological Plan for Determining Daily Attendance K-12</a:t>
            </a:r>
            <a:br>
              <a:rPr lang="en-US" sz="3600"/>
            </a:br>
            <a:endParaRPr sz="3600"/>
          </a:p>
        </p:txBody>
      </p:sp>
      <p:sp>
        <p:nvSpPr>
          <p:cNvPr id="78" name="Google Shape;78;p11"/>
          <p:cNvSpPr txBox="1"/>
          <p:nvPr/>
        </p:nvSpPr>
        <p:spPr>
          <a:xfrm>
            <a:off x="517200" y="1586575"/>
            <a:ext cx="11041200" cy="4468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100"/>
              <a:buFont typeface="Arial"/>
              <a:buNone/>
            </a:pPr>
            <a:r>
              <a:rPr lang="en-US" sz="1500">
                <a:solidFill>
                  <a:schemeClr val="dk1"/>
                </a:solidFill>
                <a:highlight>
                  <a:schemeClr val="lt1"/>
                </a:highlight>
              </a:rPr>
              <a:t>Attendance will be completed online through our Student Information System (SIS) PowerSchools. </a:t>
            </a:r>
            <a:endParaRPr sz="1500">
              <a:solidFill>
                <a:schemeClr val="dk1"/>
              </a:solidFill>
              <a:highlight>
                <a:schemeClr val="lt1"/>
              </a:highlight>
            </a:endParaRPr>
          </a:p>
          <a:p>
            <a:pPr indent="0" lvl="0" marL="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0" lvl="0" marL="0" rtl="0" algn="l">
              <a:lnSpc>
                <a:spcPct val="115000"/>
              </a:lnSpc>
              <a:spcBef>
                <a:spcPts val="0"/>
              </a:spcBef>
              <a:spcAft>
                <a:spcPts val="0"/>
              </a:spcAft>
              <a:buClr>
                <a:schemeClr val="dk1"/>
              </a:buClr>
              <a:buSzPts val="1100"/>
              <a:buFont typeface="Arial"/>
              <a:buNone/>
            </a:pPr>
            <a:r>
              <a:rPr b="1" lang="en-US" sz="1500">
                <a:solidFill>
                  <a:schemeClr val="dk1"/>
                </a:solidFill>
                <a:highlight>
                  <a:schemeClr val="lt1"/>
                </a:highlight>
              </a:rPr>
              <a:t>PowerSchool</a:t>
            </a:r>
            <a:r>
              <a:rPr lang="en-US" sz="1500">
                <a:solidFill>
                  <a:schemeClr val="dk1"/>
                </a:solidFill>
                <a:highlight>
                  <a:schemeClr val="lt1"/>
                </a:highlight>
              </a:rPr>
              <a:t> is a student information system, used to record and track student records, including grades and attendance. This system allows educators and administrators to effectively and conveniently manage student records.</a:t>
            </a:r>
            <a:endParaRPr sz="1500">
              <a:solidFill>
                <a:schemeClr val="dk1"/>
              </a:solidFill>
              <a:highlight>
                <a:schemeClr val="lt1"/>
              </a:highlight>
            </a:endParaRPr>
          </a:p>
          <a:p>
            <a:pPr indent="0" lvl="0" marL="0" rtl="0" algn="l">
              <a:spcBef>
                <a:spcPts val="0"/>
              </a:spcBef>
              <a:spcAft>
                <a:spcPts val="0"/>
              </a:spcAft>
              <a:buNone/>
            </a:pPr>
            <a:r>
              <a:rPr lang="en-US" sz="1500">
                <a:solidFill>
                  <a:schemeClr val="dk1"/>
                </a:solidFill>
                <a:highlight>
                  <a:schemeClr val="lt1"/>
                </a:highlight>
              </a:rPr>
              <a:t>PowerSchool stores our attendance, grades, student demographics, contact information, which syncs federal and state information to CALPADS.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codes have been created to differentiate online and in person instruction.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PowerSchool Logins have been provided to all teachers and staff that will be responsible for attendance.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is taken by homeroom teacher (Elementary &amp; Middle School), or by the 1st or 5th period teacher for high school.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Laptops were distributed to all teachers to ensure technology needs were met to ensure daily attendance can be taken.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Weekly and monthly attendance audit will be reviewed and signed electronically by all teachers taking attendance. </a:t>
            </a:r>
            <a:endParaRPr sz="2000">
              <a:solidFill>
                <a:schemeClr val="dk1"/>
              </a:solidFill>
            </a:endParaRPr>
          </a:p>
          <a:p>
            <a:pPr indent="0" lvl="0" marL="457200" marR="0" rtl="0" algn="l">
              <a:lnSpc>
                <a:spcPct val="100000"/>
              </a:lnSpc>
              <a:spcBef>
                <a:spcPts val="0"/>
              </a:spcBef>
              <a:spcAft>
                <a:spcPts val="0"/>
              </a:spcAft>
              <a:buNone/>
            </a:pPr>
            <a:r>
              <a:t/>
            </a:r>
            <a:endParaRPr sz="2000"/>
          </a:p>
          <a:p>
            <a:pPr indent="0" lvl="0" marL="0" marR="0" rtl="0" algn="l">
              <a:lnSpc>
                <a:spcPct val="100000"/>
              </a:lnSpc>
              <a:spcBef>
                <a:spcPts val="0"/>
              </a:spcBef>
              <a:spcAft>
                <a:spcPts val="0"/>
              </a:spcAft>
              <a:buNone/>
            </a:pPr>
            <a:r>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2"/>
          <p:cNvSpPr txBox="1"/>
          <p:nvPr>
            <p:ph type="title"/>
          </p:nvPr>
        </p:nvSpPr>
        <p:spPr>
          <a:xfrm>
            <a:off x="517200" y="670572"/>
            <a:ext cx="10221000" cy="11817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ADA Attendance Results for Elementary, Middle, and High for October/November</a:t>
            </a:r>
            <a:br>
              <a:rPr lang="en-US" sz="3600"/>
            </a:br>
            <a:r>
              <a:rPr lang="en-US" sz="3600"/>
              <a:t> </a:t>
            </a:r>
            <a:endParaRPr/>
          </a:p>
        </p:txBody>
      </p:sp>
      <p:sp>
        <p:nvSpPr>
          <p:cNvPr id="84" name="Google Shape;84;p12"/>
          <p:cNvSpPr txBox="1"/>
          <p:nvPr/>
        </p:nvSpPr>
        <p:spPr>
          <a:xfrm>
            <a:off x="231050" y="1922825"/>
            <a:ext cx="11041200" cy="42027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graphicFrame>
        <p:nvGraphicFramePr>
          <p:cNvPr id="85" name="Google Shape;85;p12"/>
          <p:cNvGraphicFramePr/>
          <p:nvPr/>
        </p:nvGraphicFramePr>
        <p:xfrm>
          <a:off x="221950" y="2171785"/>
          <a:ext cx="3000000" cy="3000000"/>
        </p:xfrm>
        <a:graphic>
          <a:graphicData uri="http://schemas.openxmlformats.org/drawingml/2006/table">
            <a:tbl>
              <a:tblPr>
                <a:noFill/>
                <a:tableStyleId>{584A01B7-07FD-4C9D-A892-F9D70BD84C75}</a:tableStyleId>
              </a:tblPr>
              <a:tblGrid>
                <a:gridCol w="3067425"/>
                <a:gridCol w="4538925"/>
                <a:gridCol w="4141750"/>
              </a:tblGrid>
              <a:tr h="932950">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p>
                      <a:pPr indent="0" lvl="0" marL="0" marR="0" rtl="0" algn="l">
                        <a:lnSpc>
                          <a:spcPct val="100000"/>
                        </a:lnSpc>
                        <a:spcBef>
                          <a:spcPts val="0"/>
                        </a:spcBef>
                        <a:spcAft>
                          <a:spcPts val="0"/>
                        </a:spcAft>
                        <a:buClr>
                          <a:srgbClr val="000000"/>
                        </a:buClr>
                        <a:buSzPts val="1800"/>
                        <a:buFont typeface="Arial"/>
                        <a:buNone/>
                      </a:pPr>
                      <a:r>
                        <a:rPr b="1" lang="en-US" sz="1800" u="none" cap="none" strike="noStrike"/>
                        <a:t>School Days </a:t>
                      </a:r>
                      <a:r>
                        <a:rPr b="1" lang="en-US" sz="1800"/>
                        <a:t>10/16/2020 to 10/31/20</a:t>
                      </a:r>
                      <a:endParaRPr b="1" sz="1800" u="none" cap="none" strike="noStrike"/>
                    </a:p>
                    <a:p>
                      <a:pPr indent="0" lvl="0" marL="0" marR="0" rtl="0" algn="l">
                        <a:lnSpc>
                          <a:spcPct val="100000"/>
                        </a:lnSpc>
                        <a:spcBef>
                          <a:spcPts val="0"/>
                        </a:spcBef>
                        <a:spcAft>
                          <a:spcPts val="0"/>
                        </a:spcAft>
                        <a:buClr>
                          <a:srgbClr val="000000"/>
                        </a:buClr>
                        <a:buSzPts val="1800"/>
                        <a:buFont typeface="Arial"/>
                        <a:buNone/>
                      </a:pPr>
                      <a:r>
                        <a:t/>
                      </a:r>
                      <a:endParaRPr b="1" sz="1800" u="none" cap="none" strike="noStrike"/>
                    </a:p>
                  </a:txBody>
                  <a:tcPr marT="91425" marB="91425" marR="91425" marL="91425" anchor="ctr"/>
                </a:tc>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School Days 1</a:t>
                      </a:r>
                      <a:r>
                        <a:rPr b="1" lang="en-US" sz="1800"/>
                        <a:t>1</a:t>
                      </a:r>
                      <a:r>
                        <a:rPr b="1" lang="en-US" sz="1800" u="none" cap="none" strike="noStrike"/>
                        <a:t>/1/2020 to 1</a:t>
                      </a:r>
                      <a:r>
                        <a:rPr b="1" lang="en-US" sz="1800"/>
                        <a:t>1</a:t>
                      </a:r>
                      <a:r>
                        <a:rPr b="1" lang="en-US" sz="1800" u="none" cap="none" strike="noStrike"/>
                        <a:t>/</a:t>
                      </a:r>
                      <a:r>
                        <a:rPr b="1" lang="en-US" sz="1800"/>
                        <a:t>20</a:t>
                      </a:r>
                      <a:r>
                        <a:rPr b="1" lang="en-US" sz="1800" u="none" cap="none" strike="noStrike"/>
                        <a:t>/2020</a:t>
                      </a:r>
                      <a:endParaRPr b="1" sz="1800" u="none" cap="none" strike="noStrike"/>
                    </a:p>
                  </a:txBody>
                  <a:tcPr marT="91425" marB="91425" marR="91425" marL="91425" anchor="ctr">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Elementary - 440</a:t>
                      </a:r>
                      <a:endParaRPr b="1" sz="1800" u="none" cap="none" strike="noStrike"/>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400"/>
                        <a:buFont typeface="Arial"/>
                        <a:buNone/>
                      </a:pPr>
                      <a:r>
                        <a:rPr lang="en-US"/>
                        <a:t>98.73%</a:t>
                      </a:r>
                      <a:endParaRPr sz="1400" u="none" cap="none" strike="noStrike"/>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lang="en-US"/>
                        <a:t>99.04%</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Middle - 460</a:t>
                      </a:r>
                      <a:endParaRPr b="1" sz="1800" u="none" cap="none" strike="noStrike"/>
                    </a:p>
                  </a:txBody>
                  <a:tcPr marT="91425" marB="91425" marR="91425" marL="91425" anchor="ctr"/>
                </a:tc>
                <a:tc>
                  <a:txBody>
                    <a:bodyPr/>
                    <a:lstStyle/>
                    <a:p>
                      <a:pPr indent="0" lvl="0" marL="0" rtl="0" algn="ctr">
                        <a:spcBef>
                          <a:spcPts val="0"/>
                        </a:spcBef>
                        <a:spcAft>
                          <a:spcPts val="0"/>
                        </a:spcAft>
                        <a:buNone/>
                      </a:pPr>
                      <a:r>
                        <a:rPr lang="en-US"/>
                        <a:t>97.56%</a:t>
                      </a:r>
                      <a:endParaRPr/>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ctr">
                        <a:spcBef>
                          <a:spcPts val="0"/>
                        </a:spcBef>
                        <a:spcAft>
                          <a:spcPts val="0"/>
                        </a:spcAft>
                        <a:buNone/>
                      </a:pPr>
                      <a:r>
                        <a:rPr lang="en-US"/>
                        <a:t>98.11%</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marR="0" rtl="0" algn="l">
                        <a:lnSpc>
                          <a:spcPct val="100000"/>
                        </a:lnSpc>
                        <a:spcBef>
                          <a:spcPts val="0"/>
                        </a:spcBef>
                        <a:spcAft>
                          <a:spcPts val="0"/>
                        </a:spcAft>
                        <a:buClr>
                          <a:srgbClr val="000000"/>
                        </a:buClr>
                        <a:buSzPts val="1800"/>
                        <a:buFont typeface="Arial"/>
                        <a:buNone/>
                      </a:pPr>
                      <a:r>
                        <a:rPr b="1" lang="en-US" sz="1800" u="none" cap="none" strike="noStrike"/>
                        <a:t>High School - 446</a:t>
                      </a:r>
                      <a:endParaRPr b="1" sz="1800" u="none" cap="none" strike="noStrike"/>
                    </a:p>
                  </a:txBody>
                  <a:tcPr marT="91425" marB="91425" marR="91425" marL="91425" anchor="ctr"/>
                </a:tc>
                <a:tc>
                  <a:txBody>
                    <a:bodyPr/>
                    <a:lstStyle/>
                    <a:p>
                      <a:pPr indent="0" lvl="0" marL="0" marR="0" rtl="0" algn="ctr">
                        <a:lnSpc>
                          <a:spcPct val="100000"/>
                        </a:lnSpc>
                        <a:spcBef>
                          <a:spcPts val="0"/>
                        </a:spcBef>
                        <a:spcAft>
                          <a:spcPts val="0"/>
                        </a:spcAft>
                        <a:buClr>
                          <a:srgbClr val="000000"/>
                        </a:buClr>
                        <a:buSzPts val="1500"/>
                        <a:buFont typeface="Arial"/>
                        <a:buNone/>
                      </a:pPr>
                      <a:r>
                        <a:rPr lang="en-US" sz="1500"/>
                        <a:t>98.52%</a:t>
                      </a:r>
                      <a:endParaRPr sz="1500" u="none" cap="none" strike="noStrike"/>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marR="0" rtl="0" algn="ctr">
                        <a:lnSpc>
                          <a:spcPct val="100000"/>
                        </a:lnSpc>
                        <a:spcBef>
                          <a:spcPts val="0"/>
                        </a:spcBef>
                        <a:spcAft>
                          <a:spcPts val="0"/>
                        </a:spcAft>
                        <a:buClr>
                          <a:srgbClr val="000000"/>
                        </a:buClr>
                        <a:buSzPts val="1400"/>
                        <a:buFont typeface="Arial"/>
                        <a:buNone/>
                      </a:pPr>
                      <a:r>
                        <a:rPr lang="en-US"/>
                        <a:t>98.64%</a:t>
                      </a:r>
                      <a:endParaRPr sz="1400" u="none" cap="none" strike="noStrike"/>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3"/>
          <p:cNvSpPr txBox="1"/>
          <p:nvPr>
            <p:ph type="title"/>
          </p:nvPr>
        </p:nvSpPr>
        <p:spPr>
          <a:xfrm>
            <a:off x="517199" y="670574"/>
            <a:ext cx="11295900" cy="12819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Documentation Employed to Determine the Qualitative and Quantitative Effectiveness of The Plan Employed to Determine Daily Attendance K-12</a:t>
            </a:r>
            <a:br>
              <a:rPr lang="en-US" sz="3600"/>
            </a:br>
            <a:br>
              <a:rPr lang="en-US" sz="3600"/>
            </a:br>
            <a:endParaRPr sz="3600"/>
          </a:p>
        </p:txBody>
      </p:sp>
      <p:sp>
        <p:nvSpPr>
          <p:cNvPr id="91" name="Google Shape;91;p13"/>
          <p:cNvSpPr txBox="1"/>
          <p:nvPr/>
        </p:nvSpPr>
        <p:spPr>
          <a:xfrm>
            <a:off x="372850" y="2464400"/>
            <a:ext cx="11195700" cy="4186200"/>
          </a:xfrm>
          <a:prstGeom prst="rect">
            <a:avLst/>
          </a:prstGeom>
          <a:noFill/>
          <a:ln>
            <a:noFill/>
          </a:ln>
        </p:spPr>
        <p:txBody>
          <a:bodyPr anchorCtr="0" anchor="t" bIns="0" lIns="0" spcFirstLastPara="1" rIns="0" wrap="square" tIns="52700">
            <a:noAutofit/>
          </a:bodyPr>
          <a:lstStyle/>
          <a:p>
            <a:pPr indent="-342900" lvl="0" marL="914400" rtl="0" algn="l">
              <a:spcBef>
                <a:spcPts val="0"/>
              </a:spcBef>
              <a:spcAft>
                <a:spcPts val="0"/>
              </a:spcAft>
              <a:buClr>
                <a:srgbClr val="434343"/>
              </a:buClr>
              <a:buSzPts val="1800"/>
              <a:buChar char="●"/>
            </a:pPr>
            <a:r>
              <a:rPr lang="en-US" sz="1800">
                <a:solidFill>
                  <a:srgbClr val="434343"/>
                </a:solidFill>
              </a:rPr>
              <a:t>We are using our student information system (SIS)- PowerSchool  to ensure that attendance is taken correctly and on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Effectiveness and Daily Accountability: </a:t>
            </a:r>
            <a:r>
              <a:rPr lang="en-US" sz="1800">
                <a:solidFill>
                  <a:srgbClr val="434343"/>
                </a:solidFill>
              </a:rPr>
              <a:t>Admin staff checks that teachers are submitting attendance on time if they do not they email the teachers to ensure that they complete their attendance in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Self Assess and Analyze Data:</a:t>
            </a:r>
            <a:r>
              <a:rPr lang="en-US" sz="1800">
                <a:solidFill>
                  <a:srgbClr val="434343"/>
                </a:solidFill>
              </a:rPr>
              <a:t> If a student is marked absent - parents are called to determine why that student is absent.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Outcome &amp; Goal: </a:t>
            </a:r>
            <a:r>
              <a:rPr lang="en-US" sz="1800">
                <a:solidFill>
                  <a:srgbClr val="434343"/>
                </a:solidFill>
              </a:rPr>
              <a:t>to reduce chronic absent students during this time of virtual learning, educate students/families on the importance of attendance and supporting families w/ potential barriers to daily school attendance. </a:t>
            </a:r>
            <a:endParaRPr sz="1800">
              <a:solidFill>
                <a:srgbClr val="434343"/>
              </a:solidFill>
            </a:endParaRPr>
          </a:p>
          <a:p>
            <a:pPr indent="0" lvl="0" marL="0" rtl="0" algn="l">
              <a:spcBef>
                <a:spcPts val="0"/>
              </a:spcBef>
              <a:spcAft>
                <a:spcPts val="0"/>
              </a:spcAft>
              <a:buNone/>
            </a:pPr>
            <a:r>
              <a:t/>
            </a:r>
            <a:endParaRPr b="1" sz="1800">
              <a:solidFill>
                <a:srgbClr val="43434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4"/>
          <p:cNvSpPr txBox="1"/>
          <p:nvPr>
            <p:ph type="title"/>
          </p:nvPr>
        </p:nvSpPr>
        <p:spPr>
          <a:xfrm>
            <a:off x="517199" y="670574"/>
            <a:ext cx="11295900" cy="12819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Describe the Issues/Concerns and Resolution That Emanated From The Documentation and Online Communication  </a:t>
            </a:r>
            <a:br>
              <a:rPr lang="en-US" sz="3600"/>
            </a:br>
            <a:endParaRPr sz="3600"/>
          </a:p>
        </p:txBody>
      </p:sp>
      <p:sp>
        <p:nvSpPr>
          <p:cNvPr id="97" name="Google Shape;97;p14"/>
          <p:cNvSpPr txBox="1"/>
          <p:nvPr/>
        </p:nvSpPr>
        <p:spPr>
          <a:xfrm>
            <a:off x="414250" y="2107200"/>
            <a:ext cx="10693800" cy="47508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lang="en-US" sz="1800">
                <a:solidFill>
                  <a:srgbClr val="434343"/>
                </a:solidFill>
              </a:rPr>
              <a:t>  </a:t>
            </a:r>
            <a:endParaRPr sz="1800">
              <a:solidFill>
                <a:srgbClr val="434343"/>
              </a:solidFill>
            </a:endParaRPr>
          </a:p>
          <a:p>
            <a:pPr indent="0" lvl="0" marL="0" marR="0" rtl="0" algn="l">
              <a:lnSpc>
                <a:spcPct val="100000"/>
              </a:lnSpc>
              <a:spcBef>
                <a:spcPts val="0"/>
              </a:spcBef>
              <a:spcAft>
                <a:spcPts val="0"/>
              </a:spcAft>
              <a:buNone/>
            </a:pPr>
            <a:r>
              <a:t/>
            </a:r>
            <a:endParaRPr b="1"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0" rtl="0" algn="l">
              <a:spcBef>
                <a:spcPts val="0"/>
              </a:spcBef>
              <a:spcAft>
                <a:spcPts val="0"/>
              </a:spcAft>
              <a:buNone/>
            </a:pPr>
            <a:r>
              <a:t/>
            </a:r>
            <a:endParaRPr b="1" sz="1800">
              <a:solidFill>
                <a:srgbClr val="434343"/>
              </a:solidFill>
              <a:latin typeface="Lucida Sans"/>
              <a:ea typeface="Lucida Sans"/>
              <a:cs typeface="Lucida Sans"/>
              <a:sym typeface="Lucida Sans"/>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p:txBody>
      </p:sp>
      <p:sp>
        <p:nvSpPr>
          <p:cNvPr id="98" name="Google Shape;98;p14"/>
          <p:cNvSpPr txBox="1"/>
          <p:nvPr/>
        </p:nvSpPr>
        <p:spPr>
          <a:xfrm>
            <a:off x="613700" y="2040525"/>
            <a:ext cx="11199300" cy="444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700">
                <a:solidFill>
                  <a:srgbClr val="434343"/>
                </a:solidFill>
              </a:rPr>
              <a:t>    </a:t>
            </a:r>
            <a:r>
              <a:rPr b="1" lang="en-US" sz="1800">
                <a:solidFill>
                  <a:srgbClr val="434343"/>
                </a:solidFill>
              </a:rPr>
              <a:t>Issues/Concerns:</a:t>
            </a:r>
            <a:endParaRPr b="1" sz="1800">
              <a:solidFill>
                <a:srgbClr val="434343"/>
              </a:solidFill>
            </a:endParaRPr>
          </a:p>
          <a:p>
            <a:pPr indent="0" lvl="0" marL="0" rtl="0" algn="l">
              <a:spcBef>
                <a:spcPts val="0"/>
              </a:spcBef>
              <a:spcAft>
                <a:spcPts val="0"/>
              </a:spcAft>
              <a:buClr>
                <a:schemeClr val="dk1"/>
              </a:buClr>
              <a:buSzPts val="1100"/>
              <a:buFont typeface="Arial"/>
              <a:buNone/>
            </a:pPr>
            <a:r>
              <a:t/>
            </a:r>
            <a:endParaRPr b="1" sz="1800">
              <a:solidFill>
                <a:srgbClr val="434343"/>
              </a:solidFill>
            </a:endParaRPr>
          </a:p>
          <a:p>
            <a:pPr indent="-342900" lvl="0" marL="457200" rtl="0" algn="l">
              <a:spcBef>
                <a:spcPts val="0"/>
              </a:spcBef>
              <a:spcAft>
                <a:spcPts val="0"/>
              </a:spcAft>
              <a:buClr>
                <a:srgbClr val="434343"/>
              </a:buClr>
              <a:buSzPts val="1800"/>
              <a:buChar char="➢"/>
            </a:pPr>
            <a:r>
              <a:rPr b="1" lang="en-US" sz="1800">
                <a:solidFill>
                  <a:srgbClr val="434343"/>
                </a:solidFill>
              </a:rPr>
              <a:t>   Due to distance learning, attendance may not be completed in a timely manner</a:t>
            </a:r>
            <a:endParaRPr b="1" sz="1800">
              <a:solidFill>
                <a:srgbClr val="434343"/>
              </a:solidFill>
            </a:endParaRPr>
          </a:p>
          <a:p>
            <a:pPr indent="-342900" lvl="0" marL="457200" rtl="0" algn="l">
              <a:spcBef>
                <a:spcPts val="0"/>
              </a:spcBef>
              <a:spcAft>
                <a:spcPts val="0"/>
              </a:spcAft>
              <a:buClr>
                <a:srgbClr val="434343"/>
              </a:buClr>
              <a:buSzPts val="1800"/>
              <a:buChar char="➢"/>
            </a:pPr>
            <a:r>
              <a:rPr b="1" lang="en-US" sz="1800">
                <a:solidFill>
                  <a:srgbClr val="434343"/>
                </a:solidFill>
              </a:rPr>
              <a:t>   Internet connectivity may be problematic for teachers and students</a:t>
            </a:r>
            <a:endParaRPr b="1" sz="1800">
              <a:solidFill>
                <a:srgbClr val="434343"/>
              </a:solidFill>
            </a:endParaRPr>
          </a:p>
          <a:p>
            <a:pPr indent="0" lvl="0" marL="457200" rtl="0" algn="l">
              <a:spcBef>
                <a:spcPts val="0"/>
              </a:spcBef>
              <a:spcAft>
                <a:spcPts val="0"/>
              </a:spcAft>
              <a:buNone/>
            </a:pPr>
            <a:r>
              <a:t/>
            </a:r>
            <a:endParaRPr b="1" sz="1800">
              <a:solidFill>
                <a:srgbClr val="434343"/>
              </a:solidFill>
            </a:endParaRPr>
          </a:p>
          <a:p>
            <a:pPr indent="0" lvl="0" marL="0" rtl="0" algn="l">
              <a:spcBef>
                <a:spcPts val="0"/>
              </a:spcBef>
              <a:spcAft>
                <a:spcPts val="0"/>
              </a:spcAft>
              <a:buClr>
                <a:schemeClr val="dk1"/>
              </a:buClr>
              <a:buSzPts val="1100"/>
              <a:buFont typeface="Arial"/>
              <a:buNone/>
            </a:pPr>
            <a:r>
              <a:rPr b="1" lang="en-US" sz="1800">
                <a:solidFill>
                  <a:srgbClr val="434343"/>
                </a:solidFill>
              </a:rPr>
              <a:t>  Resolution/Action Plan Addressing Concerns: </a:t>
            </a:r>
            <a:endParaRPr b="1" sz="1800">
              <a:solidFill>
                <a:srgbClr val="434343"/>
              </a:solidFill>
            </a:endParaRPr>
          </a:p>
          <a:p>
            <a:pPr indent="0" lvl="0" marL="0" rtl="0" algn="l">
              <a:spcBef>
                <a:spcPts val="0"/>
              </a:spcBef>
              <a:spcAft>
                <a:spcPts val="0"/>
              </a:spcAft>
              <a:buClr>
                <a:schemeClr val="dk1"/>
              </a:buClr>
              <a:buSzPts val="1100"/>
              <a:buFont typeface="Arial"/>
              <a:buNone/>
            </a:pPr>
            <a:r>
              <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Attendance checklist for teachers and staff</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Attendance audits will be reviewed by administrative staff to ensure attendance is accurate.</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Teachers will inform administrative staff if students join late virtually to ensure that attendance is accurate for the day.</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All families with internet connectivity issues will be provided information about free internet and school may provide jet packs to families with recurrent connectivity issues.</a:t>
            </a:r>
            <a:endParaRPr b="1" sz="1800">
              <a:solidFill>
                <a:srgbClr val="434343"/>
              </a:solidFill>
              <a:latin typeface="Lucida Sans"/>
              <a:ea typeface="Lucida Sans"/>
              <a:cs typeface="Lucida Sans"/>
              <a:sym typeface="Lucida Sans"/>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