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12192000" cy="6858000"/>
  <p:embeddedFontLst>
    <p:embeddedFont>
      <p:font typeface="PT Sans Narrow"/>
      <p:regular r:id="rId15"/>
      <p:bold r:id="rId16"/>
    </p:embeddedFont>
    <p:embeddedFont>
      <p:font typeface="Helvetica Neue"/>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TSansNarrow-regular.fntdata"/><Relationship Id="rId14" Type="http://schemas.openxmlformats.org/officeDocument/2006/relationships/slide" Target="slides/slide9.xml"/><Relationship Id="rId17" Type="http://schemas.openxmlformats.org/officeDocument/2006/relationships/font" Target="fonts/HelveticaNeue-regular.fntdata"/><Relationship Id="rId16" Type="http://schemas.openxmlformats.org/officeDocument/2006/relationships/font" Target="fonts/PTSansNarrow-bold.fntdata"/><Relationship Id="rId5" Type="http://schemas.openxmlformats.org/officeDocument/2006/relationships/notesMaster" Target="notesMasters/notesMaster1.xml"/><Relationship Id="rId19" Type="http://schemas.openxmlformats.org/officeDocument/2006/relationships/font" Target="fonts/HelveticaNeue-italic.fntdata"/><Relationship Id="rId6" Type="http://schemas.openxmlformats.org/officeDocument/2006/relationships/slide" Target="slides/slide1.xml"/><Relationship Id="rId18" Type="http://schemas.openxmlformats.org/officeDocument/2006/relationships/font" Target="fonts/HelveticaNeue-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a506c31e2_1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a506c31e2_1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a506c31e2_1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a506c31e2_1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9a506c31e2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g9a506c31e2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52276bf80_1_31: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87" name="Google Shape;87;g852276bf80_1_3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College Bound Kids</a:t>
            </a:r>
            <a:br>
              <a:rPr lang="en-US"/>
            </a:br>
            <a:r>
              <a:rPr lang="en-US" sz="2800"/>
              <a:t>Reporting Period (Month) (Year)</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Matthew Gordan, College Bound Kids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the College Bound Kids initiative. It will not be read to the board. In the interest of time, the board will receive this presentation in advance, and will have questions ready for the coordinator. The Coordinator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182800"/>
            <a:ext cx="11674800" cy="21774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517200" y="713075"/>
            <a:ext cx="11041200" cy="5927100"/>
          </a:xfrm>
          <a:prstGeom prst="rect">
            <a:avLst/>
          </a:prstGeom>
          <a:noFill/>
          <a:ln>
            <a:noFill/>
          </a:ln>
        </p:spPr>
        <p:txBody>
          <a:bodyPr anchorCtr="0" anchor="t" bIns="0" lIns="0" spcFirstLastPara="1" rIns="0" wrap="square" tIns="52700">
            <a:noAutofit/>
          </a:bodyPr>
          <a:lstStyle/>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Answer to the question from the last board meeting: </a:t>
            </a:r>
            <a:r>
              <a:rPr b="1" lang="en-US" sz="1800">
                <a:solidFill>
                  <a:srgbClr val="434343"/>
                </a:solidFill>
              </a:rPr>
              <a:t>2020 AP exam participation results</a:t>
            </a:r>
            <a:r>
              <a:rPr lang="en-US" sz="1800">
                <a:solidFill>
                  <a:srgbClr val="434343"/>
                </a:solidFill>
              </a:rPr>
              <a:t>: </a:t>
            </a:r>
            <a:endParaRPr sz="1800">
              <a:solidFill>
                <a:srgbClr val="434343"/>
              </a:solidFill>
            </a:endParaRPr>
          </a:p>
          <a:p>
            <a:pPr indent="0" lvl="0" marL="457200" marR="0" rtl="0" algn="l">
              <a:lnSpc>
                <a:spcPct val="100000"/>
              </a:lnSpc>
              <a:spcBef>
                <a:spcPts val="0"/>
              </a:spcBef>
              <a:spcAft>
                <a:spcPts val="0"/>
              </a:spcAft>
              <a:buNone/>
            </a:pPr>
            <a:r>
              <a:rPr lang="en-US" sz="1800">
                <a:solidFill>
                  <a:srgbClr val="434343"/>
                </a:solidFill>
              </a:rPr>
              <a:t>*415 students registered</a:t>
            </a:r>
            <a:endParaRPr sz="1800">
              <a:solidFill>
                <a:srgbClr val="434343"/>
              </a:solidFill>
            </a:endParaRPr>
          </a:p>
          <a:p>
            <a:pPr indent="0" lvl="0" marL="457200" marR="0" rtl="0" algn="l">
              <a:lnSpc>
                <a:spcPct val="100000"/>
              </a:lnSpc>
              <a:spcBef>
                <a:spcPts val="0"/>
              </a:spcBef>
              <a:spcAft>
                <a:spcPts val="0"/>
              </a:spcAft>
              <a:buNone/>
            </a:pPr>
            <a:r>
              <a:rPr lang="en-US" sz="1800">
                <a:solidFill>
                  <a:srgbClr val="434343"/>
                </a:solidFill>
              </a:rPr>
              <a:t>*1,046 exams ordered</a:t>
            </a:r>
            <a:endParaRPr sz="1800">
              <a:solidFill>
                <a:srgbClr val="434343"/>
              </a:solidFill>
            </a:endParaRPr>
          </a:p>
          <a:p>
            <a:pPr indent="0" lvl="0" marL="457200" marR="0" rtl="0" algn="l">
              <a:lnSpc>
                <a:spcPct val="100000"/>
              </a:lnSpc>
              <a:spcBef>
                <a:spcPts val="0"/>
              </a:spcBef>
              <a:spcAft>
                <a:spcPts val="0"/>
              </a:spcAft>
              <a:buNone/>
            </a:pPr>
            <a:r>
              <a:rPr lang="en-US" sz="1800">
                <a:solidFill>
                  <a:srgbClr val="434343"/>
                </a:solidFill>
              </a:rPr>
              <a:t>*975 exams taken</a:t>
            </a:r>
            <a:endParaRPr sz="1800">
              <a:solidFill>
                <a:srgbClr val="434343"/>
              </a:solidFill>
            </a:endParaRPr>
          </a:p>
          <a:p>
            <a:pPr indent="0" lvl="0" marL="457200" marR="0" rtl="0" algn="l">
              <a:lnSpc>
                <a:spcPct val="100000"/>
              </a:lnSpc>
              <a:spcBef>
                <a:spcPts val="0"/>
              </a:spcBef>
              <a:spcAft>
                <a:spcPts val="0"/>
              </a:spcAft>
              <a:buNone/>
            </a:pPr>
            <a:r>
              <a:rPr lang="en-US" sz="1800">
                <a:solidFill>
                  <a:srgbClr val="434343"/>
                </a:solidFill>
              </a:rPr>
              <a:t>*64 exams were “no-shows”</a:t>
            </a:r>
            <a:endParaRPr sz="1800">
              <a:solidFill>
                <a:srgbClr val="434343"/>
              </a:solidFill>
            </a:endParaRPr>
          </a:p>
          <a:p>
            <a:pPr indent="0" lvl="0" marL="457200" marR="0" rtl="0" algn="l">
              <a:lnSpc>
                <a:spcPct val="200000"/>
              </a:lnSpc>
              <a:spcBef>
                <a:spcPts val="0"/>
              </a:spcBef>
              <a:spcAft>
                <a:spcPts val="0"/>
              </a:spcAft>
              <a:buNone/>
            </a:pPr>
            <a:r>
              <a:rPr lang="en-US" sz="1800">
                <a:solidFill>
                  <a:srgbClr val="434343"/>
                </a:solidFill>
              </a:rPr>
              <a:t>*7 exams were erroneously cancelled by the College Board computer system</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2021 AP exams have been ordered. Current tally:</a:t>
            </a:r>
            <a:endParaRPr sz="1800">
              <a:solidFill>
                <a:srgbClr val="434343"/>
              </a:solidFill>
            </a:endParaRPr>
          </a:p>
          <a:p>
            <a:pPr indent="0" lvl="0" marL="457200" marR="0" rtl="0" algn="l">
              <a:lnSpc>
                <a:spcPct val="100000"/>
              </a:lnSpc>
              <a:spcBef>
                <a:spcPts val="0"/>
              </a:spcBef>
              <a:spcAft>
                <a:spcPts val="0"/>
              </a:spcAft>
              <a:buNone/>
            </a:pPr>
            <a:r>
              <a:rPr lang="en-US" sz="1800">
                <a:solidFill>
                  <a:srgbClr val="434343"/>
                </a:solidFill>
              </a:rPr>
              <a:t>*447 students registered</a:t>
            </a:r>
            <a:endParaRPr sz="1800">
              <a:solidFill>
                <a:srgbClr val="434343"/>
              </a:solidFill>
            </a:endParaRPr>
          </a:p>
          <a:p>
            <a:pPr indent="0" lvl="0" marL="457200" marR="0" rtl="0" algn="l">
              <a:lnSpc>
                <a:spcPct val="100000"/>
              </a:lnSpc>
              <a:spcBef>
                <a:spcPts val="0"/>
              </a:spcBef>
              <a:spcAft>
                <a:spcPts val="0"/>
              </a:spcAft>
              <a:buNone/>
            </a:pPr>
            <a:r>
              <a:rPr lang="en-US" sz="1800">
                <a:solidFill>
                  <a:srgbClr val="434343"/>
                </a:solidFill>
              </a:rPr>
              <a:t>*1,293 exams ordered</a:t>
            </a:r>
            <a:endParaRPr sz="1800">
              <a:solidFill>
                <a:srgbClr val="434343"/>
              </a:solidFill>
            </a:endParaRPr>
          </a:p>
          <a:p>
            <a:pPr indent="0" lvl="0" marL="457200" marR="0" rtl="0" algn="l">
              <a:lnSpc>
                <a:spcPct val="100000"/>
              </a:lnSpc>
              <a:spcBef>
                <a:spcPts val="0"/>
              </a:spcBef>
              <a:spcAft>
                <a:spcPts val="0"/>
              </a:spcAft>
              <a:buNone/>
            </a:pPr>
            <a:r>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87 students wrote 4 UC application essays each and received multiple readings from me, including content feedback and line edits for each essay. </a:t>
            </a:r>
            <a:endParaRPr sz="1800">
              <a:solidFill>
                <a:srgbClr val="434343"/>
              </a:solidFill>
            </a:endParaRPr>
          </a:p>
          <a:p>
            <a:pPr indent="0" lvl="0" marL="457200" marR="0" rtl="0" algn="l">
              <a:lnSpc>
                <a:spcPct val="100000"/>
              </a:lnSpc>
              <a:spcBef>
                <a:spcPts val="0"/>
              </a:spcBef>
              <a:spcAft>
                <a:spcPts val="0"/>
              </a:spcAft>
              <a:buNone/>
            </a:pPr>
            <a:r>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As of 8 AM on 11/23, over half of the Senior class successfully submitted their UC application. 35 of them received financial assistance from AIMS. Everyone else will have submitted by 11/25 (deadline is 11/30).</a:t>
            </a:r>
            <a:endParaRPr sz="1800">
              <a:solidFill>
                <a:srgbClr val="434343"/>
              </a:solidFill>
            </a:endParaRPr>
          </a:p>
          <a:p>
            <a:pPr indent="0" lvl="0" marL="0" marR="0" rtl="0" algn="l">
              <a:lnSpc>
                <a:spcPct val="100000"/>
              </a:lnSpc>
              <a:spcBef>
                <a:spcPts val="0"/>
              </a:spcBef>
              <a:spcAft>
                <a:spcPts val="0"/>
              </a:spcAft>
              <a:buNone/>
            </a:pPr>
            <a:r>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All Cal Grant paperwork has been submitted on behalf of Senior students. </a:t>
            </a:r>
            <a:endParaRPr sz="1800">
              <a:solidFill>
                <a:srgbClr val="434343"/>
              </a:solidFill>
            </a:endParaRPr>
          </a:p>
          <a:p>
            <a:pPr indent="0" lvl="0" marL="0" marR="0" rtl="0" algn="l">
              <a:lnSpc>
                <a:spcPct val="100000"/>
              </a:lnSpc>
              <a:spcBef>
                <a:spcPts val="0"/>
              </a:spcBef>
              <a:spcAft>
                <a:spcPts val="0"/>
              </a:spcAft>
              <a:buNone/>
            </a:pPr>
            <a:r>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On 11/12 had our first AIMS Alumni fireside chat w/Seniors. At least 16 alumni showed up.</a:t>
            </a:r>
            <a:endParaRPr sz="1800">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t/>
            </a:r>
            <a:endParaRPr b="1" i="0" sz="22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900"/>
              <a:t>Established College Bound Priorities</a:t>
            </a:r>
            <a:endParaRPr sz="6300"/>
          </a:p>
        </p:txBody>
      </p:sp>
      <p:sp>
        <p:nvSpPr>
          <p:cNvPr id="72" name="Google Shape;72;p10"/>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b="1" lang="en-US" sz="1800">
                <a:solidFill>
                  <a:schemeClr val="dk1"/>
                </a:solidFill>
                <a:latin typeface="Helvetica Neue"/>
                <a:ea typeface="Helvetica Neue"/>
                <a:cs typeface="Helvetica Neue"/>
                <a:sym typeface="Helvetica Neue"/>
              </a:rPr>
              <a:t>Current Priorities: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*Guide Seniors through college application process: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-Investigate schools and majors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-”Meet” college admissions officers via lunchtime meetings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-Instruct on how to create personal essays</a:t>
            </a:r>
            <a:endParaRPr b="1" sz="1800">
              <a:solidFill>
                <a:schemeClr val="dk1"/>
              </a:solidFill>
              <a:latin typeface="Helvetica Neue"/>
              <a:ea typeface="Helvetica Neue"/>
              <a:cs typeface="Helvetica Neue"/>
              <a:sym typeface="Helvetica Neue"/>
            </a:endParaRPr>
          </a:p>
          <a:p>
            <a:pPr indent="45720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-Read and provide feedback on all Senior essays</a:t>
            </a:r>
            <a:endParaRPr b="1" sz="1800">
              <a:solidFill>
                <a:schemeClr val="dk1"/>
              </a:solidFill>
              <a:latin typeface="Helvetica Neue"/>
              <a:ea typeface="Helvetica Neue"/>
              <a:cs typeface="Helvetica Neue"/>
              <a:sym typeface="Helvetica Neue"/>
            </a:endParaRPr>
          </a:p>
          <a:p>
            <a:pPr indent="45720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-Continuous 1-on-1 meetings with Seniors throughout semester</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*Provide awareness and help with current scholarship opportunities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*Oversee AP ordering for the high school</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*Keep track of and nag Seniors in regards to completing credit recovery in order to graduate this year</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Communicating With Seniors, Juniors</a:t>
            </a:r>
            <a:endParaRPr sz="3600"/>
          </a:p>
        </p:txBody>
      </p:sp>
      <p:sp>
        <p:nvSpPr>
          <p:cNvPr id="78" name="Google Shape;78;p11"/>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*In terms of Juniors, I communicate when there is news or opportunities to share. They receive a group email from me once a week, sometimes more.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*In terms of Seniors, I have 3 class periods with all of them. Our communication is all day everyday, with communication occurring in a variety of ways: group emails to the entire grade, group emails to specific class periods, emails and messages to individual students, updates posted to the Schoology class wall, lecture time during class, 1-on-1 virtual meetings that take place throughout the day, and in a couple instances, over the phone. </a:t>
            </a:r>
            <a:endParaRPr sz="19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9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Working  With Elementary and Middle School</a:t>
            </a:r>
            <a:endParaRPr sz="3600"/>
          </a:p>
        </p:txBody>
      </p:sp>
      <p:sp>
        <p:nvSpPr>
          <p:cNvPr id="84" name="Google Shape;84;p12"/>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For the first semester there is minimal contact between myself and the other schools because all my time and focus needs to be with the Seniors. I have however communicated with Mr. Ahmad and Mr. Holmquist and formulated plans to work with their schools during the 2nd semester:</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Elementary School: Will provide elementary-friendly worksheets and activities to do with the students so they can familiarize themselves with the idea of college (think word searches and such) while also taking them on virtual tours of colleges so they can view images and try to anchor themselves in what’s an abstract idea for them. 	</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Middle School: Kind of like “Choose Your Own Adventure,” the students will be presented a few different narratives centered around a fictional student and the different roads they can take to reach their goals in terms of colleges and careers. Example: The narrative will follow what John Doe needs to do-- and the different ways to accomplish it all-- in order to become an engineer. Virtual tours of colleges will also be used. 	</a:t>
            </a:r>
            <a:endParaRPr sz="1800">
              <a:solidFill>
                <a:schemeClr val="dk1"/>
              </a:solidFill>
            </a:endParaRPr>
          </a:p>
          <a:p>
            <a:pPr indent="0" lvl="0" marL="0" rtl="0" algn="l">
              <a:spcBef>
                <a:spcPts val="120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nvSpPr>
        <p:spPr>
          <a:xfrm>
            <a:off x="101775" y="259975"/>
            <a:ext cx="74436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b="1" lang="en-US" sz="4000">
                <a:solidFill>
                  <a:srgbClr val="980000"/>
                </a:solidFill>
                <a:latin typeface="PT Sans Narrow"/>
                <a:ea typeface="PT Sans Narrow"/>
                <a:cs typeface="PT Sans Narrow"/>
                <a:sym typeface="PT Sans Narrow"/>
              </a:rPr>
              <a:t>Scholarship Searches and Results</a:t>
            </a:r>
            <a:endParaRPr>
              <a:latin typeface="Calibri"/>
              <a:ea typeface="Calibri"/>
              <a:cs typeface="Calibri"/>
              <a:sym typeface="Calibri"/>
            </a:endParaRPr>
          </a:p>
        </p:txBody>
      </p:sp>
      <p:sp>
        <p:nvSpPr>
          <p:cNvPr id="90" name="Google Shape;90;p13"/>
          <p:cNvSpPr txBox="1"/>
          <p:nvPr/>
        </p:nvSpPr>
        <p:spPr>
          <a:xfrm>
            <a:off x="236925" y="935650"/>
            <a:ext cx="11587800" cy="56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This is an ongoing process…</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So far we have at least 6 students on track to apply for the QuestBridge scholarship, 7 students for the Bill Gates scholarship, and 5 for the Coca-Cola scholarship. More students have expressed interest, but these are the number of students who have actually submitted work for review.</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More scholarships have slowly opened up, like Asian Pacific Islander Association scholarships (they host a few throughout the year).</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US" sz="1700">
                <a:solidFill>
                  <a:schemeClr val="dk1"/>
                </a:solidFill>
                <a:latin typeface="Calibri"/>
                <a:ea typeface="Calibri"/>
                <a:cs typeface="Calibri"/>
                <a:sym typeface="Calibri"/>
              </a:rPr>
              <a:t>Keep in mind the main scholarship season comes alive in January and runs through June. Scholarships are part of the curriculum of the college planning class for the 2nd Semester and are mandatory assignments. </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US" sz="1700">
                <a:solidFill>
                  <a:schemeClr val="dk1"/>
                </a:solidFill>
                <a:latin typeface="Calibri"/>
                <a:ea typeface="Calibri"/>
                <a:cs typeface="Calibri"/>
                <a:sym typeface="Calibri"/>
              </a:rPr>
              <a:t>We had 3 finalists for the Posse scholarship, which we’ve had a winner for the past 4 years in a row… but all 3 finalists choose to withdraw from the scholarship’s final round.</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Juniors have been alerted to a couple scholarships they are eligible for as well.</a:t>
            </a:r>
            <a:endParaRPr sz="17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Number of Juniors and Seniors Contacted During The Reporting Period; and The  Means of Communication</a:t>
            </a:r>
            <a:br>
              <a:rPr lang="en-US" sz="3600"/>
            </a:br>
            <a:endParaRPr sz="3600"/>
          </a:p>
        </p:txBody>
      </p:sp>
      <p:sp>
        <p:nvSpPr>
          <p:cNvPr id="96" name="Google Shape;96;p14"/>
          <p:cNvSpPr txBox="1"/>
          <p:nvPr/>
        </p:nvSpPr>
        <p:spPr>
          <a:xfrm>
            <a:off x="451274" y="1231024"/>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*When necessary, 9th-11th graders individually receive communication from me in regards to credit recovery (10th-11th) and AP registration (9th-11th).</a:t>
            </a: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entire Junior class receives information from me once a week on opportunities they should look into (examples: internships, college tours) and/or updates that affect them (like SAT requirements).</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100 Seniors hear and read my words everyday via our classes together (lecture time), group emails to the entire grade, group emails to specific class periods, emails and/or messages to individual students, updates posted to the Schoology class wall, 1-on-1 virtual meetings that take place throughout the day, and in a couple instances, over the phone.</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800"/>
              <a:buFont typeface="Arial"/>
              <a:buNone/>
            </a:pPr>
            <a:r>
              <a:t/>
            </a:r>
            <a:endParaRPr b="1" sz="1800">
              <a:solidFill>
                <a:srgbClr val="434343"/>
              </a:solidFill>
              <a:latin typeface="Lucida Sans"/>
              <a:ea typeface="Lucida Sans"/>
              <a:cs typeface="Lucida Sans"/>
              <a:sym typeface="Lucida Sans"/>
            </a:endParaRPr>
          </a:p>
          <a:p>
            <a:pPr indent="0" lvl="0" marL="914400" rtl="0" algn="l">
              <a:spcBef>
                <a:spcPts val="315"/>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517200" y="430675"/>
            <a:ext cx="11157599" cy="184665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4000"/>
              <a:t>Qualitative and Quantitative Results for Response to Student and Parent Inquiry</a:t>
            </a:r>
            <a:endParaRPr sz="4000"/>
          </a:p>
        </p:txBody>
      </p:sp>
      <p:sp>
        <p:nvSpPr>
          <p:cNvPr id="102" name="Google Shape;102;p15"/>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2200"/>
              <a:t>Main Inquiry Topics:</a:t>
            </a:r>
            <a:endParaRPr sz="2200"/>
          </a:p>
          <a:p>
            <a:pPr indent="0" lvl="0" marL="0" rtl="0" algn="l">
              <a:spcBef>
                <a:spcPts val="0"/>
              </a:spcBef>
              <a:spcAft>
                <a:spcPts val="0"/>
              </a:spcAft>
              <a:buClr>
                <a:schemeClr val="dk1"/>
              </a:buClr>
              <a:buSzPts val="1100"/>
              <a:buFont typeface="Arial"/>
              <a:buNone/>
            </a:pPr>
            <a:r>
              <a:rPr lang="en-US" sz="2200"/>
              <a:t>Credit recovery</a:t>
            </a:r>
            <a:endParaRPr sz="2200"/>
          </a:p>
          <a:p>
            <a:pPr indent="0" lvl="0" marL="0" rtl="0" algn="l">
              <a:spcBef>
                <a:spcPts val="0"/>
              </a:spcBef>
              <a:spcAft>
                <a:spcPts val="0"/>
              </a:spcAft>
              <a:buClr>
                <a:schemeClr val="dk1"/>
              </a:buClr>
              <a:buSzPts val="1100"/>
              <a:buFont typeface="Arial"/>
              <a:buNone/>
            </a:pPr>
            <a:r>
              <a:rPr lang="en-US" sz="2200"/>
              <a:t>Graduation requirements</a:t>
            </a:r>
            <a:endParaRPr sz="2200"/>
          </a:p>
          <a:p>
            <a:pPr indent="0" lvl="0" marL="0" rtl="0" algn="l">
              <a:spcBef>
                <a:spcPts val="0"/>
              </a:spcBef>
              <a:spcAft>
                <a:spcPts val="0"/>
              </a:spcAft>
              <a:buClr>
                <a:schemeClr val="dk1"/>
              </a:buClr>
              <a:buSzPts val="1100"/>
              <a:buFont typeface="Arial"/>
              <a:buNone/>
            </a:pPr>
            <a:r>
              <a:rPr lang="en-US" sz="2200"/>
              <a:t>Any and every matter relating to the college application process</a:t>
            </a:r>
            <a:endParaRPr sz="2200"/>
          </a:p>
          <a:p>
            <a:pPr indent="-228600" lvl="0" marL="457200" rtl="0" algn="l">
              <a:spcBef>
                <a:spcPts val="0"/>
              </a:spcBef>
              <a:spcAft>
                <a:spcPts val="0"/>
              </a:spcAft>
              <a:buClr>
                <a:schemeClr val="dk1"/>
              </a:buClr>
              <a:buSzPts val="1100"/>
              <a:buFont typeface="Arial"/>
              <a:buNone/>
            </a:pPr>
            <a:r>
              <a:t/>
            </a:r>
            <a:endParaRPr/>
          </a:p>
          <a:p>
            <a:pPr indent="0" lvl="0" marL="0" rtl="0" algn="l">
              <a:spcBef>
                <a:spcPts val="0"/>
              </a:spcBef>
              <a:spcAft>
                <a:spcPts val="0"/>
              </a:spcAft>
              <a:buSzPts val="1400"/>
              <a:buNone/>
            </a:pPr>
            <a:r>
              <a:rPr lang="en-US" sz="2200"/>
              <a:t>I have communicated on a personal basis with every Senior. In terms of how often, I’m connecting with at least 45 Seniors a day between class time, 1-on-1 meetings, and personal email/messaging correspondence.</a:t>
            </a:r>
            <a:endParaRPr sz="2200"/>
          </a:p>
          <a:p>
            <a:pPr indent="0" lvl="0" marL="0" rtl="0" algn="l">
              <a:spcBef>
                <a:spcPts val="0"/>
              </a:spcBef>
              <a:spcAft>
                <a:spcPts val="0"/>
              </a:spcAft>
              <a:buSzPts val="1400"/>
              <a:buNone/>
            </a:pPr>
            <a:r>
              <a:t/>
            </a:r>
            <a:endParaRPr sz="2200"/>
          </a:p>
          <a:p>
            <a:pPr indent="0" lvl="0" marL="0" rtl="0" algn="l">
              <a:spcBef>
                <a:spcPts val="0"/>
              </a:spcBef>
              <a:spcAft>
                <a:spcPts val="0"/>
              </a:spcAft>
              <a:buClr>
                <a:schemeClr val="dk1"/>
              </a:buClr>
              <a:buSzPts val="1400"/>
              <a:buFont typeface="Arial"/>
              <a:buNone/>
            </a:pPr>
            <a:r>
              <a:rPr lang="en-US" sz="2200"/>
              <a:t>Every Senior had a 1-on-1 UC application meeting with me the week before Thanksgiving break.</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