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12192000" cy="6858000"/>
  <p:embeddedFontLst>
    <p:embeddedFont>
      <p:font typeface="PT Sans Narrow"/>
      <p:regular r:id="rId17"/>
      <p:bold r:id="rId18"/>
    </p:embeddedFont>
    <p:embeddedFont>
      <p:font typeface="Helvetica Neue"/>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Justin Shelmir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fntdata"/><Relationship Id="rId11" Type="http://schemas.openxmlformats.org/officeDocument/2006/relationships/slide" Target="slides/slide5.xml"/><Relationship Id="rId22" Type="http://schemas.openxmlformats.org/officeDocument/2006/relationships/font" Target="fonts/HelveticaNeue-boldItalic.fntdata"/><Relationship Id="rId10" Type="http://schemas.openxmlformats.org/officeDocument/2006/relationships/slide" Target="slides/slide4.xml"/><Relationship Id="rId21" Type="http://schemas.openxmlformats.org/officeDocument/2006/relationships/font" Target="fonts/HelveticaNeue-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PTSansNarrow-regular.fntdata"/><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HelveticaNeue-regular.fntdata"/><Relationship Id="rId6" Type="http://schemas.openxmlformats.org/officeDocument/2006/relationships/notesMaster" Target="notesMasters/notesMaster1.xml"/><Relationship Id="rId18" Type="http://schemas.openxmlformats.org/officeDocument/2006/relationships/font" Target="fonts/PTSansNarrow-bold.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11-20T20:21:10.944">
    <p:pos x="6000" y="0"/>
    <p:text>@christopher.ahmad@aimsk12.org Do you want to add the Friday Instructional Times too?
_Assigned to Christopher Ahmad_</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9: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9: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9f1fa3b4f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9f1fa3b4f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9f1fa3b4f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9f1fa3b4f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99f1fa3b4f_0_10: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99f1fa3b4f_0_1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0" name="Google Shape;80;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6" name="Google Shape;86;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6: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6: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7: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AIMS K-5 Board Report</a:t>
            </a:r>
            <a:br>
              <a:rPr b="1" lang="en-US"/>
            </a:br>
            <a:r>
              <a:rPr b="1" lang="en-US" sz="2800"/>
              <a:t>Reporting Period November, 2020</a:t>
            </a:r>
            <a:endParaRPr b="1" sz="2800"/>
          </a:p>
        </p:txBody>
      </p:sp>
      <p:sp>
        <p:nvSpPr>
          <p:cNvPr id="52" name="Google Shape;52;p7"/>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None/>
            </a:pPr>
            <a:r>
              <a:t/>
            </a:r>
            <a:endParaRPr/>
          </a:p>
          <a:p>
            <a:pPr indent="909319" lvl="0" marL="12700" marR="5080" rtl="0" algn="ctr">
              <a:lnSpc>
                <a:spcPct val="119656"/>
              </a:lnSpc>
              <a:spcBef>
                <a:spcPts val="0"/>
              </a:spcBef>
              <a:spcAft>
                <a:spcPts val="0"/>
              </a:spcAft>
              <a:buNone/>
            </a:pPr>
            <a:r>
              <a:rPr b="0" i="0" lang="en-US" sz="1400" u="none" cap="none" strike="noStrike">
                <a:solidFill>
                  <a:srgbClr val="685D46"/>
                </a:solidFill>
                <a:latin typeface="Arial"/>
                <a:ea typeface="Arial"/>
                <a:cs typeface="Arial"/>
                <a:sym typeface="Arial"/>
              </a:rPr>
              <a:t>Head of School</a:t>
            </a:r>
            <a:r>
              <a:rPr lang="en-US">
                <a:solidFill>
                  <a:srgbClr val="685D46"/>
                </a:solidFill>
              </a:rPr>
              <a:t>  Christopher Ahmad, </a:t>
            </a:r>
            <a:r>
              <a:rPr b="0" i="0" lang="en-US" sz="1400" u="none" cap="none" strike="noStrike">
                <a:solidFill>
                  <a:srgbClr val="685D46"/>
                </a:solidFill>
                <a:latin typeface="Arial"/>
                <a:ea typeface="Arial"/>
                <a:cs typeface="Arial"/>
                <a:sym typeface="Arial"/>
              </a:rPr>
              <a:t>A</a:t>
            </a:r>
            <a:r>
              <a:rPr lang="en-US">
                <a:solidFill>
                  <a:srgbClr val="685D46"/>
                </a:solidFill>
              </a:rPr>
              <a:t>IMS </a:t>
            </a:r>
            <a:r>
              <a:rPr b="0" i="0" lang="en-US" sz="1400" u="none" cap="none" strike="noStrike">
                <a:solidFill>
                  <a:srgbClr val="685D46"/>
                </a:solidFill>
                <a:latin typeface="Arial"/>
                <a:ea typeface="Arial"/>
                <a:cs typeface="Arial"/>
                <a:sym typeface="Arial"/>
              </a:rPr>
              <a:t>College Prep </a:t>
            </a:r>
            <a:r>
              <a:rPr lang="en-US">
                <a:solidFill>
                  <a:srgbClr val="685D46"/>
                </a:solidFill>
              </a:rPr>
              <a:t>Elementary </a:t>
            </a:r>
            <a:r>
              <a:rPr b="0" i="0" lang="en-US" sz="1400" u="none" cap="none" strike="noStrike">
                <a:solidFill>
                  <a:srgbClr val="685D46"/>
                </a:solidFill>
                <a:latin typeface="Arial"/>
                <a:ea typeface="Arial"/>
                <a:cs typeface="Arial"/>
                <a:sym typeface="Arial"/>
              </a:rPr>
              <a:t>School</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303724" y="40372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a:t>
            </a:r>
            <a:r>
              <a:rPr lang="en-US" sz="3600"/>
              <a:t> School Challenges/Concerns and Method for Resolution</a:t>
            </a:r>
            <a:endParaRPr/>
          </a:p>
        </p:txBody>
      </p:sp>
      <p:sp>
        <p:nvSpPr>
          <p:cNvPr id="107" name="Google Shape;107;p16"/>
          <p:cNvSpPr txBox="1"/>
          <p:nvPr/>
        </p:nvSpPr>
        <p:spPr>
          <a:xfrm>
            <a:off x="2176150" y="1696775"/>
            <a:ext cx="9190800" cy="4830900"/>
          </a:xfrm>
          <a:prstGeom prst="rect">
            <a:avLst/>
          </a:prstGeom>
          <a:noFill/>
          <a:ln>
            <a:noFill/>
          </a:ln>
        </p:spPr>
        <p:txBody>
          <a:bodyPr anchorCtr="0" anchor="t" bIns="0" lIns="0" spcFirstLastPara="1" rIns="0" wrap="square" tIns="52700">
            <a:noAutofit/>
          </a:bodyPr>
          <a:lstStyle/>
          <a:p>
            <a:pPr indent="0" lvl="0" marL="457200" rtl="0" algn="l">
              <a:lnSpc>
                <a:spcPct val="150000"/>
              </a:lnSpc>
              <a:spcBef>
                <a:spcPts val="0"/>
              </a:spcBef>
              <a:spcAft>
                <a:spcPts val="0"/>
              </a:spcAft>
              <a:buNone/>
            </a:pPr>
            <a:r>
              <a:t/>
            </a:r>
            <a:endParaRPr b="1" sz="2200">
              <a:solidFill>
                <a:srgbClr val="434343"/>
              </a:solidFill>
            </a:endParaRPr>
          </a:p>
          <a:p>
            <a:pPr indent="0" lvl="0" marL="0" rtl="0" algn="l">
              <a:lnSpc>
                <a:spcPct val="150000"/>
              </a:lnSpc>
              <a:spcBef>
                <a:spcPts val="0"/>
              </a:spcBef>
              <a:spcAft>
                <a:spcPts val="0"/>
              </a:spcAft>
              <a:buNone/>
            </a:pPr>
            <a:r>
              <a:rPr b="1" lang="en-US" sz="2200">
                <a:solidFill>
                  <a:srgbClr val="434343"/>
                </a:solidFill>
              </a:rPr>
              <a:t>Determining whether we are going back for a hybrid model or will be continuing virtual learning</a:t>
            </a:r>
            <a:endParaRPr b="1" sz="2200">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AIMS College Prep Middle School. It will not be read to the board. In the interest of time, the board will receive this presentation in advance, and will have questions ready for the coordinator. The Head may take a short time  ( 5 minutes Max)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sz="3600"/>
          </a:p>
          <a:p>
            <a:pPr indent="0" lvl="0" marL="0" rtl="0" algn="l">
              <a:lnSpc>
                <a:spcPct val="100000"/>
              </a:lnSpc>
              <a:spcBef>
                <a:spcPts val="0"/>
              </a:spcBef>
              <a:spcAft>
                <a:spcPts val="0"/>
              </a:spcAft>
              <a:buSzPts val="1400"/>
              <a:buNone/>
            </a:pPr>
            <a:r>
              <a:t/>
            </a:r>
            <a:endParaRPr sz="3600"/>
          </a:p>
          <a:p>
            <a:pPr indent="0" lvl="0" marL="0" rtl="0" algn="l">
              <a:lnSpc>
                <a:spcPct val="100000"/>
              </a:lnSpc>
              <a:spcBef>
                <a:spcPts val="0"/>
              </a:spcBef>
              <a:spcAft>
                <a:spcPts val="0"/>
              </a:spcAft>
              <a:buSzPts val="1400"/>
              <a:buNone/>
            </a:pPr>
            <a:r>
              <a:t/>
            </a:r>
            <a:endParaRPr sz="3600"/>
          </a:p>
        </p:txBody>
      </p:sp>
      <p:sp>
        <p:nvSpPr>
          <p:cNvPr id="66" name="Google Shape;66;p9"/>
          <p:cNvSpPr txBox="1"/>
          <p:nvPr/>
        </p:nvSpPr>
        <p:spPr>
          <a:xfrm>
            <a:off x="1065675" y="1411650"/>
            <a:ext cx="10054500" cy="5228700"/>
          </a:xfrm>
          <a:prstGeom prst="rect">
            <a:avLst/>
          </a:prstGeom>
          <a:noFill/>
          <a:ln>
            <a:noFill/>
          </a:ln>
        </p:spPr>
        <p:txBody>
          <a:bodyPr anchorCtr="0" anchor="t" bIns="0" lIns="0" spcFirstLastPara="1" rIns="0" wrap="square" tIns="52700">
            <a:noAutofit/>
          </a:bodyPr>
          <a:lstStyle/>
          <a:p>
            <a:pPr indent="0" lvl="0" marL="0" rtl="0" algn="l">
              <a:spcBef>
                <a:spcPts val="315"/>
              </a:spcBef>
              <a:spcAft>
                <a:spcPts val="0"/>
              </a:spcAft>
              <a:buNone/>
            </a:pPr>
            <a:r>
              <a:rPr lang="en-US">
                <a:solidFill>
                  <a:srgbClr val="434343"/>
                </a:solidFill>
              </a:rPr>
              <a:t>-We are purchasing new desks for the K-2 students in order to accommodate social distancing requirements</a:t>
            </a:r>
            <a:endParaRPr>
              <a:solidFill>
                <a:srgbClr val="434343"/>
              </a:solidFill>
            </a:endParaRPr>
          </a:p>
          <a:p>
            <a:pPr indent="0" lvl="0" marL="0" rtl="0" algn="l">
              <a:spcBef>
                <a:spcPts val="1000"/>
              </a:spcBef>
              <a:spcAft>
                <a:spcPts val="0"/>
              </a:spcAft>
              <a:buNone/>
            </a:pPr>
            <a:r>
              <a:rPr lang="en-US">
                <a:solidFill>
                  <a:srgbClr val="434343"/>
                </a:solidFill>
              </a:rPr>
              <a:t>-We purchased new touchscreen laptops for K-2 students</a:t>
            </a:r>
            <a:endParaRPr>
              <a:solidFill>
                <a:srgbClr val="434343"/>
              </a:solidFill>
            </a:endParaRPr>
          </a:p>
          <a:p>
            <a:pPr indent="0" lvl="0" marL="0" rtl="0" algn="l">
              <a:spcBef>
                <a:spcPts val="1000"/>
              </a:spcBef>
              <a:spcAft>
                <a:spcPts val="1000"/>
              </a:spcAft>
              <a:buNone/>
            </a:pPr>
            <a:r>
              <a:rPr lang="en-US">
                <a:solidFill>
                  <a:srgbClr val="434343"/>
                </a:solidFill>
              </a:rPr>
              <a:t>-IXL - an online supplemental program was purchased for K-5</a:t>
            </a:r>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sz="3600"/>
              <a:t>Highlights Of The Month</a:t>
            </a:r>
            <a:endParaRPr sz="3600"/>
          </a:p>
        </p:txBody>
      </p:sp>
      <p:sp>
        <p:nvSpPr>
          <p:cNvPr id="72" name="Google Shape;72;p10"/>
          <p:cNvSpPr txBox="1"/>
          <p:nvPr>
            <p:ph idx="1" type="body"/>
          </p:nvPr>
        </p:nvSpPr>
        <p:spPr>
          <a:xfrm>
            <a:off x="312725" y="1701308"/>
            <a:ext cx="11566500" cy="4151100"/>
          </a:xfrm>
          <a:prstGeom prst="rect">
            <a:avLst/>
          </a:prstGeom>
        </p:spPr>
        <p:txBody>
          <a:bodyPr anchorCtr="0" anchor="t" bIns="0" lIns="0" spcFirstLastPara="1" rIns="0" wrap="square" tIns="0">
            <a:noAutofit/>
          </a:bodyPr>
          <a:lstStyle/>
          <a:p>
            <a:pPr indent="0" lvl="0" marL="0" rtl="0" algn="l">
              <a:spcBef>
                <a:spcPts val="315"/>
              </a:spcBef>
              <a:spcAft>
                <a:spcPts val="0"/>
              </a:spcAft>
              <a:buNone/>
            </a:pPr>
            <a:r>
              <a:rPr b="1" lang="en-US" sz="2500">
                <a:solidFill>
                  <a:srgbClr val="5B0F00"/>
                </a:solidFill>
                <a:latin typeface="Helvetica Neue"/>
                <a:ea typeface="Helvetica Neue"/>
                <a:cs typeface="Helvetica Neue"/>
                <a:sym typeface="Helvetica Neue"/>
              </a:rPr>
              <a:t>-Two new intervention staff were hired to help students in small groups for Zoom breakout rooms</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0"/>
              </a:spcAft>
              <a:buNone/>
            </a:pPr>
            <a:r>
              <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0"/>
              </a:spcAft>
              <a:buNone/>
            </a:pPr>
            <a:r>
              <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0"/>
              </a:spcAft>
              <a:buNone/>
            </a:pPr>
            <a:r>
              <a:t/>
            </a:r>
            <a:endParaRPr b="1" sz="2500">
              <a:solidFill>
                <a:srgbClr val="5B0F00"/>
              </a:solidFill>
              <a:latin typeface="Helvetica Neue"/>
              <a:ea typeface="Helvetica Neue"/>
              <a:cs typeface="Helvetica Neue"/>
              <a:sym typeface="Helvetica Neue"/>
            </a:endParaRPr>
          </a:p>
          <a:p>
            <a:pPr indent="0" lvl="0" marL="0" rtl="0" algn="l">
              <a:spcBef>
                <a:spcPts val="1000"/>
              </a:spcBef>
              <a:spcAft>
                <a:spcPts val="1000"/>
              </a:spcAft>
              <a:buNone/>
            </a:pPr>
            <a:r>
              <a:t/>
            </a:r>
            <a:endParaRPr b="1" sz="2500">
              <a:solidFill>
                <a:srgbClr val="5B0F00"/>
              </a:solidFill>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428249" y="661673"/>
            <a:ext cx="10818900" cy="11934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Elementary </a:t>
            </a:r>
            <a:r>
              <a:rPr lang="en-US" sz="3600"/>
              <a:t>School Instructional Schedule In January</a:t>
            </a:r>
            <a:endParaRPr sz="3600"/>
          </a:p>
          <a:p>
            <a:pPr indent="0" lvl="0" marL="12700" rtl="0" algn="l">
              <a:lnSpc>
                <a:spcPct val="100000"/>
              </a:lnSpc>
              <a:spcBef>
                <a:spcPts val="0"/>
              </a:spcBef>
              <a:spcAft>
                <a:spcPts val="0"/>
              </a:spcAft>
              <a:buSzPts val="1400"/>
              <a:buNone/>
            </a:pPr>
            <a:r>
              <a:t/>
            </a:r>
            <a:endParaRPr sz="3600"/>
          </a:p>
          <a:p>
            <a:pPr indent="0" lvl="0" marL="12700" rtl="0" algn="l">
              <a:lnSpc>
                <a:spcPct val="100000"/>
              </a:lnSpc>
              <a:spcBef>
                <a:spcPts val="0"/>
              </a:spcBef>
              <a:spcAft>
                <a:spcPts val="0"/>
              </a:spcAft>
              <a:buSzPts val="1400"/>
              <a:buNone/>
            </a:pPr>
            <a:r>
              <a:rPr lang="en-US" sz="3600"/>
              <a:t>8:45-3:30 K-2          Friday 8:45-2:00</a:t>
            </a:r>
            <a:endParaRPr sz="3600"/>
          </a:p>
          <a:p>
            <a:pPr indent="0" lvl="0" marL="12700" rtl="0" algn="l">
              <a:lnSpc>
                <a:spcPct val="100000"/>
              </a:lnSpc>
              <a:spcBef>
                <a:spcPts val="0"/>
              </a:spcBef>
              <a:spcAft>
                <a:spcPts val="0"/>
              </a:spcAft>
              <a:buSzPts val="1400"/>
              <a:buNone/>
            </a:pPr>
            <a:r>
              <a:rPr lang="en-US" sz="3600"/>
              <a:t>8:30-3:30 2-5          Friday 8:30-2:00</a:t>
            </a:r>
            <a:endParaRPr sz="3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2"/>
          <p:cNvSpPr txBox="1"/>
          <p:nvPr>
            <p:ph type="title"/>
          </p:nvPr>
        </p:nvSpPr>
        <p:spPr>
          <a:xfrm>
            <a:off x="561675" y="626097"/>
            <a:ext cx="10221000" cy="1181700"/>
          </a:xfrm>
          <a:prstGeom prst="rect">
            <a:avLst/>
          </a:prstGeom>
          <a:noFill/>
          <a:ln>
            <a:noFill/>
          </a:ln>
        </p:spPr>
        <p:txBody>
          <a:bodyPr anchorCtr="0" anchor="t" bIns="0" lIns="0" spcFirstLastPara="1" rIns="0" wrap="square" tIns="12700">
            <a:noAutofit/>
          </a:bodyPr>
          <a:lstStyle/>
          <a:p>
            <a:pPr indent="0" lvl="0" marL="12700" rtl="0" algn="l">
              <a:lnSpc>
                <a:spcPct val="100000"/>
              </a:lnSpc>
              <a:spcBef>
                <a:spcPts val="0"/>
              </a:spcBef>
              <a:spcAft>
                <a:spcPts val="0"/>
              </a:spcAft>
              <a:buSzPts val="1400"/>
              <a:buNone/>
            </a:pPr>
            <a:r>
              <a:rPr lang="en-US" sz="3600"/>
              <a:t>Hybrid Learning Grouping In January</a:t>
            </a:r>
            <a:endParaRPr sz="3600"/>
          </a:p>
        </p:txBody>
      </p:sp>
      <p:sp>
        <p:nvSpPr>
          <p:cNvPr id="83" name="Google Shape;83;p12"/>
          <p:cNvSpPr txBox="1"/>
          <p:nvPr/>
        </p:nvSpPr>
        <p:spPr>
          <a:xfrm>
            <a:off x="561675" y="1220750"/>
            <a:ext cx="10996800" cy="48342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rPr lang="en-US" sz="2300">
                <a:latin typeface="Helvetica"/>
                <a:ea typeface="Helvetica"/>
                <a:cs typeface="Helvetica"/>
                <a:sym typeface="Helvetica"/>
              </a:rPr>
              <a:t>K students will be in pods.  Each class will be split into two different classes.  There will be a rotation of teachers every hour.  The rotation includes the classroom teacher, PE teacher, Mandarin teacher, and </a:t>
            </a:r>
            <a:r>
              <a:rPr lang="en-US" sz="2300">
                <a:latin typeface="Helvetica"/>
                <a:ea typeface="Helvetica"/>
                <a:cs typeface="Helvetica"/>
                <a:sym typeface="Helvetica"/>
              </a:rPr>
              <a:t>intervention</a:t>
            </a:r>
            <a:r>
              <a:rPr lang="en-US" sz="2300">
                <a:latin typeface="Helvetica"/>
                <a:ea typeface="Helvetica"/>
                <a:cs typeface="Helvetica"/>
                <a:sym typeface="Helvetica"/>
              </a:rPr>
              <a:t> aide.</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rPr lang="en-US" sz="2300">
                <a:latin typeface="Helvetica"/>
                <a:ea typeface="Helvetica"/>
                <a:cs typeface="Helvetica"/>
                <a:sym typeface="Helvetica"/>
              </a:rPr>
              <a:t>1st grade - students will all be present. They will be in the common areas on the first floor with desks 6 feet apart.</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rPr lang="en-US" sz="2300">
                <a:latin typeface="Helvetica"/>
                <a:ea typeface="Helvetica"/>
                <a:cs typeface="Helvetica"/>
                <a:sym typeface="Helvetica"/>
              </a:rPr>
              <a:t>2-5 - Each class will have 3 groups that alternate from in-class learning to distance learning.</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rPr lang="en-US" sz="2300">
                <a:latin typeface="Helvetica"/>
                <a:ea typeface="Helvetica"/>
                <a:cs typeface="Helvetica"/>
                <a:sym typeface="Helvetica"/>
              </a:rPr>
              <a:t>Example</a:t>
            </a:r>
            <a:br>
              <a:rPr lang="en-US" sz="2300">
                <a:latin typeface="Helvetica"/>
                <a:ea typeface="Helvetica"/>
                <a:cs typeface="Helvetica"/>
                <a:sym typeface="Helvetica"/>
              </a:rPr>
            </a:br>
            <a:r>
              <a:rPr lang="en-US" sz="2300">
                <a:latin typeface="Helvetica"/>
                <a:ea typeface="Helvetica"/>
                <a:cs typeface="Helvetica"/>
                <a:sym typeface="Helvetica"/>
              </a:rPr>
              <a:t>Monday - Group A (10 students) attends class in person.  Groups B and C will be watching a live broadcast of the lesson via Zoom.</a:t>
            </a:r>
            <a:endParaRPr sz="2300">
              <a:latin typeface="Helvetica"/>
              <a:ea typeface="Helvetica"/>
              <a:cs typeface="Helvetica"/>
              <a:sym typeface="Helvetica"/>
            </a:endParaRPr>
          </a:p>
          <a:p>
            <a:pPr indent="0" lvl="0" marL="0" marR="0" rtl="0" algn="l">
              <a:lnSpc>
                <a:spcPct val="100000"/>
              </a:lnSpc>
              <a:spcBef>
                <a:spcPts val="1000"/>
              </a:spcBef>
              <a:spcAft>
                <a:spcPts val="0"/>
              </a:spcAft>
              <a:buNone/>
            </a:pPr>
            <a:r>
              <a:rPr lang="en-US" sz="2300">
                <a:latin typeface="Helvetica"/>
                <a:ea typeface="Helvetica"/>
                <a:cs typeface="Helvetica"/>
                <a:sym typeface="Helvetica"/>
              </a:rPr>
              <a:t>Tuesday - Group B (10 students) attends class in person.  Groups A and C will be watching a live broadcast</a:t>
            </a:r>
            <a:endParaRPr sz="2300">
              <a:latin typeface="Helvetica"/>
              <a:ea typeface="Helvetica"/>
              <a:cs typeface="Helvetica"/>
              <a:sym typeface="Helvetica"/>
            </a:endParaRPr>
          </a:p>
          <a:p>
            <a:pPr indent="0" lvl="0" marL="457200" marR="0" rtl="0" algn="l">
              <a:lnSpc>
                <a:spcPct val="100000"/>
              </a:lnSpc>
              <a:spcBef>
                <a:spcPts val="1000"/>
              </a:spcBef>
              <a:spcAft>
                <a:spcPts val="0"/>
              </a:spcAft>
              <a:buNone/>
            </a:pPr>
            <a:r>
              <a:t/>
            </a:r>
            <a:endParaRPr sz="2300">
              <a:latin typeface="Helvetica"/>
              <a:ea typeface="Helvetica"/>
              <a:cs typeface="Helvetica"/>
              <a:sym typeface="Helvetica"/>
            </a:endParaRPr>
          </a:p>
          <a:p>
            <a:pPr indent="0" lvl="0" marL="0" marR="0" rtl="0" algn="l">
              <a:lnSpc>
                <a:spcPct val="115000"/>
              </a:lnSpc>
              <a:spcBef>
                <a:spcPts val="100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a:t>
            </a:r>
            <a:r>
              <a:rPr lang="en-US" sz="3600"/>
              <a:t>School Method for Monitoring Instruction For January Hybrid Learning</a:t>
            </a:r>
            <a:endParaRPr/>
          </a:p>
        </p:txBody>
      </p:sp>
      <p:sp>
        <p:nvSpPr>
          <p:cNvPr id="89" name="Google Shape;89;p13"/>
          <p:cNvSpPr txBox="1"/>
          <p:nvPr/>
        </p:nvSpPr>
        <p:spPr>
          <a:xfrm>
            <a:off x="684150" y="1413925"/>
            <a:ext cx="9340500" cy="5226300"/>
          </a:xfrm>
          <a:prstGeom prst="rect">
            <a:avLst/>
          </a:prstGeom>
          <a:noFill/>
          <a:ln>
            <a:noFill/>
          </a:ln>
        </p:spPr>
        <p:txBody>
          <a:bodyPr anchorCtr="0" anchor="t" bIns="0" lIns="0" spcFirstLastPara="1" rIns="0" wrap="square" tIns="52700">
            <a:noAutofit/>
          </a:bodyPr>
          <a:lstStyle/>
          <a:p>
            <a:pPr indent="0" lvl="0" marL="609600" rtl="0" algn="l">
              <a:lnSpc>
                <a:spcPct val="115000"/>
              </a:lnSpc>
              <a:spcBef>
                <a:spcPts val="0"/>
              </a:spcBef>
              <a:spcAft>
                <a:spcPts val="0"/>
              </a:spcAft>
              <a:buNone/>
            </a:pPr>
            <a:r>
              <a:t/>
            </a:r>
            <a:endParaRPr>
              <a:solidFill>
                <a:srgbClr val="434343"/>
              </a:solidFill>
            </a:endParaRPr>
          </a:p>
          <a:p>
            <a:pPr indent="0" lvl="0" marL="609600" rtl="0" algn="l">
              <a:lnSpc>
                <a:spcPct val="115000"/>
              </a:lnSpc>
              <a:spcBef>
                <a:spcPts val="0"/>
              </a:spcBef>
              <a:spcAft>
                <a:spcPts val="0"/>
              </a:spcAft>
              <a:buNone/>
            </a:pPr>
            <a:r>
              <a:t/>
            </a:r>
            <a:endParaRPr>
              <a:solidFill>
                <a:srgbClr val="434343"/>
              </a:solidFill>
            </a:endParaRPr>
          </a:p>
          <a:p>
            <a:pPr indent="0" lvl="0" marL="0" rtl="0" algn="l">
              <a:lnSpc>
                <a:spcPct val="115000"/>
              </a:lnSpc>
              <a:spcBef>
                <a:spcPts val="0"/>
              </a:spcBef>
              <a:spcAft>
                <a:spcPts val="0"/>
              </a:spcAft>
              <a:buNone/>
            </a:pPr>
            <a:r>
              <a:rPr lang="en-US">
                <a:solidFill>
                  <a:srgbClr val="434343"/>
                </a:solidFill>
              </a:rPr>
              <a:t>Daily observations</a:t>
            </a:r>
            <a:endParaRPr>
              <a:solidFill>
                <a:srgbClr val="434343"/>
              </a:solidFill>
            </a:endParaRPr>
          </a:p>
          <a:p>
            <a:pPr indent="0" lvl="0" marL="0" rtl="0" algn="l">
              <a:lnSpc>
                <a:spcPct val="115000"/>
              </a:lnSpc>
              <a:spcBef>
                <a:spcPts val="0"/>
              </a:spcBef>
              <a:spcAft>
                <a:spcPts val="0"/>
              </a:spcAft>
              <a:buNone/>
            </a:pPr>
            <a:r>
              <a:rPr lang="en-US">
                <a:solidFill>
                  <a:srgbClr val="434343"/>
                </a:solidFill>
              </a:rPr>
              <a:t>Lesson Plans</a:t>
            </a:r>
            <a:endParaRPr>
              <a:solidFill>
                <a:srgbClr val="434343"/>
              </a:solidFill>
            </a:endParaRPr>
          </a:p>
          <a:p>
            <a:pPr indent="0" lvl="0" marL="0" rtl="0" algn="l">
              <a:lnSpc>
                <a:spcPct val="115000"/>
              </a:lnSpc>
              <a:spcBef>
                <a:spcPts val="0"/>
              </a:spcBef>
              <a:spcAft>
                <a:spcPts val="0"/>
              </a:spcAft>
              <a:buNone/>
            </a:pPr>
            <a:r>
              <a:rPr lang="en-US">
                <a:solidFill>
                  <a:srgbClr val="434343"/>
                </a:solidFill>
              </a:rPr>
              <a:t>Benchmarks</a:t>
            </a:r>
            <a:endParaRPr>
              <a:solidFill>
                <a:srgbClr val="434343"/>
              </a:solidFill>
            </a:endParaRPr>
          </a:p>
          <a:p>
            <a:pPr indent="0" lvl="0" marL="0" rtl="0" algn="l">
              <a:lnSpc>
                <a:spcPct val="115000"/>
              </a:lnSpc>
              <a:spcBef>
                <a:spcPts val="0"/>
              </a:spcBef>
              <a:spcAft>
                <a:spcPts val="0"/>
              </a:spcAft>
              <a:buNone/>
            </a:pPr>
            <a:r>
              <a:rPr lang="en-US">
                <a:solidFill>
                  <a:srgbClr val="434343"/>
                </a:solidFill>
              </a:rPr>
              <a:t>Reading Assessments</a:t>
            </a:r>
            <a:endParaRPr>
              <a:solidFill>
                <a:srgbClr val="434343"/>
              </a:solidFill>
            </a:endParaRPr>
          </a:p>
          <a:p>
            <a:pPr indent="0" lvl="0" marL="0" rtl="0" algn="l">
              <a:lnSpc>
                <a:spcPct val="115000"/>
              </a:lnSpc>
              <a:spcBef>
                <a:spcPts val="0"/>
              </a:spcBef>
              <a:spcAft>
                <a:spcPts val="0"/>
              </a:spcAft>
              <a:buNone/>
            </a:pPr>
            <a:r>
              <a:t/>
            </a:r>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a:t>
            </a:r>
            <a:r>
              <a:rPr lang="en-US" sz="3600"/>
              <a:t> School Strategy for Communicating With Students and Parents Regarding January Opening</a:t>
            </a:r>
            <a:endParaRPr/>
          </a:p>
        </p:txBody>
      </p:sp>
      <p:sp>
        <p:nvSpPr>
          <p:cNvPr id="95" name="Google Shape;95;p14"/>
          <p:cNvSpPr txBox="1"/>
          <p:nvPr/>
        </p:nvSpPr>
        <p:spPr>
          <a:xfrm>
            <a:off x="419350" y="1894450"/>
            <a:ext cx="11041200" cy="4817100"/>
          </a:xfrm>
          <a:prstGeom prst="rect">
            <a:avLst/>
          </a:prstGeom>
          <a:noFill/>
          <a:ln>
            <a:noFill/>
          </a:ln>
        </p:spPr>
        <p:txBody>
          <a:bodyPr anchorCtr="0" anchor="t" bIns="0" lIns="0" spcFirstLastPara="1" rIns="0" wrap="square" tIns="52700">
            <a:noAutofit/>
          </a:bodyPr>
          <a:lstStyle/>
          <a:p>
            <a:pPr indent="0" lvl="0" marL="0" rtl="0" algn="l">
              <a:lnSpc>
                <a:spcPct val="115000"/>
              </a:lnSpc>
              <a:spcBef>
                <a:spcPts val="0"/>
              </a:spcBef>
              <a:spcAft>
                <a:spcPts val="0"/>
              </a:spcAft>
              <a:buNone/>
            </a:pPr>
            <a:r>
              <a:rPr b="1" lang="en-US" sz="2300">
                <a:solidFill>
                  <a:srgbClr val="434343"/>
                </a:solidFill>
                <a:latin typeface="Helvetica"/>
                <a:ea typeface="Helvetica"/>
                <a:cs typeface="Helvetica"/>
                <a:sym typeface="Helvetica"/>
              </a:rPr>
              <a:t>Parent Square</a:t>
            </a:r>
            <a:endParaRPr b="1" sz="2300">
              <a:solidFill>
                <a:srgbClr val="434343"/>
              </a:solidFill>
              <a:latin typeface="Helvetica"/>
              <a:ea typeface="Helvetica"/>
              <a:cs typeface="Helvetica"/>
              <a:sym typeface="Helvetica"/>
            </a:endParaRPr>
          </a:p>
          <a:p>
            <a:pPr indent="0" lvl="0" marL="0" rtl="0" algn="l">
              <a:lnSpc>
                <a:spcPct val="115000"/>
              </a:lnSpc>
              <a:spcBef>
                <a:spcPts val="0"/>
              </a:spcBef>
              <a:spcAft>
                <a:spcPts val="0"/>
              </a:spcAft>
              <a:buNone/>
            </a:pPr>
            <a:r>
              <a:rPr b="1" lang="en-US" sz="2300">
                <a:solidFill>
                  <a:srgbClr val="434343"/>
                </a:solidFill>
                <a:latin typeface="Helvetica"/>
                <a:ea typeface="Helvetica"/>
                <a:cs typeface="Helvetica"/>
                <a:sym typeface="Helvetica"/>
              </a:rPr>
              <a:t>Zoom Meetings</a:t>
            </a:r>
            <a:endParaRPr b="1" sz="2300">
              <a:solidFill>
                <a:srgbClr val="434343"/>
              </a:solidFill>
              <a:latin typeface="Helvetica"/>
              <a:ea typeface="Helvetica"/>
              <a:cs typeface="Helvetica"/>
              <a:sym typeface="Helvetica"/>
            </a:endParaRPr>
          </a:p>
          <a:p>
            <a:pPr indent="0" lvl="0" marL="0" rtl="0" algn="l">
              <a:lnSpc>
                <a:spcPct val="115000"/>
              </a:lnSpc>
              <a:spcBef>
                <a:spcPts val="0"/>
              </a:spcBef>
              <a:spcAft>
                <a:spcPts val="0"/>
              </a:spcAft>
              <a:buNone/>
            </a:pPr>
            <a:r>
              <a:rPr b="1" lang="en-US" sz="2300">
                <a:solidFill>
                  <a:srgbClr val="434343"/>
                </a:solidFill>
                <a:latin typeface="Helvetica"/>
                <a:ea typeface="Helvetica"/>
                <a:cs typeface="Helvetica"/>
                <a:sym typeface="Helvetica"/>
              </a:rPr>
              <a:t>Phone Calls</a:t>
            </a:r>
            <a:endParaRPr b="1" sz="2300">
              <a:solidFill>
                <a:srgbClr val="434343"/>
              </a:solidFill>
              <a:latin typeface="Helvetica"/>
              <a:ea typeface="Helvetica"/>
              <a:cs typeface="Helvetica"/>
              <a:sym typeface="Helvetica"/>
            </a:endParaRPr>
          </a:p>
          <a:p>
            <a:pPr indent="0" lvl="0" marL="609600" rtl="0" algn="l">
              <a:lnSpc>
                <a:spcPct val="115000"/>
              </a:lnSpc>
              <a:spcBef>
                <a:spcPts val="0"/>
              </a:spcBef>
              <a:spcAft>
                <a:spcPts val="0"/>
              </a:spcAft>
              <a:buNone/>
            </a:pPr>
            <a:r>
              <a:t/>
            </a:r>
            <a:endParaRPr b="1" sz="2300">
              <a:solidFill>
                <a:srgbClr val="434343"/>
              </a:solidFill>
              <a:latin typeface="Helvetica"/>
              <a:ea typeface="Helvetica"/>
              <a:cs typeface="Helvetica"/>
              <a:sym typeface="Helvet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1" y="6572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Elementary </a:t>
            </a:r>
            <a:r>
              <a:rPr lang="en-US" sz="3600"/>
              <a:t>School Strategy for Addressing Concerns From Parents and Students</a:t>
            </a:r>
            <a:endParaRPr sz="3600"/>
          </a:p>
          <a:p>
            <a:pPr indent="0" lvl="0" marL="0" rtl="0" algn="l">
              <a:lnSpc>
                <a:spcPct val="100000"/>
              </a:lnSpc>
              <a:spcBef>
                <a:spcPts val="0"/>
              </a:spcBef>
              <a:spcAft>
                <a:spcPts val="0"/>
              </a:spcAft>
              <a:buSzPts val="1400"/>
              <a:buNone/>
            </a:pPr>
            <a:r>
              <a:t/>
            </a:r>
            <a:endParaRPr sz="3600"/>
          </a:p>
          <a:p>
            <a:pPr indent="0" lvl="0" marL="0" rtl="0" algn="l">
              <a:lnSpc>
                <a:spcPct val="100000"/>
              </a:lnSpc>
              <a:spcBef>
                <a:spcPts val="0"/>
              </a:spcBef>
              <a:spcAft>
                <a:spcPts val="0"/>
              </a:spcAft>
              <a:buSzPts val="1400"/>
              <a:buNone/>
            </a:pPr>
            <a:r>
              <a:rPr lang="en-US" sz="3600"/>
              <a:t>Zoom Meetings</a:t>
            </a:r>
            <a:endParaRPr sz="3600"/>
          </a:p>
          <a:p>
            <a:pPr indent="0" lvl="0" marL="0" rtl="0" algn="l">
              <a:lnSpc>
                <a:spcPct val="100000"/>
              </a:lnSpc>
              <a:spcBef>
                <a:spcPts val="0"/>
              </a:spcBef>
              <a:spcAft>
                <a:spcPts val="0"/>
              </a:spcAft>
              <a:buSzPts val="1400"/>
              <a:buNone/>
            </a:pPr>
            <a:r>
              <a:rPr lang="en-US" sz="3600"/>
              <a:t>Phone Calls</a:t>
            </a:r>
            <a:endParaRPr sz="3600"/>
          </a:p>
        </p:txBody>
      </p:sp>
      <p:sp>
        <p:nvSpPr>
          <p:cNvPr id="101" name="Google Shape;101;p15"/>
          <p:cNvSpPr txBox="1"/>
          <p:nvPr/>
        </p:nvSpPr>
        <p:spPr>
          <a:xfrm>
            <a:off x="3024275" y="3026500"/>
            <a:ext cx="11041200" cy="45834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1000"/>
              </a:spcAft>
              <a:buNone/>
            </a:pPr>
            <a:r>
              <a:t/>
            </a:r>
            <a:endParaRPr b="1" sz="2300">
              <a:solidFill>
                <a:srgbClr val="434343"/>
              </a:solidFill>
              <a:latin typeface="Helvetica"/>
              <a:ea typeface="Helvetica"/>
              <a:cs typeface="Helvetica"/>
              <a:sym typeface="Helvetica"/>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