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12192000" cy="6858000"/>
  <p:embeddedFontLst>
    <p:embeddedFont>
      <p:font typeface="Roboto"/>
      <p:regular r:id="rId17"/>
      <p:bold r:id="rId18"/>
      <p:italic r:id="rId19"/>
      <p:boldItalic r:id="rId20"/>
    </p:embeddedFont>
    <p:embeddedFont>
      <p:font typeface="PT Sans Narrow"/>
      <p:regular r:id="rId21"/>
      <p:bold r:id="rId22"/>
    </p:embeddedFont>
    <p:embeddedFont>
      <p:font typeface="Arial Narrow"/>
      <p:regular r:id="rId23"/>
      <p:bold r:id="rId24"/>
      <p:italic r:id="rId25"/>
      <p:boldItalic r:id="rId26"/>
    </p:embeddedFont>
    <p:embeddedFont>
      <p:font typeface="Helvetica Neue"/>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9BF6D3-6FF3-4B78-9950-293EDE71AC9C}">
  <a:tblStyle styleId="{6A9BF6D3-6FF3-4B78-9950-293EDE71AC9C}" styleName="Table_0">
    <a:wholeTbl>
      <a:tcTxStyle b="off" i="off">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PTSansNarrow-bold.fntdata"/><Relationship Id="rId21" Type="http://schemas.openxmlformats.org/officeDocument/2006/relationships/font" Target="fonts/PTSansNarrow-regular.fntdata"/><Relationship Id="rId24" Type="http://schemas.openxmlformats.org/officeDocument/2006/relationships/font" Target="fonts/ArialNarrow-bold.fntdata"/><Relationship Id="rId23" Type="http://schemas.openxmlformats.org/officeDocument/2006/relationships/font" Target="fonts/ArialNarrow-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rialNarrow-boldItalic.fntdata"/><Relationship Id="rId25" Type="http://schemas.openxmlformats.org/officeDocument/2006/relationships/font" Target="fonts/ArialNarrow-italic.fntdata"/><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HelveticaNeue-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HelveticaNeue-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regular.fntdata"/><Relationship Id="rId16" Type="http://schemas.openxmlformats.org/officeDocument/2006/relationships/slide" Target="slides/slide10.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 name="Google Shape;49;p1: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9: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9: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9f1fa3b4f_0_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g99f1fa3b4f_0_0: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9f1fa3b4f_0_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g99f1fa3b4f_0_5: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9f1fa3b4f_0_10: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70" name="Google Shape;70;g99f1fa3b4f_0_1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p2: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p3: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5: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6: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7: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13" name="Shape 13"/>
        <p:cNvGrpSpPr/>
        <p:nvPr/>
      </p:nvGrpSpPr>
      <p:grpSpPr>
        <a:xfrm>
          <a:off x="0" y="0"/>
          <a:ext cx="0" cy="0"/>
          <a:chOff x="0" y="0"/>
          <a:chExt cx="0" cy="0"/>
        </a:xfrm>
      </p:grpSpPr>
      <p:sp>
        <p:nvSpPr>
          <p:cNvPr id="14" name="Google Shape;14;p2"/>
          <p:cNvSpPr/>
          <p:nvPr/>
        </p:nvSpPr>
        <p:spPr>
          <a:xfrm>
            <a:off x="-99" y="6727600"/>
            <a:ext cx="12192000" cy="130810"/>
          </a:xfrm>
          <a:custGeom>
            <a:rect b="b" l="l" r="r" t="t"/>
            <a:pathLst>
              <a:path extrusionOk="0" h="130809" w="12192000">
                <a:moveTo>
                  <a:pt x="0" y="0"/>
                </a:moveTo>
                <a:lnTo>
                  <a:pt x="12191999" y="0"/>
                </a:lnTo>
                <a:lnTo>
                  <a:pt x="12191999" y="130499"/>
                </a:lnTo>
                <a:lnTo>
                  <a:pt x="0" y="130499"/>
                </a:lnTo>
                <a:lnTo>
                  <a:pt x="0" y="0"/>
                </a:lnTo>
                <a:close/>
              </a:path>
            </a:pathLst>
          </a:custGeom>
          <a:solidFill>
            <a:srgbClr val="98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2"/>
          <p:cNvSpPr/>
          <p:nvPr/>
        </p:nvSpPr>
        <p:spPr>
          <a:xfrm>
            <a:off x="0" y="0"/>
            <a:ext cx="12192000" cy="130810"/>
          </a:xfrm>
          <a:custGeom>
            <a:rect b="b" l="l" r="r" t="t"/>
            <a:pathLst>
              <a:path extrusionOk="0" h="130810" w="12192000">
                <a:moveTo>
                  <a:pt x="0" y="0"/>
                </a:moveTo>
                <a:lnTo>
                  <a:pt x="12191999" y="0"/>
                </a:lnTo>
                <a:lnTo>
                  <a:pt x="12191999" y="130499"/>
                </a:lnTo>
                <a:lnTo>
                  <a:pt x="0" y="130499"/>
                </a:lnTo>
                <a:lnTo>
                  <a:pt x="0" y="0"/>
                </a:lnTo>
                <a:close/>
              </a:path>
            </a:pathLst>
          </a:custGeom>
          <a:solidFill>
            <a:srgbClr val="F1C1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2"/>
          <p:cNvSpPr/>
          <p:nvPr/>
        </p:nvSpPr>
        <p:spPr>
          <a:xfrm>
            <a:off x="9343646" y="3275950"/>
            <a:ext cx="749935" cy="0"/>
          </a:xfrm>
          <a:custGeom>
            <a:rect b="b" l="l" r="r" t="t"/>
            <a:pathLst>
              <a:path extrusionOk="0" h="120000" w="749934">
                <a:moveTo>
                  <a:pt x="0" y="0"/>
                </a:moveTo>
                <a:lnTo>
                  <a:pt x="749699" y="0"/>
                </a:lnTo>
              </a:path>
            </a:pathLst>
          </a:custGeom>
          <a:noFill/>
          <a:ln cap="flat" cmpd="sng" w="76175">
            <a:solidFill>
              <a:srgbClr val="FFD9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2"/>
          <p:cNvSpPr/>
          <p:nvPr/>
        </p:nvSpPr>
        <p:spPr>
          <a:xfrm>
            <a:off x="2100047" y="3251101"/>
            <a:ext cx="749935" cy="0"/>
          </a:xfrm>
          <a:custGeom>
            <a:rect b="b" l="l" r="r" t="t"/>
            <a:pathLst>
              <a:path extrusionOk="0" h="120000" w="749935">
                <a:moveTo>
                  <a:pt x="0" y="0"/>
                </a:moveTo>
                <a:lnTo>
                  <a:pt x="749699" y="0"/>
                </a:lnTo>
              </a:path>
            </a:pathLst>
          </a:custGeom>
          <a:noFill/>
          <a:ln cap="flat" cmpd="sng" w="76175">
            <a:solidFill>
              <a:srgbClr val="FFD9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2"/>
          <p:cNvSpPr/>
          <p:nvPr/>
        </p:nvSpPr>
        <p:spPr>
          <a:xfrm>
            <a:off x="1338867" y="4535295"/>
            <a:ext cx="9516110" cy="0"/>
          </a:xfrm>
          <a:custGeom>
            <a:rect b="b" l="l" r="r" t="t"/>
            <a:pathLst>
              <a:path extrusionOk="0" h="120000" w="9516110">
                <a:moveTo>
                  <a:pt x="0" y="0"/>
                </a:moveTo>
                <a:lnTo>
                  <a:pt x="9515556" y="0"/>
                </a:lnTo>
              </a:path>
            </a:pathLst>
          </a:custGeom>
          <a:noFill/>
          <a:ln cap="flat" cmpd="sng" w="76175">
            <a:solidFill>
              <a:srgbClr val="98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2"/>
          <p:cNvSpPr/>
          <p:nvPr/>
        </p:nvSpPr>
        <p:spPr>
          <a:xfrm>
            <a:off x="1338867" y="4332100"/>
            <a:ext cx="9516110" cy="0"/>
          </a:xfrm>
          <a:custGeom>
            <a:rect b="b" l="l" r="r" t="t"/>
            <a:pathLst>
              <a:path extrusionOk="0" h="120000" w="9516110">
                <a:moveTo>
                  <a:pt x="0" y="0"/>
                </a:moveTo>
                <a:lnTo>
                  <a:pt x="9515556" y="0"/>
                </a:lnTo>
              </a:path>
            </a:pathLst>
          </a:custGeom>
          <a:noFill/>
          <a:ln cap="flat" cmpd="sng" w="9525">
            <a:solidFill>
              <a:srgbClr val="98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 name="Google Shape;20;p2"/>
          <p:cNvSpPr txBox="1"/>
          <p:nvPr>
            <p:ph type="ctrTitle"/>
          </p:nvPr>
        </p:nvSpPr>
        <p:spPr>
          <a:xfrm>
            <a:off x="3441435" y="1930375"/>
            <a:ext cx="5309128" cy="75691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4800">
                <a:solidFill>
                  <a:srgbClr val="98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3"/>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3"/>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 type="body"/>
          </p:nvPr>
        </p:nvSpPr>
        <p:spPr>
          <a:xfrm>
            <a:off x="609600" y="1577340"/>
            <a:ext cx="530352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4"/>
          <p:cNvSpPr txBox="1"/>
          <p:nvPr>
            <p:ph idx="2" type="body"/>
          </p:nvPr>
        </p:nvSpPr>
        <p:spPr>
          <a:xfrm>
            <a:off x="6278880" y="1577340"/>
            <a:ext cx="530352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4"/>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5"/>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3" name="Shape 43"/>
        <p:cNvGrpSpPr/>
        <p:nvPr/>
      </p:nvGrpSpPr>
      <p:grpSpPr>
        <a:xfrm>
          <a:off x="0" y="0"/>
          <a:ext cx="0" cy="0"/>
          <a:chOff x="0" y="0"/>
          <a:chExt cx="0" cy="0"/>
        </a:xfrm>
      </p:grpSpPr>
      <p:sp>
        <p:nvSpPr>
          <p:cNvPr id="44" name="Google Shape;44;p6"/>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12192000" cy="130810"/>
          </a:xfrm>
          <a:custGeom>
            <a:rect b="b" l="l" r="r" t="t"/>
            <a:pathLst>
              <a:path extrusionOk="0" h="130810" w="12192000">
                <a:moveTo>
                  <a:pt x="0" y="0"/>
                </a:moveTo>
                <a:lnTo>
                  <a:pt x="12191999" y="0"/>
                </a:lnTo>
                <a:lnTo>
                  <a:pt x="12191999" y="130499"/>
                </a:lnTo>
                <a:lnTo>
                  <a:pt x="0" y="130499"/>
                </a:lnTo>
                <a:lnTo>
                  <a:pt x="0" y="0"/>
                </a:lnTo>
                <a:close/>
              </a:path>
            </a:pathLst>
          </a:custGeom>
          <a:solidFill>
            <a:srgbClr val="F1C1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 name="Google Shape;7;p1"/>
          <p:cNvSpPr/>
          <p:nvPr/>
        </p:nvSpPr>
        <p:spPr>
          <a:xfrm>
            <a:off x="-99" y="6727600"/>
            <a:ext cx="12192000" cy="130810"/>
          </a:xfrm>
          <a:custGeom>
            <a:rect b="b" l="l" r="r" t="t"/>
            <a:pathLst>
              <a:path extrusionOk="0" h="130809" w="12192000">
                <a:moveTo>
                  <a:pt x="0" y="0"/>
                </a:moveTo>
                <a:lnTo>
                  <a:pt x="12191999" y="0"/>
                </a:lnTo>
                <a:lnTo>
                  <a:pt x="12191999" y="130499"/>
                </a:lnTo>
                <a:lnTo>
                  <a:pt x="0" y="130499"/>
                </a:lnTo>
                <a:lnTo>
                  <a:pt x="0" y="0"/>
                </a:lnTo>
                <a:close/>
              </a:path>
            </a:pathLst>
          </a:custGeom>
          <a:solidFill>
            <a:srgbClr val="98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 name="Google Shape;8;p1"/>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6000" u="none" cap="none" strike="noStrike">
                <a:solidFill>
                  <a:srgbClr val="980000"/>
                </a:solidFill>
                <a:latin typeface="PT Sans Narrow"/>
                <a:ea typeface="PT Sans Narrow"/>
                <a:cs typeface="PT Sans Narrow"/>
                <a:sym typeface="PT Sans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Middleschool@aimsk12.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7"/>
          <p:cNvSpPr txBox="1"/>
          <p:nvPr>
            <p:ph type="ctrTitle"/>
          </p:nvPr>
        </p:nvSpPr>
        <p:spPr>
          <a:xfrm>
            <a:off x="954850" y="711625"/>
            <a:ext cx="10282200" cy="1920900"/>
          </a:xfrm>
          <a:prstGeom prst="rect">
            <a:avLst/>
          </a:prstGeom>
          <a:noFill/>
          <a:ln>
            <a:noFill/>
          </a:ln>
        </p:spPr>
        <p:txBody>
          <a:bodyPr anchorCtr="0" anchor="t" bIns="0" lIns="0" spcFirstLastPara="1" rIns="0" wrap="square" tIns="12700">
            <a:noAutofit/>
          </a:bodyPr>
          <a:lstStyle/>
          <a:p>
            <a:pPr indent="0" lvl="0" marL="13970" rtl="0" algn="ctr">
              <a:lnSpc>
                <a:spcPct val="100000"/>
              </a:lnSpc>
              <a:spcBef>
                <a:spcPts val="0"/>
              </a:spcBef>
              <a:spcAft>
                <a:spcPts val="0"/>
              </a:spcAft>
              <a:buSzPts val="1400"/>
              <a:buNone/>
            </a:pPr>
            <a:r>
              <a:rPr b="1" lang="en-US"/>
              <a:t>AIMS 6-8 Board Report</a:t>
            </a:r>
            <a:br>
              <a:rPr b="1" lang="en-US"/>
            </a:br>
            <a:r>
              <a:rPr b="1" lang="en-US" sz="2800"/>
              <a:t>Reporting Period November, 2020</a:t>
            </a:r>
            <a:endParaRPr b="1" sz="2800"/>
          </a:p>
        </p:txBody>
      </p:sp>
      <p:sp>
        <p:nvSpPr>
          <p:cNvPr id="52" name="Google Shape;52;p7"/>
          <p:cNvSpPr txBox="1"/>
          <p:nvPr/>
        </p:nvSpPr>
        <p:spPr>
          <a:xfrm>
            <a:off x="1872838" y="3368250"/>
            <a:ext cx="7239000" cy="1064100"/>
          </a:xfrm>
          <a:prstGeom prst="rect">
            <a:avLst/>
          </a:prstGeom>
          <a:noFill/>
          <a:ln>
            <a:noFill/>
          </a:ln>
        </p:spPr>
        <p:txBody>
          <a:bodyPr anchorCtr="0" anchor="t" bIns="0" lIns="0" spcFirstLastPara="1" rIns="0" wrap="square" tIns="29825">
            <a:noAutofit/>
          </a:bodyPr>
          <a:lstStyle/>
          <a:p>
            <a:pPr indent="909319" lvl="0" marL="12700" marR="5080" rtl="0" algn="ctr">
              <a:lnSpc>
                <a:spcPct val="119656"/>
              </a:lnSpc>
              <a:spcBef>
                <a:spcPts val="0"/>
              </a:spcBef>
              <a:spcAft>
                <a:spcPts val="0"/>
              </a:spcAft>
              <a:buNone/>
            </a:pPr>
            <a:r>
              <a:t/>
            </a:r>
            <a:endParaRPr/>
          </a:p>
          <a:p>
            <a:pPr indent="909319" lvl="0" marL="12700" marR="5080" rtl="0" algn="ctr">
              <a:lnSpc>
                <a:spcPct val="119656"/>
              </a:lnSpc>
              <a:spcBef>
                <a:spcPts val="0"/>
              </a:spcBef>
              <a:spcAft>
                <a:spcPts val="0"/>
              </a:spcAft>
              <a:buNone/>
            </a:pPr>
            <a:r>
              <a:rPr b="0" i="0" lang="en-US" sz="1400" u="none" cap="none" strike="noStrike">
                <a:solidFill>
                  <a:srgbClr val="685D46"/>
                </a:solidFill>
                <a:latin typeface="Arial"/>
                <a:ea typeface="Arial"/>
                <a:cs typeface="Arial"/>
                <a:sym typeface="Arial"/>
              </a:rPr>
              <a:t>Head of School</a:t>
            </a:r>
            <a:r>
              <a:rPr lang="en-US">
                <a:solidFill>
                  <a:srgbClr val="685D46"/>
                </a:solidFill>
              </a:rPr>
              <a:t>  Peter Holmquist, </a:t>
            </a:r>
            <a:r>
              <a:rPr b="0" i="0" lang="en-US" sz="1400" u="none" cap="none" strike="noStrike">
                <a:solidFill>
                  <a:srgbClr val="685D46"/>
                </a:solidFill>
                <a:latin typeface="Arial"/>
                <a:ea typeface="Arial"/>
                <a:cs typeface="Arial"/>
                <a:sym typeface="Arial"/>
              </a:rPr>
              <a:t>A</a:t>
            </a:r>
            <a:r>
              <a:rPr lang="en-US">
                <a:solidFill>
                  <a:srgbClr val="685D46"/>
                </a:solidFill>
              </a:rPr>
              <a:t>IMS </a:t>
            </a:r>
            <a:r>
              <a:rPr b="0" i="0" lang="en-US" sz="1400" u="none" cap="none" strike="noStrike">
                <a:solidFill>
                  <a:srgbClr val="685D46"/>
                </a:solidFill>
                <a:latin typeface="Arial"/>
                <a:ea typeface="Arial"/>
                <a:cs typeface="Arial"/>
                <a:sym typeface="Arial"/>
              </a:rPr>
              <a:t>College Prep </a:t>
            </a:r>
            <a:r>
              <a:rPr lang="en-US">
                <a:solidFill>
                  <a:srgbClr val="685D46"/>
                </a:solidFill>
              </a:rPr>
              <a:t>Middle </a:t>
            </a:r>
            <a:r>
              <a:rPr b="0" i="0" lang="en-US" sz="1400" u="none" cap="none" strike="noStrike">
                <a:solidFill>
                  <a:srgbClr val="685D46"/>
                </a:solidFill>
                <a:latin typeface="Arial"/>
                <a:ea typeface="Arial"/>
                <a:cs typeface="Arial"/>
                <a:sym typeface="Arial"/>
              </a:rPr>
              <a:t>School</a:t>
            </a:r>
            <a:endParaRPr b="0" i="0" sz="1400" u="none" cap="none" strike="noStrike">
              <a:solidFill>
                <a:srgbClr val="685D46"/>
              </a:solidFill>
              <a:latin typeface="Arial"/>
              <a:ea typeface="Arial"/>
              <a:cs typeface="Arial"/>
              <a:sym typeface="Arial"/>
            </a:endParaRPr>
          </a:p>
          <a:p>
            <a:pPr indent="909319" lvl="0" marL="12700" marR="5080" rtl="0" algn="ctr">
              <a:lnSpc>
                <a:spcPct val="119656"/>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3" name="Google Shape;53;p7"/>
          <p:cNvSpPr/>
          <p:nvPr/>
        </p:nvSpPr>
        <p:spPr>
          <a:xfrm>
            <a:off x="5406033" y="4927435"/>
            <a:ext cx="704548" cy="66334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7"/>
          <p:cNvSpPr/>
          <p:nvPr/>
        </p:nvSpPr>
        <p:spPr>
          <a:xfrm>
            <a:off x="4756298" y="4781623"/>
            <a:ext cx="2679304" cy="131437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517199" y="670574"/>
            <a:ext cx="11674801" cy="1689567"/>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Middle</a:t>
            </a:r>
            <a:r>
              <a:rPr lang="en-US" sz="3600"/>
              <a:t> School Challenges/Concerns and Method for Resolution</a:t>
            </a:r>
            <a:endParaRPr/>
          </a:p>
        </p:txBody>
      </p:sp>
      <p:sp>
        <p:nvSpPr>
          <p:cNvPr id="110" name="Google Shape;110;p16"/>
          <p:cNvSpPr txBox="1"/>
          <p:nvPr/>
        </p:nvSpPr>
        <p:spPr>
          <a:xfrm>
            <a:off x="1290125" y="1696775"/>
            <a:ext cx="10077000" cy="3909300"/>
          </a:xfrm>
          <a:prstGeom prst="rect">
            <a:avLst/>
          </a:prstGeom>
          <a:noFill/>
          <a:ln>
            <a:noFill/>
          </a:ln>
        </p:spPr>
        <p:txBody>
          <a:bodyPr anchorCtr="0" anchor="t" bIns="0" lIns="0" spcFirstLastPara="1" rIns="0" wrap="square" tIns="52700">
            <a:noAutofit/>
          </a:bodyPr>
          <a:lstStyle/>
          <a:p>
            <a:pPr indent="0" lvl="0" marL="0" rtl="0" algn="l">
              <a:lnSpc>
                <a:spcPct val="150000"/>
              </a:lnSpc>
              <a:spcBef>
                <a:spcPts val="0"/>
              </a:spcBef>
              <a:spcAft>
                <a:spcPts val="0"/>
              </a:spcAft>
              <a:buNone/>
            </a:pPr>
            <a:r>
              <a:rPr b="1" lang="en-US" sz="2300">
                <a:solidFill>
                  <a:srgbClr val="434343"/>
                </a:solidFill>
              </a:rPr>
              <a:t>Engagement of students in online learning </a:t>
            </a:r>
            <a:endParaRPr b="1" sz="2300">
              <a:solidFill>
                <a:srgbClr val="434343"/>
              </a:solidFill>
            </a:endParaRPr>
          </a:p>
          <a:p>
            <a:pPr indent="-374650" lvl="0" marL="914400" rtl="0" algn="l">
              <a:lnSpc>
                <a:spcPct val="150000"/>
              </a:lnSpc>
              <a:spcBef>
                <a:spcPts val="0"/>
              </a:spcBef>
              <a:spcAft>
                <a:spcPts val="0"/>
              </a:spcAft>
              <a:buClr>
                <a:srgbClr val="434343"/>
              </a:buClr>
              <a:buSzPts val="2300"/>
              <a:buChar char="●"/>
            </a:pPr>
            <a:r>
              <a:rPr b="1" lang="en-US" sz="2300">
                <a:solidFill>
                  <a:srgbClr val="434343"/>
                </a:solidFill>
              </a:rPr>
              <a:t>skills, practices, relationships</a:t>
            </a:r>
            <a:endParaRPr b="1" sz="2300">
              <a:solidFill>
                <a:srgbClr val="434343"/>
              </a:solidFill>
            </a:endParaRPr>
          </a:p>
          <a:p>
            <a:pPr indent="-374650" lvl="0" marL="914400" rtl="0" algn="l">
              <a:lnSpc>
                <a:spcPct val="150000"/>
              </a:lnSpc>
              <a:spcBef>
                <a:spcPts val="0"/>
              </a:spcBef>
              <a:spcAft>
                <a:spcPts val="0"/>
              </a:spcAft>
              <a:buClr>
                <a:srgbClr val="434343"/>
              </a:buClr>
              <a:buSzPts val="2300"/>
              <a:buChar char="●"/>
            </a:pPr>
            <a:r>
              <a:rPr b="1" lang="en-US" sz="2300">
                <a:solidFill>
                  <a:srgbClr val="434343"/>
                </a:solidFill>
              </a:rPr>
              <a:t>develop teacher investment in curriculum</a:t>
            </a:r>
            <a:endParaRPr b="1" sz="2300">
              <a:solidFill>
                <a:srgbClr val="434343"/>
              </a:solidFill>
            </a:endParaRPr>
          </a:p>
          <a:p>
            <a:pPr indent="0" lvl="0" marL="0" rtl="0" algn="l">
              <a:lnSpc>
                <a:spcPct val="150000"/>
              </a:lnSpc>
              <a:spcBef>
                <a:spcPts val="0"/>
              </a:spcBef>
              <a:spcAft>
                <a:spcPts val="0"/>
              </a:spcAft>
              <a:buClr>
                <a:schemeClr val="dk1"/>
              </a:buClr>
              <a:buSzPts val="1100"/>
              <a:buFont typeface="Arial"/>
              <a:buNone/>
            </a:pPr>
            <a:r>
              <a:rPr b="1" lang="en-US" sz="2300">
                <a:solidFill>
                  <a:srgbClr val="434343"/>
                </a:solidFill>
              </a:rPr>
              <a:t>Professional Development continually addressed through</a:t>
            </a:r>
            <a:endParaRPr b="1" sz="2300">
              <a:solidFill>
                <a:srgbClr val="434343"/>
              </a:solidFill>
            </a:endParaRPr>
          </a:p>
          <a:p>
            <a:pPr indent="-374650" lvl="0" marL="914400" rtl="0" algn="l">
              <a:lnSpc>
                <a:spcPct val="150000"/>
              </a:lnSpc>
              <a:spcBef>
                <a:spcPts val="0"/>
              </a:spcBef>
              <a:spcAft>
                <a:spcPts val="0"/>
              </a:spcAft>
              <a:buClr>
                <a:srgbClr val="434343"/>
              </a:buClr>
              <a:buSzPts val="2300"/>
              <a:buChar char="●"/>
            </a:pPr>
            <a:r>
              <a:rPr b="1" lang="en-US" sz="2300">
                <a:solidFill>
                  <a:srgbClr val="434343"/>
                </a:solidFill>
              </a:rPr>
              <a:t>faculty evaluation plan (including data tracking for improvement)</a:t>
            </a:r>
            <a:endParaRPr b="1" sz="2300">
              <a:solidFill>
                <a:srgbClr val="434343"/>
              </a:solidFill>
            </a:endParaRPr>
          </a:p>
          <a:p>
            <a:pPr indent="-374650" lvl="0" marL="914400" rtl="0" algn="l">
              <a:lnSpc>
                <a:spcPct val="150000"/>
              </a:lnSpc>
              <a:spcBef>
                <a:spcPts val="0"/>
              </a:spcBef>
              <a:spcAft>
                <a:spcPts val="0"/>
              </a:spcAft>
              <a:buClr>
                <a:srgbClr val="434343"/>
              </a:buClr>
              <a:buSzPts val="2300"/>
              <a:buChar char="●"/>
            </a:pPr>
            <a:r>
              <a:rPr b="1" lang="en-US" sz="2300">
                <a:solidFill>
                  <a:srgbClr val="434343"/>
                </a:solidFill>
              </a:rPr>
              <a:t>unit/lesson planning for Quarter Two and beyond</a:t>
            </a:r>
            <a:endParaRPr b="1" sz="2300">
              <a:solidFill>
                <a:srgbClr val="434343"/>
              </a:solidFill>
            </a:endParaRPr>
          </a:p>
          <a:p>
            <a:pPr indent="-374650" lvl="0" marL="914400" rtl="0" algn="l">
              <a:lnSpc>
                <a:spcPct val="150000"/>
              </a:lnSpc>
              <a:spcBef>
                <a:spcPts val="0"/>
              </a:spcBef>
              <a:spcAft>
                <a:spcPts val="0"/>
              </a:spcAft>
              <a:buClr>
                <a:srgbClr val="434343"/>
              </a:buClr>
              <a:buSzPts val="2300"/>
              <a:buChar char="●"/>
            </a:pPr>
            <a:r>
              <a:rPr b="1" lang="en-US" sz="2300">
                <a:solidFill>
                  <a:srgbClr val="434343"/>
                </a:solidFill>
              </a:rPr>
              <a:t>vendor, peer teacher, and administrator offering training</a:t>
            </a:r>
            <a:endParaRPr b="1" sz="2300">
              <a:solidFill>
                <a:srgbClr val="434343"/>
              </a:solidFill>
            </a:endParaRPr>
          </a:p>
          <a:p>
            <a:pPr indent="0" lvl="0" marL="0" rtl="0" algn="l">
              <a:lnSpc>
                <a:spcPct val="150000"/>
              </a:lnSpc>
              <a:spcBef>
                <a:spcPts val="0"/>
              </a:spcBef>
              <a:spcAft>
                <a:spcPts val="0"/>
              </a:spcAft>
              <a:buClr>
                <a:schemeClr val="dk1"/>
              </a:buClr>
              <a:buSzPts val="1100"/>
              <a:buFont typeface="Arial"/>
              <a:buNone/>
            </a:pPr>
            <a:r>
              <a:t/>
            </a:r>
            <a:endParaRPr b="1" sz="2200">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8"/>
          <p:cNvSpPr txBox="1"/>
          <p:nvPr>
            <p:ph type="title"/>
          </p:nvPr>
        </p:nvSpPr>
        <p:spPr>
          <a:xfrm>
            <a:off x="517199" y="670574"/>
            <a:ext cx="11674800" cy="16896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a:t>Introduction</a:t>
            </a:r>
            <a:endParaRPr/>
          </a:p>
        </p:txBody>
      </p:sp>
      <p:sp>
        <p:nvSpPr>
          <p:cNvPr id="60" name="Google Shape;60;p8"/>
          <p:cNvSpPr txBox="1"/>
          <p:nvPr/>
        </p:nvSpPr>
        <p:spPr>
          <a:xfrm>
            <a:off x="517200" y="1220750"/>
            <a:ext cx="11041200" cy="5419500"/>
          </a:xfrm>
          <a:prstGeom prst="rect">
            <a:avLst/>
          </a:prstGeom>
          <a:noFill/>
          <a:ln>
            <a:noFill/>
          </a:ln>
        </p:spPr>
        <p:txBody>
          <a:bodyPr anchorCtr="0" anchor="t" bIns="0" lIns="0" spcFirstLastPara="1" rIns="0" wrap="square" tIns="52700">
            <a:noAutofit/>
          </a:bodyPr>
          <a:lstStyle/>
          <a:p>
            <a:pPr indent="0" lvl="0" marL="0" rtl="0" algn="l">
              <a:spcBef>
                <a:spcPts val="0"/>
              </a:spcBef>
              <a:spcAft>
                <a:spcPts val="0"/>
              </a:spcAft>
              <a:buClr>
                <a:srgbClr val="000000"/>
              </a:buClr>
              <a:buSzPts val="1800"/>
              <a:buFont typeface="Arial"/>
              <a:buNone/>
            </a:pPr>
            <a:r>
              <a:t/>
            </a:r>
            <a:endParaRPr b="1" sz="1800">
              <a:solidFill>
                <a:srgbClr val="434343"/>
              </a:solidFill>
              <a:latin typeface="Lucida Sans"/>
              <a:ea typeface="Lucida Sans"/>
              <a:cs typeface="Lucida Sans"/>
              <a:sym typeface="Lucida Sans"/>
            </a:endParaRPr>
          </a:p>
          <a:p>
            <a:pPr indent="0" lvl="0" marL="457200" marR="0" rtl="0" algn="l">
              <a:lnSpc>
                <a:spcPct val="100000"/>
              </a:lnSpc>
              <a:spcBef>
                <a:spcPts val="0"/>
              </a:spcBef>
              <a:spcAft>
                <a:spcPts val="0"/>
              </a:spcAft>
              <a:buClr>
                <a:srgbClr val="000000"/>
              </a:buClr>
              <a:buSzPts val="1800"/>
              <a:buFont typeface="Arial"/>
              <a:buNone/>
            </a:pPr>
            <a:r>
              <a:t/>
            </a:r>
            <a:endParaRPr b="1" sz="1800">
              <a:solidFill>
                <a:srgbClr val="434343"/>
              </a:solidFill>
              <a:latin typeface="Lucida Sans"/>
              <a:ea typeface="Lucida Sans"/>
              <a:cs typeface="Lucida Sans"/>
              <a:sym typeface="Lucida Sans"/>
            </a:endParaRPr>
          </a:p>
          <a:p>
            <a:pPr indent="0" lvl="0" marL="457200" marR="0" rtl="0" algn="l">
              <a:lnSpc>
                <a:spcPct val="200000"/>
              </a:lnSpc>
              <a:spcBef>
                <a:spcPts val="0"/>
              </a:spcBef>
              <a:spcAft>
                <a:spcPts val="0"/>
              </a:spcAft>
              <a:buNone/>
            </a:pPr>
            <a:r>
              <a:t/>
            </a:r>
            <a:endParaRPr>
              <a:solidFill>
                <a:srgbClr val="434343"/>
              </a:solidFill>
            </a:endParaRPr>
          </a:p>
          <a:p>
            <a:pPr indent="0" lvl="0" marL="914400" marR="0" rtl="0" algn="l">
              <a:lnSpc>
                <a:spcPct val="100000"/>
              </a:lnSpc>
              <a:spcBef>
                <a:spcPts val="315"/>
              </a:spcBef>
              <a:spcAft>
                <a:spcPts val="0"/>
              </a:spcAft>
              <a:buClr>
                <a:srgbClr val="000000"/>
              </a:buClr>
              <a:buSzPts val="1800"/>
              <a:buFont typeface="Arial"/>
              <a:buNone/>
            </a:pPr>
            <a:r>
              <a:rPr b="1" lang="en-US" sz="1800">
                <a:solidFill>
                  <a:srgbClr val="5B0F00"/>
                </a:solidFill>
                <a:latin typeface="Helvetica Neue"/>
                <a:ea typeface="Helvetica Neue"/>
                <a:cs typeface="Helvetica Neue"/>
                <a:sym typeface="Helvetica Neue"/>
              </a:rPr>
              <a:t>This slide deck contains information about AIMS College Prep Middle School. It will not be read to the board. In the interest of time, the board will receive this presentation in advance, and will have questions ready for the coordinator. The Head may take a short time  ( 5 minutes Max) to highlight any Items that may be of specific interest to the board.</a:t>
            </a:r>
            <a:endParaRPr b="1" i="0" sz="1800" u="none" cap="none" strike="noStrike">
              <a:solidFill>
                <a:srgbClr val="5B0F0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9"/>
          <p:cNvSpPr txBox="1"/>
          <p:nvPr>
            <p:ph type="title"/>
          </p:nvPr>
        </p:nvSpPr>
        <p:spPr>
          <a:xfrm>
            <a:off x="517200" y="670574"/>
            <a:ext cx="11674800" cy="8196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Highlights I Want The Board To Know</a:t>
            </a:r>
            <a:endParaRPr/>
          </a:p>
        </p:txBody>
      </p:sp>
      <p:sp>
        <p:nvSpPr>
          <p:cNvPr id="66" name="Google Shape;66;p9"/>
          <p:cNvSpPr txBox="1"/>
          <p:nvPr/>
        </p:nvSpPr>
        <p:spPr>
          <a:xfrm>
            <a:off x="921250" y="1615500"/>
            <a:ext cx="6406500" cy="4417500"/>
          </a:xfrm>
          <a:prstGeom prst="rect">
            <a:avLst/>
          </a:prstGeom>
          <a:noFill/>
          <a:ln>
            <a:noFill/>
          </a:ln>
        </p:spPr>
        <p:txBody>
          <a:bodyPr anchorCtr="0" anchor="t" bIns="0" lIns="0" spcFirstLastPara="1" rIns="0" wrap="square" tIns="52700">
            <a:noAutofit/>
          </a:bodyPr>
          <a:lstStyle/>
          <a:p>
            <a:pPr indent="-387350" lvl="0" marL="457200" rtl="0" algn="l">
              <a:spcBef>
                <a:spcPts val="315"/>
              </a:spcBef>
              <a:spcAft>
                <a:spcPts val="0"/>
              </a:spcAft>
              <a:buClr>
                <a:srgbClr val="5B0F00"/>
              </a:buClr>
              <a:buSzPts val="2500"/>
              <a:buFont typeface="Helvetica Neue"/>
              <a:buChar char="●"/>
            </a:pPr>
            <a:r>
              <a:rPr b="1" lang="en-US" sz="2500">
                <a:solidFill>
                  <a:srgbClr val="5B0F00"/>
                </a:solidFill>
                <a:latin typeface="Helvetica Neue"/>
                <a:ea typeface="Helvetica Neue"/>
                <a:cs typeface="Helvetica Neue"/>
                <a:sym typeface="Helvetica Neue"/>
              </a:rPr>
              <a:t>Continuing to develop teachers</a:t>
            </a:r>
            <a:endParaRPr b="1" sz="2500">
              <a:solidFill>
                <a:srgbClr val="5B0F00"/>
              </a:solidFill>
              <a:latin typeface="Helvetica Neue"/>
              <a:ea typeface="Helvetica Neue"/>
              <a:cs typeface="Helvetica Neue"/>
              <a:sym typeface="Helvetica Neue"/>
            </a:endParaRPr>
          </a:p>
          <a:p>
            <a:pPr indent="-387350" lvl="0" marL="457200" rtl="0" algn="l">
              <a:spcBef>
                <a:spcPts val="1000"/>
              </a:spcBef>
              <a:spcAft>
                <a:spcPts val="0"/>
              </a:spcAft>
              <a:buClr>
                <a:srgbClr val="5B0F00"/>
              </a:buClr>
              <a:buSzPts val="2500"/>
              <a:buFont typeface="Helvetica Neue"/>
              <a:buChar char="●"/>
            </a:pPr>
            <a:r>
              <a:rPr b="1" lang="en-US" sz="2500">
                <a:solidFill>
                  <a:srgbClr val="5B0F00"/>
                </a:solidFill>
                <a:latin typeface="Helvetica Neue"/>
                <a:ea typeface="Helvetica Neue"/>
                <a:cs typeface="Helvetica Neue"/>
                <a:sym typeface="Helvetica Neue"/>
              </a:rPr>
              <a:t>Completed the charter renewal application and first hearing</a:t>
            </a:r>
            <a:endParaRPr b="1" sz="2500">
              <a:solidFill>
                <a:srgbClr val="5B0F00"/>
              </a:solidFill>
              <a:latin typeface="Helvetica Neue"/>
              <a:ea typeface="Helvetica Neue"/>
              <a:cs typeface="Helvetica Neue"/>
              <a:sym typeface="Helvetica Neue"/>
            </a:endParaRPr>
          </a:p>
          <a:p>
            <a:pPr indent="-387350" lvl="0" marL="457200" rtl="0" algn="l">
              <a:spcBef>
                <a:spcPts val="1000"/>
              </a:spcBef>
              <a:spcAft>
                <a:spcPts val="0"/>
              </a:spcAft>
              <a:buClr>
                <a:srgbClr val="5B0F00"/>
              </a:buClr>
              <a:buSzPts val="2500"/>
              <a:buFont typeface="Helvetica Neue"/>
              <a:buChar char="●"/>
            </a:pPr>
            <a:r>
              <a:rPr b="1" lang="en-US" sz="2500">
                <a:solidFill>
                  <a:srgbClr val="5B0F00"/>
                </a:solidFill>
                <a:latin typeface="Helvetica Neue"/>
                <a:ea typeface="Helvetica Neue"/>
                <a:cs typeface="Helvetica Neue"/>
                <a:sym typeface="Helvetica Neue"/>
              </a:rPr>
              <a:t>Continuing replacement or sharing of school supplies and computers</a:t>
            </a:r>
            <a:endParaRPr b="1" sz="2500">
              <a:solidFill>
                <a:srgbClr val="5B0F00"/>
              </a:solidFill>
              <a:latin typeface="Helvetica Neue"/>
              <a:ea typeface="Helvetica Neue"/>
              <a:cs typeface="Helvetica Neue"/>
              <a:sym typeface="Helvetica Neue"/>
            </a:endParaRPr>
          </a:p>
          <a:p>
            <a:pPr indent="-387350" lvl="0" marL="457200" rtl="0" algn="l">
              <a:spcBef>
                <a:spcPts val="1000"/>
              </a:spcBef>
              <a:spcAft>
                <a:spcPts val="0"/>
              </a:spcAft>
              <a:buClr>
                <a:srgbClr val="5B0F00"/>
              </a:buClr>
              <a:buSzPts val="2500"/>
              <a:buFont typeface="Helvetica Neue"/>
              <a:buChar char="●"/>
            </a:pPr>
            <a:r>
              <a:rPr b="1" lang="en-US" sz="2500">
                <a:solidFill>
                  <a:srgbClr val="5B0F00"/>
                </a:solidFill>
                <a:latin typeface="Helvetica Neue"/>
                <a:ea typeface="Helvetica Neue"/>
                <a:cs typeface="Helvetica Neue"/>
                <a:sym typeface="Helvetica Neue"/>
              </a:rPr>
              <a:t>All Tied Up, AIMS, and WNBA (see right)</a:t>
            </a:r>
            <a:endParaRPr b="1" sz="2500">
              <a:solidFill>
                <a:srgbClr val="5B0F00"/>
              </a:solidFill>
              <a:latin typeface="Helvetica Neue"/>
              <a:ea typeface="Helvetica Neue"/>
              <a:cs typeface="Helvetica Neue"/>
              <a:sym typeface="Helvetica Neue"/>
            </a:endParaRPr>
          </a:p>
          <a:p>
            <a:pPr indent="0" lvl="0" marL="0" rtl="0" algn="l">
              <a:spcBef>
                <a:spcPts val="1000"/>
              </a:spcBef>
              <a:spcAft>
                <a:spcPts val="1000"/>
              </a:spcAft>
              <a:buClr>
                <a:schemeClr val="dk1"/>
              </a:buClr>
              <a:buSzPts val="1400"/>
              <a:buFont typeface="Arial"/>
              <a:buNone/>
            </a:pPr>
            <a:r>
              <a:t/>
            </a:r>
            <a:endParaRPr>
              <a:solidFill>
                <a:srgbClr val="434343"/>
              </a:solidFill>
            </a:endParaRPr>
          </a:p>
        </p:txBody>
      </p:sp>
      <p:pic>
        <p:nvPicPr>
          <p:cNvPr id="67" name="Google Shape;67;p9"/>
          <p:cNvPicPr preferRelativeResize="0"/>
          <p:nvPr/>
        </p:nvPicPr>
        <p:blipFill>
          <a:blip r:embed="rId3">
            <a:alphaModFix/>
          </a:blip>
          <a:stretch>
            <a:fillRect/>
          </a:stretch>
        </p:blipFill>
        <p:spPr>
          <a:xfrm>
            <a:off x="7929725" y="2447575"/>
            <a:ext cx="3795450" cy="3795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0"/>
          <p:cNvSpPr txBox="1"/>
          <p:nvPr>
            <p:ph type="title"/>
          </p:nvPr>
        </p:nvSpPr>
        <p:spPr>
          <a:xfrm>
            <a:off x="517200"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t>Highlights Of The Month</a:t>
            </a:r>
            <a:endParaRPr sz="3600"/>
          </a:p>
        </p:txBody>
      </p:sp>
      <p:sp>
        <p:nvSpPr>
          <p:cNvPr id="73" name="Google Shape;73;p10"/>
          <p:cNvSpPr txBox="1"/>
          <p:nvPr/>
        </p:nvSpPr>
        <p:spPr>
          <a:xfrm>
            <a:off x="688275" y="1208650"/>
            <a:ext cx="7726800" cy="5145000"/>
          </a:xfrm>
          <a:prstGeom prst="rect">
            <a:avLst/>
          </a:prstGeom>
          <a:noFill/>
          <a:ln>
            <a:noFill/>
          </a:ln>
        </p:spPr>
        <p:txBody>
          <a:bodyPr anchorCtr="0" anchor="t" bIns="0" lIns="0" spcFirstLastPara="1" rIns="0" wrap="square" tIns="52700">
            <a:noAutofit/>
          </a:bodyPr>
          <a:lstStyle/>
          <a:p>
            <a:pPr indent="-387350" lvl="0" marL="457200" rtl="0" algn="l">
              <a:spcBef>
                <a:spcPts val="315"/>
              </a:spcBef>
              <a:spcAft>
                <a:spcPts val="0"/>
              </a:spcAft>
              <a:buClr>
                <a:srgbClr val="5B0F00"/>
              </a:buClr>
              <a:buSzPts val="2500"/>
              <a:buFont typeface="Helvetica Neue"/>
              <a:buChar char="●"/>
            </a:pPr>
            <a:r>
              <a:rPr b="1" lang="en-US" sz="2500">
                <a:solidFill>
                  <a:srgbClr val="5B0F00"/>
                </a:solidFill>
                <a:latin typeface="Helvetica Neue"/>
                <a:ea typeface="Helvetica Neue"/>
                <a:cs typeface="Helvetica Neue"/>
                <a:sym typeface="Helvetica Neue"/>
              </a:rPr>
              <a:t>Completed Quarter 1 of Semester 1</a:t>
            </a:r>
            <a:endParaRPr b="1" sz="2500">
              <a:solidFill>
                <a:srgbClr val="5B0F00"/>
              </a:solidFill>
              <a:latin typeface="Helvetica Neue"/>
              <a:ea typeface="Helvetica Neue"/>
              <a:cs typeface="Helvetica Neue"/>
              <a:sym typeface="Helvetica Neue"/>
            </a:endParaRPr>
          </a:p>
          <a:p>
            <a:pPr indent="-387350" lvl="0" marL="457200" rtl="0" algn="l">
              <a:spcBef>
                <a:spcPts val="315"/>
              </a:spcBef>
              <a:spcAft>
                <a:spcPts val="0"/>
              </a:spcAft>
              <a:buClr>
                <a:srgbClr val="5B0F00"/>
              </a:buClr>
              <a:buSzPts val="2500"/>
              <a:buFont typeface="Helvetica Neue"/>
              <a:buChar char="●"/>
            </a:pPr>
            <a:r>
              <a:rPr b="1" lang="en-US" sz="2500">
                <a:solidFill>
                  <a:srgbClr val="5B0F00"/>
                </a:solidFill>
                <a:latin typeface="Helvetica Neue"/>
                <a:ea typeface="Helvetica Neue"/>
                <a:cs typeface="Helvetica Neue"/>
                <a:sym typeface="Helvetica Neue"/>
              </a:rPr>
              <a:t>Supported with Measure G1, SPSA, LCAP, Title Funds review (adminstrative/legislative requirements)</a:t>
            </a:r>
            <a:endParaRPr b="1" sz="2500">
              <a:solidFill>
                <a:srgbClr val="5B0F00"/>
              </a:solidFill>
              <a:latin typeface="Helvetica Neue"/>
              <a:ea typeface="Helvetica Neue"/>
              <a:cs typeface="Helvetica Neue"/>
              <a:sym typeface="Helvetica Neue"/>
            </a:endParaRPr>
          </a:p>
          <a:p>
            <a:pPr indent="-387350" lvl="0" marL="457200" rtl="0" algn="l">
              <a:spcBef>
                <a:spcPts val="315"/>
              </a:spcBef>
              <a:spcAft>
                <a:spcPts val="0"/>
              </a:spcAft>
              <a:buClr>
                <a:srgbClr val="5B0F00"/>
              </a:buClr>
              <a:buSzPts val="2500"/>
              <a:buFont typeface="Helvetica Neue"/>
              <a:buChar char="●"/>
            </a:pPr>
            <a:r>
              <a:rPr b="1" lang="en-US" sz="2500">
                <a:solidFill>
                  <a:srgbClr val="5B0F00"/>
                </a:solidFill>
                <a:latin typeface="Helvetica Neue"/>
                <a:ea typeface="Helvetica Neue"/>
                <a:cs typeface="Helvetica Neue"/>
                <a:sym typeface="Helvetica Neue"/>
              </a:rPr>
              <a:t>Spending time supporting social media and branding</a:t>
            </a:r>
            <a:endParaRPr b="1" sz="2500">
              <a:solidFill>
                <a:srgbClr val="5B0F00"/>
              </a:solidFill>
              <a:latin typeface="Helvetica Neue"/>
              <a:ea typeface="Helvetica Neue"/>
              <a:cs typeface="Helvetica Neue"/>
              <a:sym typeface="Helvetica Neue"/>
            </a:endParaRPr>
          </a:p>
          <a:p>
            <a:pPr indent="-387350" lvl="0" marL="457200" rtl="0" algn="l">
              <a:spcBef>
                <a:spcPts val="1000"/>
              </a:spcBef>
              <a:spcAft>
                <a:spcPts val="0"/>
              </a:spcAft>
              <a:buClr>
                <a:srgbClr val="5B0F00"/>
              </a:buClr>
              <a:buSzPts val="2500"/>
              <a:buFont typeface="Helvetica Neue"/>
              <a:buChar char="●"/>
            </a:pPr>
            <a:r>
              <a:rPr b="1" lang="en-US" sz="2500">
                <a:solidFill>
                  <a:srgbClr val="5B0F00"/>
                </a:solidFill>
                <a:latin typeface="Helvetica Neue"/>
                <a:ea typeface="Helvetica Neue"/>
                <a:cs typeface="Helvetica Neue"/>
                <a:sym typeface="Helvetica Neue"/>
              </a:rPr>
              <a:t>Completed the charter renewal application and first hearing</a:t>
            </a:r>
            <a:endParaRPr b="1" sz="2500">
              <a:solidFill>
                <a:srgbClr val="5B0F00"/>
              </a:solidFill>
              <a:latin typeface="Helvetica Neue"/>
              <a:ea typeface="Helvetica Neue"/>
              <a:cs typeface="Helvetica Neue"/>
              <a:sym typeface="Helvetica Neue"/>
            </a:endParaRPr>
          </a:p>
          <a:p>
            <a:pPr indent="-387350" lvl="0" marL="457200" rtl="0" algn="l">
              <a:spcBef>
                <a:spcPts val="1000"/>
              </a:spcBef>
              <a:spcAft>
                <a:spcPts val="0"/>
              </a:spcAft>
              <a:buClr>
                <a:srgbClr val="5B0F00"/>
              </a:buClr>
              <a:buSzPts val="2500"/>
              <a:buFont typeface="Helvetica Neue"/>
              <a:buChar char="●"/>
            </a:pPr>
            <a:r>
              <a:rPr b="1" lang="en-US" sz="2500">
                <a:solidFill>
                  <a:srgbClr val="5B0F00"/>
                </a:solidFill>
                <a:latin typeface="Helvetica Neue"/>
                <a:ea typeface="Helvetica Neue"/>
                <a:cs typeface="Helvetica Neue"/>
                <a:sym typeface="Helvetica Neue"/>
              </a:rPr>
              <a:t>Continuing replacement or sharing of school supplies and computers</a:t>
            </a:r>
            <a:endParaRPr b="1" sz="2500">
              <a:solidFill>
                <a:srgbClr val="5B0F00"/>
              </a:solidFill>
              <a:latin typeface="Helvetica Neue"/>
              <a:ea typeface="Helvetica Neue"/>
              <a:cs typeface="Helvetica Neue"/>
              <a:sym typeface="Helvetica Neue"/>
            </a:endParaRPr>
          </a:p>
          <a:p>
            <a:pPr indent="-387350" lvl="0" marL="457200" rtl="0" algn="l">
              <a:spcBef>
                <a:spcPts val="1000"/>
              </a:spcBef>
              <a:spcAft>
                <a:spcPts val="0"/>
              </a:spcAft>
              <a:buClr>
                <a:srgbClr val="5B0F00"/>
              </a:buClr>
              <a:buSzPts val="2500"/>
              <a:buFont typeface="Helvetica Neue"/>
              <a:buChar char="●"/>
            </a:pPr>
            <a:r>
              <a:rPr b="1" lang="en-US" sz="2500">
                <a:solidFill>
                  <a:srgbClr val="5B0F00"/>
                </a:solidFill>
                <a:latin typeface="Helvetica Neue"/>
                <a:ea typeface="Helvetica Neue"/>
                <a:cs typeface="Helvetica Neue"/>
                <a:sym typeface="Helvetica Neue"/>
              </a:rPr>
              <a:t>All Tied Up, AIMS, and WNBA (see right)</a:t>
            </a:r>
            <a:endParaRPr b="1" sz="2500">
              <a:solidFill>
                <a:srgbClr val="5B0F00"/>
              </a:solidFill>
              <a:latin typeface="Helvetica Neue"/>
              <a:ea typeface="Helvetica Neue"/>
              <a:cs typeface="Helvetica Neue"/>
              <a:sym typeface="Helvetica Neue"/>
            </a:endParaRPr>
          </a:p>
          <a:p>
            <a:pPr indent="0" lvl="0" marL="0" rtl="0" algn="l">
              <a:spcBef>
                <a:spcPts val="1000"/>
              </a:spcBef>
              <a:spcAft>
                <a:spcPts val="1000"/>
              </a:spcAft>
              <a:buClr>
                <a:schemeClr val="dk1"/>
              </a:buClr>
              <a:buSzPts val="1400"/>
              <a:buFont typeface="Arial"/>
              <a:buNone/>
            </a:pPr>
            <a:r>
              <a:t/>
            </a:r>
            <a:endParaRPr>
              <a:solidFill>
                <a:srgbClr val="434343"/>
              </a:solidFill>
            </a:endParaRPr>
          </a:p>
        </p:txBody>
      </p:sp>
      <p:pic>
        <p:nvPicPr>
          <p:cNvPr id="74" name="Google Shape;74;p10"/>
          <p:cNvPicPr preferRelativeResize="0"/>
          <p:nvPr/>
        </p:nvPicPr>
        <p:blipFill>
          <a:blip r:embed="rId3">
            <a:alphaModFix/>
          </a:blip>
          <a:stretch>
            <a:fillRect/>
          </a:stretch>
        </p:blipFill>
        <p:spPr>
          <a:xfrm>
            <a:off x="8952550" y="3470400"/>
            <a:ext cx="2772624" cy="2772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1"/>
          <p:cNvSpPr txBox="1"/>
          <p:nvPr>
            <p:ph type="title"/>
          </p:nvPr>
        </p:nvSpPr>
        <p:spPr>
          <a:xfrm>
            <a:off x="517199" y="670573"/>
            <a:ext cx="10819015" cy="1193396"/>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0"/>
              </a:spcBef>
              <a:spcAft>
                <a:spcPts val="0"/>
              </a:spcAft>
              <a:buSzPts val="1400"/>
              <a:buNone/>
            </a:pPr>
            <a:r>
              <a:rPr lang="en-US" sz="3600"/>
              <a:t>Middle </a:t>
            </a:r>
            <a:r>
              <a:rPr lang="en-US" sz="3600"/>
              <a:t>School Instructional Schedule In January</a:t>
            </a:r>
            <a:endParaRPr sz="3600"/>
          </a:p>
        </p:txBody>
      </p:sp>
      <p:graphicFrame>
        <p:nvGraphicFramePr>
          <p:cNvPr id="80" name="Google Shape;80;p11"/>
          <p:cNvGraphicFramePr/>
          <p:nvPr/>
        </p:nvGraphicFramePr>
        <p:xfrm>
          <a:off x="137263" y="1771650"/>
          <a:ext cx="3000000" cy="3000000"/>
        </p:xfrm>
        <a:graphic>
          <a:graphicData uri="http://schemas.openxmlformats.org/drawingml/2006/table">
            <a:tbl>
              <a:tblPr>
                <a:noFill/>
                <a:tableStyleId>{6A9BF6D3-6FF3-4B78-9950-293EDE71AC9C}</a:tableStyleId>
              </a:tblPr>
              <a:tblGrid>
                <a:gridCol w="509000"/>
                <a:gridCol w="1036275"/>
                <a:gridCol w="916000"/>
                <a:gridCol w="916000"/>
                <a:gridCol w="916000"/>
                <a:gridCol w="916000"/>
                <a:gridCol w="916000"/>
                <a:gridCol w="916000"/>
                <a:gridCol w="916000"/>
                <a:gridCol w="916000"/>
                <a:gridCol w="916000"/>
                <a:gridCol w="1045525"/>
                <a:gridCol w="1064050"/>
              </a:tblGrid>
              <a:tr h="2514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gridSpan="11">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t>USC &amp; Stanford (Ms.Jone &amp; Ms. Bakheit)</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CCCCC"/>
                    </a:solidFill>
                  </a:tcPr>
                </a:tc>
                <a:tc hMerge="1"/>
                <a:tc hMerge="1"/>
                <a:tc hMerge="1"/>
                <a:tc hMerge="1"/>
                <a:tc hMerge="1"/>
                <a:tc hMerge="1"/>
                <a:tc hMerge="1"/>
                <a:tc hMerge="1"/>
                <a:tc hMerge="1"/>
                <a:tc h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CCCCC"/>
                    </a:solidFill>
                  </a:tcPr>
                </a:tc>
              </a:tr>
              <a:tr h="2514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gridSpan="2">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t>Monday</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gridSpan="2">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t>Tuesday</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gridSpan="2">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t>Wednesday</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gridSpan="2">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t>Thursday</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gridSpan="2">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t>Friday</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r>
              <a:tr h="504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latin typeface="Arial Narrow"/>
                          <a:ea typeface="Arial Narrow"/>
                          <a:cs typeface="Arial Narrow"/>
                          <a:sym typeface="Arial Narrow"/>
                        </a:rPr>
                        <a:t>Block 1 (90 min)</a:t>
                      </a:r>
                      <a:endParaRPr b="1" sz="10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9:00 - 10:30</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(ELA)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(Math)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(Math)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(ELA)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(ELA)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(Math)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(Math)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(ELA)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(ELA &amp; Hist Assessment &amp; Evaluation)</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(Math &amp; Sci Assessment &amp; Evaluation)</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2514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10:30 - 11:00</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gridSpan="10">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Break</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hMerge="1"/>
                <a:tc hMerge="1"/>
                <a:tc hMerge="1"/>
                <a:tc hMerge="1"/>
                <a:tc hMerge="1"/>
                <a:tc hMerge="1"/>
                <a:tc hMerge="1"/>
                <a:tc hMerge="1"/>
                <a:tc hMerge="1"/>
              </a:tr>
              <a:tr h="504825">
                <a:tc>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latin typeface="Arial Narrow"/>
                          <a:ea typeface="Arial Narrow"/>
                          <a:cs typeface="Arial Narrow"/>
                          <a:sym typeface="Arial Narrow"/>
                        </a:rPr>
                        <a:t>Week 1</a:t>
                      </a:r>
                      <a:endParaRPr b="1" sz="12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latin typeface="Arial Narrow"/>
                          <a:ea typeface="Arial Narrow"/>
                          <a:cs typeface="Arial Narrow"/>
                          <a:sym typeface="Arial Narrow"/>
                        </a:rPr>
                        <a:t>Block 2 (90 min) USC/Stanford</a:t>
                      </a:r>
                      <a:endParaRPr b="1" sz="10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11:00 - 12:30</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P.E. (Mike)</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P.E. (Tina)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Art (Frost)</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00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Music (Hammer)</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World Language (Spanish)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World Language (Mandarin)</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P.E. (Mike)</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P.E. (Tina)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FF"/>
                    </a:solidFill>
                  </a:tcPr>
                </a:tc>
                <a:tc rowSpan="3">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(Math &amp; Sci Assessment &amp; Evaluation)</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rowSpan="3">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(ELA &amp; Hist Assessment &amp; Evaluation)</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504825">
                <a:tc>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latin typeface="Arial Narrow"/>
                          <a:ea typeface="Arial Narrow"/>
                          <a:cs typeface="Arial Narrow"/>
                          <a:sym typeface="Arial Narrow"/>
                        </a:rPr>
                        <a:t>Week 2</a:t>
                      </a:r>
                      <a:endParaRPr b="1" sz="12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latin typeface="Arial Narrow"/>
                          <a:ea typeface="Arial Narrow"/>
                          <a:cs typeface="Arial Narrow"/>
                          <a:sym typeface="Arial Narrow"/>
                        </a:rPr>
                        <a:t>Block 2 (90 min) USC/Stanford</a:t>
                      </a:r>
                      <a:endParaRPr b="1" sz="10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11:00 - 12:30</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P.E. (Mike)</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P.E. (Tina)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Art (Frost)</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0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Music (Hammer)</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World Language (Spanish)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World Language (Mandarin)</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Art (Frost)</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Music (Hammer)</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vMerge="1"/>
                <a:tc vMerge="1"/>
              </a:tr>
              <a:tr h="504825">
                <a:tc>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latin typeface="Arial Narrow"/>
                          <a:ea typeface="Arial Narrow"/>
                          <a:cs typeface="Arial Narrow"/>
                          <a:sym typeface="Arial Narrow"/>
                        </a:rPr>
                        <a:t>Week 3</a:t>
                      </a:r>
                      <a:endParaRPr b="1" sz="12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latin typeface="Arial Narrow"/>
                          <a:ea typeface="Arial Narrow"/>
                          <a:cs typeface="Arial Narrow"/>
                          <a:sym typeface="Arial Narrow"/>
                        </a:rPr>
                        <a:t>Block 2 (90 min) USC/Stanford</a:t>
                      </a:r>
                      <a:endParaRPr b="1" sz="10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11:00 - 12:30</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P.E. (Mike)</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P.E. (Tina)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FF"/>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Art (Frost)</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Music (Hammer)</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World Language (Spanish)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World Language (Mandarin)</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World Language (Spanish)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World Language (Mandarin)</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vMerge="1"/>
                <a:tc vMerge="1"/>
              </a:tr>
              <a:tr h="2514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12:30 - 1:00</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gridSpan="10">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Lunch</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hMerge="1"/>
                <a:tc hMerge="1"/>
                <a:tc hMerge="1"/>
                <a:tc hMerge="1"/>
                <a:tc hMerge="1"/>
                <a:tc hMerge="1"/>
                <a:tc hMerge="1"/>
                <a:tc hMerge="1"/>
                <a:tc hMerge="1"/>
              </a:tr>
              <a:tr h="2514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latin typeface="Arial Narrow"/>
                          <a:ea typeface="Arial Narrow"/>
                          <a:cs typeface="Arial Narrow"/>
                          <a:sym typeface="Arial Narrow"/>
                        </a:rPr>
                        <a:t>Block 3 (90 min)</a:t>
                      </a:r>
                      <a:endParaRPr b="1" sz="10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1:00 - 2:30</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(Math)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(ELA)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(ELA)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(Math)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(Math)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(ELA)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(ELA)</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(Math)</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66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6666"/>
                    </a:solidFill>
                  </a:tcPr>
                </a:tc>
              </a:tr>
              <a:tr h="2514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n-US" sz="1000" u="none" cap="none" strike="noStrike">
                          <a:latin typeface="Arial Narrow"/>
                          <a:ea typeface="Arial Narrow"/>
                          <a:cs typeface="Arial Narrow"/>
                          <a:sym typeface="Arial Narrow"/>
                        </a:rPr>
                        <a:t>Block A (60 min)</a:t>
                      </a:r>
                      <a:endParaRPr b="1" sz="10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2:30 - 3:30</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Science</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History</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History</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Science</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Science</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History</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USC History</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9CB9C"/>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Arial Narrow"/>
                          <a:ea typeface="Arial Narrow"/>
                          <a:cs typeface="Arial Narrow"/>
                          <a:sym typeface="Arial Narrow"/>
                        </a:rPr>
                        <a:t>Stanford Science</a:t>
                      </a:r>
                      <a:endParaRPr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66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6666"/>
                    </a:solidFill>
                  </a:tcPr>
                </a:tc>
              </a:tr>
              <a:tr h="2514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Arial Narrow"/>
                          <a:ea typeface="Arial Narrow"/>
                          <a:cs typeface="Arial Narrow"/>
                          <a:sym typeface="Arial Narrow"/>
                        </a:rPr>
                        <a:t>3:30 - 4:30</a:t>
                      </a:r>
                      <a:endParaRPr b="1" sz="1100" u="none" cap="none" strike="noStrike">
                        <a:latin typeface="Arial Narrow"/>
                        <a:ea typeface="Arial Narrow"/>
                        <a:cs typeface="Arial Narrow"/>
                        <a:sym typeface="Arial Narrow"/>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Tutoring</a:t>
                      </a:r>
                      <a:endParaRPr sz="1000" u="none" cap="none" strike="noStrike">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Tutoring</a:t>
                      </a:r>
                      <a:endParaRPr sz="1000" u="none" cap="none" strike="noStrike">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Tutoring</a:t>
                      </a:r>
                      <a:endParaRPr sz="1000" u="none" cap="none" strike="noStrike">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Tutoring</a:t>
                      </a:r>
                      <a:endParaRPr sz="1000" u="none" cap="none" strike="noStrike">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Tutoring</a:t>
                      </a:r>
                      <a:endParaRPr sz="1000" u="none" cap="none" strike="noStrike">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Tutoring</a:t>
                      </a:r>
                      <a:endParaRPr sz="1000" u="none" cap="none" strike="noStrike">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Tutoring</a:t>
                      </a:r>
                      <a:endParaRPr sz="1000" u="none" cap="none" strike="noStrike">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latin typeface="Roboto"/>
                          <a:ea typeface="Roboto"/>
                          <a:cs typeface="Roboto"/>
                          <a:sym typeface="Roboto"/>
                        </a:rPr>
                        <a:t>Tutoring</a:t>
                      </a:r>
                      <a:endParaRPr sz="1000" u="none" cap="none" strike="noStrike">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AD1DC"/>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66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6666"/>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2"/>
          <p:cNvSpPr txBox="1"/>
          <p:nvPr>
            <p:ph type="title"/>
          </p:nvPr>
        </p:nvSpPr>
        <p:spPr>
          <a:xfrm>
            <a:off x="517200" y="670572"/>
            <a:ext cx="10221138" cy="1181673"/>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0"/>
              </a:spcBef>
              <a:spcAft>
                <a:spcPts val="0"/>
              </a:spcAft>
              <a:buSzPts val="1400"/>
              <a:buNone/>
            </a:pPr>
            <a:r>
              <a:rPr lang="en-US" sz="3600"/>
              <a:t>Hybrid Learning Grouping In January</a:t>
            </a:r>
            <a:endParaRPr sz="3600"/>
          </a:p>
        </p:txBody>
      </p:sp>
      <p:sp>
        <p:nvSpPr>
          <p:cNvPr id="86" name="Google Shape;86;p12"/>
          <p:cNvSpPr txBox="1"/>
          <p:nvPr/>
        </p:nvSpPr>
        <p:spPr>
          <a:xfrm>
            <a:off x="1600750" y="1626050"/>
            <a:ext cx="9996300" cy="4428900"/>
          </a:xfrm>
          <a:prstGeom prst="rect">
            <a:avLst/>
          </a:prstGeom>
          <a:noFill/>
          <a:ln>
            <a:noFill/>
          </a:ln>
        </p:spPr>
        <p:txBody>
          <a:bodyPr anchorCtr="0" anchor="t" bIns="0" lIns="0" spcFirstLastPara="1" rIns="0" wrap="square" tIns="52700">
            <a:noAutofit/>
          </a:bodyPr>
          <a:lstStyle/>
          <a:p>
            <a:pPr indent="0" lvl="0" marL="0" marR="0" rtl="0" algn="l">
              <a:lnSpc>
                <a:spcPct val="115000"/>
              </a:lnSpc>
              <a:spcBef>
                <a:spcPts val="0"/>
              </a:spcBef>
              <a:spcAft>
                <a:spcPts val="0"/>
              </a:spcAft>
              <a:buClr>
                <a:schemeClr val="dk1"/>
              </a:buClr>
              <a:buSzPts val="1100"/>
              <a:buFont typeface="Arial"/>
              <a:buNone/>
            </a:pPr>
            <a:r>
              <a:rPr b="1" lang="en-US" sz="2900">
                <a:solidFill>
                  <a:srgbClr val="5B0F00"/>
                </a:solidFill>
                <a:latin typeface="Helvetica Neue"/>
                <a:ea typeface="Helvetica Neue"/>
                <a:cs typeface="Helvetica Neue"/>
                <a:sym typeface="Helvetica Neue"/>
              </a:rPr>
              <a:t>Hybrid grouping has begun, coordinating:</a:t>
            </a:r>
            <a:endParaRPr b="1" sz="2900">
              <a:solidFill>
                <a:srgbClr val="5B0F00"/>
              </a:solidFill>
              <a:latin typeface="Helvetica Neue"/>
              <a:ea typeface="Helvetica Neue"/>
              <a:cs typeface="Helvetica Neue"/>
              <a:sym typeface="Helvetica Neue"/>
            </a:endParaRPr>
          </a:p>
          <a:p>
            <a:pPr indent="-400050" lvl="0" marL="457200" marR="0" rtl="0" algn="l">
              <a:lnSpc>
                <a:spcPct val="115000"/>
              </a:lnSpc>
              <a:spcBef>
                <a:spcPts val="1000"/>
              </a:spcBef>
              <a:spcAft>
                <a:spcPts val="0"/>
              </a:spcAft>
              <a:buClr>
                <a:srgbClr val="5B0F00"/>
              </a:buClr>
              <a:buSzPts val="2700"/>
              <a:buFont typeface="Helvetica Neue"/>
              <a:buChar char="●"/>
            </a:pPr>
            <a:r>
              <a:rPr b="1" lang="en-US" sz="2700">
                <a:solidFill>
                  <a:srgbClr val="5B0F00"/>
                </a:solidFill>
                <a:latin typeface="Helvetica Neue"/>
                <a:ea typeface="Helvetica Neue"/>
                <a:cs typeface="Helvetica Neue"/>
                <a:sym typeface="Helvetica Neue"/>
              </a:rPr>
              <a:t>Equitable student groups on campus ⅓ of class</a:t>
            </a:r>
            <a:endParaRPr b="1" sz="2700">
              <a:solidFill>
                <a:srgbClr val="5B0F00"/>
              </a:solidFill>
              <a:latin typeface="Helvetica Neue"/>
              <a:ea typeface="Helvetica Neue"/>
              <a:cs typeface="Helvetica Neue"/>
              <a:sym typeface="Helvetica Neue"/>
            </a:endParaRPr>
          </a:p>
          <a:p>
            <a:pPr indent="-400050" lvl="0" marL="457200" marR="0" rtl="0" algn="l">
              <a:lnSpc>
                <a:spcPct val="115000"/>
              </a:lnSpc>
              <a:spcBef>
                <a:spcPts val="1000"/>
              </a:spcBef>
              <a:spcAft>
                <a:spcPts val="0"/>
              </a:spcAft>
              <a:buClr>
                <a:srgbClr val="5B0F00"/>
              </a:buClr>
              <a:buSzPts val="2700"/>
              <a:buFont typeface="Helvetica Neue"/>
              <a:buChar char="●"/>
            </a:pPr>
            <a:r>
              <a:rPr b="1" lang="en-US" sz="2700">
                <a:solidFill>
                  <a:srgbClr val="5B0F00"/>
                </a:solidFill>
                <a:latin typeface="Helvetica Neue"/>
                <a:ea typeface="Helvetica Neue"/>
                <a:cs typeface="Helvetica Neue"/>
                <a:sym typeface="Helvetica Neue"/>
              </a:rPr>
              <a:t>Supported video conference meetings for ⅔ of class</a:t>
            </a:r>
            <a:endParaRPr b="1" sz="2700">
              <a:solidFill>
                <a:srgbClr val="5B0F00"/>
              </a:solidFill>
              <a:latin typeface="Helvetica Neue"/>
              <a:ea typeface="Helvetica Neue"/>
              <a:cs typeface="Helvetica Neue"/>
              <a:sym typeface="Helvetica Neue"/>
            </a:endParaRPr>
          </a:p>
          <a:p>
            <a:pPr indent="-400050" lvl="0" marL="457200" marR="0" rtl="0" algn="l">
              <a:lnSpc>
                <a:spcPct val="115000"/>
              </a:lnSpc>
              <a:spcBef>
                <a:spcPts val="1000"/>
              </a:spcBef>
              <a:spcAft>
                <a:spcPts val="0"/>
              </a:spcAft>
              <a:buClr>
                <a:srgbClr val="5B0F00"/>
              </a:buClr>
              <a:buSzPts val="2700"/>
              <a:buFont typeface="Helvetica Neue"/>
              <a:buChar char="●"/>
            </a:pPr>
            <a:r>
              <a:rPr b="1" lang="en-US" sz="2700">
                <a:solidFill>
                  <a:srgbClr val="5B0F00"/>
                </a:solidFill>
                <a:latin typeface="Helvetica Neue"/>
                <a:ea typeface="Helvetica Neue"/>
                <a:cs typeface="Helvetica Neue"/>
                <a:sym typeface="Helvetica Neue"/>
              </a:rPr>
              <a:t>Rotation of the three groups, each group on campus for one day on, two days off</a:t>
            </a:r>
            <a:endParaRPr b="1" sz="2700">
              <a:solidFill>
                <a:srgbClr val="5B0F00"/>
              </a:solidFill>
              <a:latin typeface="Helvetica Neue"/>
              <a:ea typeface="Helvetica Neue"/>
              <a:cs typeface="Helvetica Neue"/>
              <a:sym typeface="Helvetica Neue"/>
            </a:endParaRPr>
          </a:p>
          <a:p>
            <a:pPr indent="-400050" lvl="0" marL="457200" marR="0" rtl="0" algn="l">
              <a:lnSpc>
                <a:spcPct val="115000"/>
              </a:lnSpc>
              <a:spcBef>
                <a:spcPts val="1000"/>
              </a:spcBef>
              <a:spcAft>
                <a:spcPts val="1000"/>
              </a:spcAft>
              <a:buClr>
                <a:srgbClr val="5B0F00"/>
              </a:buClr>
              <a:buSzPts val="2700"/>
              <a:buFont typeface="Helvetica Neue"/>
              <a:buChar char="●"/>
            </a:pPr>
            <a:r>
              <a:rPr b="1" lang="en-US" sz="2700">
                <a:solidFill>
                  <a:srgbClr val="5B0F00"/>
                </a:solidFill>
                <a:latin typeface="Helvetica Neue"/>
                <a:ea typeface="Helvetica Neue"/>
                <a:cs typeface="Helvetica Neue"/>
                <a:sym typeface="Helvetica Neue"/>
              </a:rPr>
              <a:t>Groups coordinated with different grade siblings, etc.</a:t>
            </a:r>
            <a:endParaRPr b="1" sz="2700">
              <a:solidFill>
                <a:srgbClr val="5B0F00"/>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3"/>
          <p:cNvSpPr txBox="1"/>
          <p:nvPr>
            <p:ph type="title"/>
          </p:nvPr>
        </p:nvSpPr>
        <p:spPr>
          <a:xfrm>
            <a:off x="517199" y="670574"/>
            <a:ext cx="11295859" cy="1281793"/>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Middle </a:t>
            </a:r>
            <a:r>
              <a:rPr lang="en-US" sz="3600"/>
              <a:t>School Method for Monitoring Instruction For January Hybrid Learning</a:t>
            </a:r>
            <a:endParaRPr/>
          </a:p>
        </p:txBody>
      </p:sp>
      <p:sp>
        <p:nvSpPr>
          <p:cNvPr id="92" name="Google Shape;92;p13"/>
          <p:cNvSpPr txBox="1"/>
          <p:nvPr/>
        </p:nvSpPr>
        <p:spPr>
          <a:xfrm>
            <a:off x="2303075" y="1355675"/>
            <a:ext cx="8313600" cy="5226300"/>
          </a:xfrm>
          <a:prstGeom prst="rect">
            <a:avLst/>
          </a:prstGeom>
          <a:noFill/>
          <a:ln>
            <a:noFill/>
          </a:ln>
        </p:spPr>
        <p:txBody>
          <a:bodyPr anchorCtr="0" anchor="t" bIns="0" lIns="0" spcFirstLastPara="1" rIns="0" wrap="square" tIns="52700">
            <a:noAutofit/>
          </a:bodyPr>
          <a:lstStyle/>
          <a:p>
            <a:pPr indent="-457200" lvl="0" marL="609600" rtl="0" algn="l">
              <a:lnSpc>
                <a:spcPct val="115000"/>
              </a:lnSpc>
              <a:spcBef>
                <a:spcPts val="0"/>
              </a:spcBef>
              <a:spcAft>
                <a:spcPts val="0"/>
              </a:spcAft>
              <a:buClr>
                <a:srgbClr val="434343"/>
              </a:buClr>
              <a:buSzPts val="2400"/>
              <a:buChar char="●"/>
            </a:pPr>
            <a:r>
              <a:rPr b="1" lang="en-US" sz="2400">
                <a:solidFill>
                  <a:srgbClr val="434343"/>
                </a:solidFill>
              </a:rPr>
              <a:t>Weekly PLC interactions:</a:t>
            </a:r>
            <a:endParaRPr b="1" sz="2400">
              <a:solidFill>
                <a:srgbClr val="434343"/>
              </a:solidFill>
            </a:endParaRPr>
          </a:p>
          <a:p>
            <a:pPr indent="-457200" lvl="1" marL="1219200" rtl="0" algn="l">
              <a:lnSpc>
                <a:spcPct val="115000"/>
              </a:lnSpc>
              <a:spcBef>
                <a:spcPts val="0"/>
              </a:spcBef>
              <a:spcAft>
                <a:spcPts val="0"/>
              </a:spcAft>
              <a:buClr>
                <a:srgbClr val="434343"/>
              </a:buClr>
              <a:buSzPts val="2400"/>
              <a:buChar char="○"/>
            </a:pPr>
            <a:r>
              <a:rPr b="1" lang="en-US" sz="2400">
                <a:solidFill>
                  <a:srgbClr val="434343"/>
                </a:solidFill>
              </a:rPr>
              <a:t>grade level meetings</a:t>
            </a:r>
            <a:endParaRPr b="1" sz="2400">
              <a:solidFill>
                <a:srgbClr val="434343"/>
              </a:solidFill>
            </a:endParaRPr>
          </a:p>
          <a:p>
            <a:pPr indent="-457200" lvl="1" marL="1219200" rtl="0" algn="l">
              <a:lnSpc>
                <a:spcPct val="115000"/>
              </a:lnSpc>
              <a:spcBef>
                <a:spcPts val="0"/>
              </a:spcBef>
              <a:spcAft>
                <a:spcPts val="0"/>
              </a:spcAft>
              <a:buClr>
                <a:srgbClr val="434343"/>
              </a:buClr>
              <a:buSzPts val="2400"/>
              <a:buChar char="○"/>
            </a:pPr>
            <a:r>
              <a:rPr b="1" lang="en-US" sz="2400">
                <a:solidFill>
                  <a:srgbClr val="434343"/>
                </a:solidFill>
              </a:rPr>
              <a:t>subject matter meetings</a:t>
            </a:r>
            <a:endParaRPr b="1" sz="2400">
              <a:solidFill>
                <a:srgbClr val="434343"/>
              </a:solidFill>
            </a:endParaRPr>
          </a:p>
          <a:p>
            <a:pPr indent="-457200" lvl="0" marL="609600" rtl="0" algn="l">
              <a:lnSpc>
                <a:spcPct val="115000"/>
              </a:lnSpc>
              <a:spcBef>
                <a:spcPts val="0"/>
              </a:spcBef>
              <a:spcAft>
                <a:spcPts val="0"/>
              </a:spcAft>
              <a:buClr>
                <a:srgbClr val="434343"/>
              </a:buClr>
              <a:buSzPts val="2400"/>
              <a:buChar char="●"/>
            </a:pPr>
            <a:r>
              <a:rPr b="1" lang="en-US" sz="2400">
                <a:solidFill>
                  <a:srgbClr val="434343"/>
                </a:solidFill>
              </a:rPr>
              <a:t>Syllabus oversight and Lesson Plan review</a:t>
            </a:r>
            <a:endParaRPr b="1" sz="2400">
              <a:solidFill>
                <a:srgbClr val="434343"/>
              </a:solidFill>
            </a:endParaRPr>
          </a:p>
          <a:p>
            <a:pPr indent="-457200" lvl="0" marL="609600" rtl="0" algn="l">
              <a:lnSpc>
                <a:spcPct val="115000"/>
              </a:lnSpc>
              <a:spcBef>
                <a:spcPts val="0"/>
              </a:spcBef>
              <a:spcAft>
                <a:spcPts val="0"/>
              </a:spcAft>
              <a:buClr>
                <a:srgbClr val="434343"/>
              </a:buClr>
              <a:buSzPts val="2400"/>
              <a:buChar char="●"/>
            </a:pPr>
            <a:r>
              <a:rPr b="1" lang="en-US" sz="2400">
                <a:solidFill>
                  <a:srgbClr val="434343"/>
                </a:solidFill>
              </a:rPr>
              <a:t>Visitation of online classrooms </a:t>
            </a:r>
            <a:endParaRPr b="1" sz="2400">
              <a:solidFill>
                <a:srgbClr val="434343"/>
              </a:solidFill>
            </a:endParaRPr>
          </a:p>
          <a:p>
            <a:pPr indent="-457200" lvl="1" marL="1219200" rtl="0" algn="l">
              <a:lnSpc>
                <a:spcPct val="115000"/>
              </a:lnSpc>
              <a:spcBef>
                <a:spcPts val="0"/>
              </a:spcBef>
              <a:spcAft>
                <a:spcPts val="0"/>
              </a:spcAft>
              <a:buClr>
                <a:srgbClr val="434343"/>
              </a:buClr>
              <a:buSzPts val="2400"/>
              <a:buChar char="○"/>
            </a:pPr>
            <a:r>
              <a:rPr b="1" lang="en-US" sz="2400">
                <a:solidFill>
                  <a:srgbClr val="434343"/>
                </a:solidFill>
              </a:rPr>
              <a:t>using district evaluation program</a:t>
            </a:r>
            <a:endParaRPr b="1" sz="2400">
              <a:solidFill>
                <a:srgbClr val="434343"/>
              </a:solidFill>
            </a:endParaRPr>
          </a:p>
          <a:p>
            <a:pPr indent="-457200" lvl="1" marL="1219200" rtl="0" algn="l">
              <a:lnSpc>
                <a:spcPct val="115000"/>
              </a:lnSpc>
              <a:spcBef>
                <a:spcPts val="0"/>
              </a:spcBef>
              <a:spcAft>
                <a:spcPts val="0"/>
              </a:spcAft>
              <a:buClr>
                <a:srgbClr val="434343"/>
              </a:buClr>
              <a:buSzPts val="2400"/>
              <a:buChar char="○"/>
            </a:pPr>
            <a:r>
              <a:rPr b="1" lang="en-US" sz="2400">
                <a:solidFill>
                  <a:srgbClr val="434343"/>
                </a:solidFill>
              </a:rPr>
              <a:t>focused on California Standards for the Teaching Profession (CSTP)</a:t>
            </a:r>
            <a:endParaRPr b="1" sz="2400">
              <a:solidFill>
                <a:srgbClr val="434343"/>
              </a:solidFill>
            </a:endParaRPr>
          </a:p>
          <a:p>
            <a:pPr indent="-457200" lvl="0" marL="609600" rtl="0" algn="l">
              <a:lnSpc>
                <a:spcPct val="115000"/>
              </a:lnSpc>
              <a:spcBef>
                <a:spcPts val="0"/>
              </a:spcBef>
              <a:spcAft>
                <a:spcPts val="0"/>
              </a:spcAft>
              <a:buClr>
                <a:srgbClr val="434343"/>
              </a:buClr>
              <a:buSzPts val="2400"/>
              <a:buChar char="●"/>
            </a:pPr>
            <a:r>
              <a:rPr b="1" lang="en-US" sz="2400">
                <a:solidFill>
                  <a:srgbClr val="434343"/>
                </a:solidFill>
              </a:rPr>
              <a:t>Review of Zoom &amp; Schoology class recordings</a:t>
            </a:r>
            <a:endParaRPr b="1" sz="2400">
              <a:solidFill>
                <a:schemeClr val="dk1"/>
              </a:solidFill>
            </a:endParaRPr>
          </a:p>
          <a:p>
            <a:pPr indent="-457200" lvl="0" marL="609600" rtl="0" algn="l">
              <a:lnSpc>
                <a:spcPct val="115000"/>
              </a:lnSpc>
              <a:spcBef>
                <a:spcPts val="0"/>
              </a:spcBef>
              <a:spcAft>
                <a:spcPts val="0"/>
              </a:spcAft>
              <a:buClr>
                <a:srgbClr val="434343"/>
              </a:buClr>
              <a:buSzPts val="2400"/>
              <a:buFont typeface="Lucida Sans"/>
              <a:buChar char="●"/>
            </a:pPr>
            <a:r>
              <a:rPr b="1" lang="en-US" sz="2400">
                <a:solidFill>
                  <a:srgbClr val="434343"/>
                </a:solidFill>
              </a:rPr>
              <a:t>Grade checks and oversight through Powerschool and Schoology</a:t>
            </a:r>
            <a:r>
              <a:rPr b="1" lang="en-US" sz="2400">
                <a:solidFill>
                  <a:srgbClr val="434343"/>
                </a:solidFill>
                <a:latin typeface="Lucida Sans"/>
                <a:ea typeface="Lucida Sans"/>
                <a:cs typeface="Lucida Sans"/>
                <a:sym typeface="Lucida Sans"/>
              </a:rPr>
              <a:t> </a:t>
            </a:r>
            <a:endParaRPr>
              <a:solidFill>
                <a:srgbClr val="4343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517199" y="670574"/>
            <a:ext cx="11295859" cy="1281793"/>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Middle</a:t>
            </a:r>
            <a:r>
              <a:rPr lang="en-US" sz="3600"/>
              <a:t> School Strategy for Communicating With Students and Parents Regarding January Opening</a:t>
            </a:r>
            <a:endParaRPr/>
          </a:p>
        </p:txBody>
      </p:sp>
      <p:sp>
        <p:nvSpPr>
          <p:cNvPr id="98" name="Google Shape;98;p14"/>
          <p:cNvSpPr txBox="1"/>
          <p:nvPr/>
        </p:nvSpPr>
        <p:spPr>
          <a:xfrm>
            <a:off x="930950" y="1823300"/>
            <a:ext cx="10949400" cy="4817100"/>
          </a:xfrm>
          <a:prstGeom prst="rect">
            <a:avLst/>
          </a:prstGeom>
          <a:noFill/>
          <a:ln>
            <a:noFill/>
          </a:ln>
        </p:spPr>
        <p:txBody>
          <a:bodyPr anchorCtr="0" anchor="t" bIns="0" lIns="0" spcFirstLastPara="1" rIns="0" wrap="square" tIns="52700">
            <a:noAutofit/>
          </a:bodyPr>
          <a:lstStyle/>
          <a:p>
            <a:pPr indent="0" lvl="0" marL="0" rtl="0" algn="l">
              <a:lnSpc>
                <a:spcPct val="115000"/>
              </a:lnSpc>
              <a:spcBef>
                <a:spcPts val="0"/>
              </a:spcBef>
              <a:spcAft>
                <a:spcPts val="0"/>
              </a:spcAft>
              <a:buNone/>
            </a:pPr>
            <a:r>
              <a:t/>
            </a:r>
            <a:endParaRPr b="1" sz="2300">
              <a:solidFill>
                <a:srgbClr val="434343"/>
              </a:solidFill>
              <a:latin typeface="Helvetica"/>
              <a:ea typeface="Helvetica"/>
              <a:cs typeface="Helvetica"/>
              <a:sym typeface="Helvetica"/>
            </a:endParaRPr>
          </a:p>
          <a:p>
            <a:pPr indent="-374650" lvl="0" marL="457200" rtl="0" algn="l">
              <a:lnSpc>
                <a:spcPct val="115000"/>
              </a:lnSpc>
              <a:spcBef>
                <a:spcPts val="0"/>
              </a:spcBef>
              <a:spcAft>
                <a:spcPts val="0"/>
              </a:spcAft>
              <a:buClr>
                <a:srgbClr val="434343"/>
              </a:buClr>
              <a:buSzPts val="2300"/>
              <a:buFont typeface="Helvetica Neue"/>
              <a:buChar char="●"/>
            </a:pPr>
            <a:r>
              <a:rPr b="1" lang="en-US" sz="2300">
                <a:solidFill>
                  <a:srgbClr val="434343"/>
                </a:solidFill>
                <a:latin typeface="Helvetica Neue"/>
                <a:ea typeface="Helvetica Neue"/>
                <a:cs typeface="Helvetica Neue"/>
                <a:sym typeface="Helvetica Neue"/>
              </a:rPr>
              <a:t>ParentSquare messages from Head of School to families </a:t>
            </a:r>
            <a:endParaRPr b="1" sz="2300">
              <a:solidFill>
                <a:srgbClr val="434343"/>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rgbClr val="434343"/>
              </a:buClr>
              <a:buSzPts val="2300"/>
              <a:buFont typeface="Helvetica Neue"/>
              <a:buChar char="●"/>
            </a:pPr>
            <a:r>
              <a:rPr b="1" lang="en-US" sz="2300">
                <a:solidFill>
                  <a:srgbClr val="434343"/>
                </a:solidFill>
                <a:latin typeface="Helvetica Neue"/>
                <a:ea typeface="Helvetica Neue"/>
                <a:cs typeface="Helvetica Neue"/>
                <a:sym typeface="Helvetica Neue"/>
              </a:rPr>
              <a:t>Parent Information meetings and tutorials around technology</a:t>
            </a:r>
            <a:endParaRPr b="1" sz="2300">
              <a:solidFill>
                <a:srgbClr val="434343"/>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rgbClr val="434343"/>
              </a:buClr>
              <a:buSzPts val="2300"/>
              <a:buFont typeface="Helvetica Neue"/>
              <a:buChar char="●"/>
            </a:pPr>
            <a:r>
              <a:rPr b="1" lang="en-US" sz="2300" u="sng">
                <a:solidFill>
                  <a:schemeClr val="hlink"/>
                </a:solidFill>
                <a:latin typeface="Helvetica Neue"/>
                <a:ea typeface="Helvetica Neue"/>
                <a:cs typeface="Helvetica Neue"/>
                <a:sym typeface="Helvetica Neue"/>
                <a:hlinkClick r:id="rId3"/>
              </a:rPr>
              <a:t>Middleschool@aimsk12.org</a:t>
            </a:r>
            <a:r>
              <a:rPr b="1" lang="en-US" sz="2300">
                <a:solidFill>
                  <a:srgbClr val="434343"/>
                </a:solidFill>
                <a:latin typeface="Helvetica Neue"/>
                <a:ea typeface="Helvetica Neue"/>
                <a:cs typeface="Helvetica Neue"/>
                <a:sym typeface="Helvetica Neue"/>
              </a:rPr>
              <a:t> and Teaching staff are the main conduit for communicating with students</a:t>
            </a:r>
            <a:endParaRPr b="1" sz="2300">
              <a:solidFill>
                <a:srgbClr val="434343"/>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rgbClr val="434343"/>
              </a:buClr>
              <a:buSzPts val="2300"/>
              <a:buFont typeface="Helvetica Neue"/>
              <a:buChar char="●"/>
            </a:pPr>
            <a:r>
              <a:rPr b="1" lang="en-US" sz="2300">
                <a:solidFill>
                  <a:srgbClr val="434343"/>
                </a:solidFill>
                <a:latin typeface="Helvetica Neue"/>
                <a:ea typeface="Helvetica Neue"/>
                <a:cs typeface="Helvetica Neue"/>
                <a:sym typeface="Helvetica Neue"/>
              </a:rPr>
              <a:t>Phone calls and emails from staff for attendance (clerical, faculty, &amp; administrators)</a:t>
            </a:r>
            <a:endParaRPr b="1" sz="2300">
              <a:solidFill>
                <a:srgbClr val="434343"/>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rgbClr val="434343"/>
              </a:buClr>
              <a:buSzPts val="2300"/>
              <a:buFont typeface="Helvetica Neue"/>
              <a:buChar char="●"/>
            </a:pPr>
            <a:r>
              <a:rPr b="1" lang="en-US" sz="2300">
                <a:solidFill>
                  <a:srgbClr val="434343"/>
                </a:solidFill>
                <a:latin typeface="Helvetica Neue"/>
                <a:ea typeface="Helvetica Neue"/>
                <a:cs typeface="Helvetica Neue"/>
                <a:sym typeface="Helvetica Neue"/>
              </a:rPr>
              <a:t>Progress Reports and Report Cards</a:t>
            </a:r>
            <a:endParaRPr b="1" sz="2300">
              <a:solidFill>
                <a:srgbClr val="434343"/>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rgbClr val="434343"/>
              </a:buClr>
              <a:buSzPts val="2300"/>
              <a:buFont typeface="Helvetica Neue"/>
              <a:buChar char="●"/>
            </a:pPr>
            <a:r>
              <a:rPr b="1" lang="en-US" sz="2300">
                <a:solidFill>
                  <a:srgbClr val="434343"/>
                </a:solidFill>
                <a:latin typeface="Helvetica Neue"/>
                <a:ea typeface="Helvetica Neue"/>
                <a:cs typeface="Helvetica Neue"/>
                <a:sym typeface="Helvetica Neue"/>
              </a:rPr>
              <a:t>Phone calls and emails from teachers for attendance, behavior, and grades</a:t>
            </a:r>
            <a:endParaRPr b="1" sz="2300">
              <a:solidFill>
                <a:srgbClr val="434343"/>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rgbClr val="434343"/>
              </a:buClr>
              <a:buSzPts val="2300"/>
              <a:buFont typeface="Helvetica Neue"/>
              <a:buChar char="●"/>
            </a:pPr>
            <a:r>
              <a:rPr b="1" lang="en-US" sz="2300">
                <a:solidFill>
                  <a:srgbClr val="434343"/>
                </a:solidFill>
                <a:latin typeface="Helvetica Neue"/>
                <a:ea typeface="Helvetica Neue"/>
                <a:cs typeface="Helvetica Neue"/>
                <a:sym typeface="Helvetica Neue"/>
              </a:rPr>
              <a:t>Parent Square and Zoom meetings for resource pickup &amp; scheduling</a:t>
            </a:r>
            <a:endParaRPr b="1" sz="2300">
              <a:solidFill>
                <a:srgbClr val="434343"/>
              </a:solidFill>
              <a:latin typeface="Helvetica Neue"/>
              <a:ea typeface="Helvetica Neue"/>
              <a:cs typeface="Helvetica Neue"/>
              <a:sym typeface="Helvetica Neue"/>
            </a:endParaRPr>
          </a:p>
          <a:p>
            <a:pPr indent="-374650" lvl="0" marL="457200" rtl="0" algn="l">
              <a:lnSpc>
                <a:spcPct val="115000"/>
              </a:lnSpc>
              <a:spcBef>
                <a:spcPts val="0"/>
              </a:spcBef>
              <a:spcAft>
                <a:spcPts val="0"/>
              </a:spcAft>
              <a:buClr>
                <a:srgbClr val="434343"/>
              </a:buClr>
              <a:buSzPts val="2300"/>
              <a:buFont typeface="Helvetica Neue"/>
              <a:buChar char="●"/>
            </a:pPr>
            <a:r>
              <a:rPr b="1" lang="en-US" sz="2300">
                <a:solidFill>
                  <a:srgbClr val="434343"/>
                </a:solidFill>
                <a:latin typeface="Helvetica Neue"/>
                <a:ea typeface="Helvetica Neue"/>
                <a:cs typeface="Helvetica Neue"/>
                <a:sym typeface="Helvetica Neue"/>
              </a:rPr>
              <a:t>Continuing technical help, including hardware exchange</a:t>
            </a:r>
            <a:endParaRPr b="1" sz="2300">
              <a:solidFill>
                <a:srgbClr val="434343"/>
              </a:solidFill>
              <a:latin typeface="Helvetica Neue"/>
              <a:ea typeface="Helvetica Neue"/>
              <a:cs typeface="Helvetica Neue"/>
              <a:sym typeface="Helvetica Neue"/>
            </a:endParaRPr>
          </a:p>
          <a:p>
            <a:pPr indent="0" lvl="0" marL="609600" rtl="0" algn="l">
              <a:lnSpc>
                <a:spcPct val="115000"/>
              </a:lnSpc>
              <a:spcBef>
                <a:spcPts val="0"/>
              </a:spcBef>
              <a:spcAft>
                <a:spcPts val="0"/>
              </a:spcAft>
              <a:buClr>
                <a:schemeClr val="dk1"/>
              </a:buClr>
              <a:buSzPts val="2300"/>
              <a:buFont typeface="Arial"/>
              <a:buNone/>
            </a:pPr>
            <a:r>
              <a:t/>
            </a:r>
            <a:endParaRPr b="1" sz="2300">
              <a:solidFill>
                <a:srgbClr val="434343"/>
              </a:solidFill>
              <a:latin typeface="Helvetica Neue"/>
              <a:ea typeface="Helvetica Neue"/>
              <a:cs typeface="Helvetica Neue"/>
              <a:sym typeface="Helvetica Neue"/>
            </a:endParaRPr>
          </a:p>
          <a:p>
            <a:pPr indent="0" lvl="0" marL="609600" rtl="0" algn="l">
              <a:lnSpc>
                <a:spcPct val="115000"/>
              </a:lnSpc>
              <a:spcBef>
                <a:spcPts val="0"/>
              </a:spcBef>
              <a:spcAft>
                <a:spcPts val="0"/>
              </a:spcAft>
              <a:buNone/>
            </a:pPr>
            <a:r>
              <a:t/>
            </a:r>
            <a:endParaRPr b="1" sz="2300">
              <a:solidFill>
                <a:srgbClr val="434343"/>
              </a:solidFill>
              <a:latin typeface="Helvetica"/>
              <a:ea typeface="Helvetica"/>
              <a:cs typeface="Helvetica"/>
              <a:sym typeface="Helvetic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txBox="1"/>
          <p:nvPr>
            <p:ph type="title"/>
          </p:nvPr>
        </p:nvSpPr>
        <p:spPr>
          <a:xfrm>
            <a:off x="517199" y="670574"/>
            <a:ext cx="11674801" cy="1689567"/>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Middle </a:t>
            </a:r>
            <a:r>
              <a:rPr lang="en-US" sz="3600"/>
              <a:t>School Strategy for Addressing Concerns From Parents and Students</a:t>
            </a:r>
            <a:endParaRPr/>
          </a:p>
        </p:txBody>
      </p:sp>
      <p:sp>
        <p:nvSpPr>
          <p:cNvPr id="104" name="Google Shape;104;p15"/>
          <p:cNvSpPr txBox="1"/>
          <p:nvPr/>
        </p:nvSpPr>
        <p:spPr>
          <a:xfrm>
            <a:off x="930950" y="2056950"/>
            <a:ext cx="10627500" cy="4583400"/>
          </a:xfrm>
          <a:prstGeom prst="rect">
            <a:avLst/>
          </a:prstGeom>
          <a:noFill/>
          <a:ln>
            <a:noFill/>
          </a:ln>
        </p:spPr>
        <p:txBody>
          <a:bodyPr anchorCtr="0" anchor="t" bIns="0" lIns="0" spcFirstLastPara="1" rIns="0" wrap="square" tIns="52700">
            <a:noAutofit/>
          </a:bodyPr>
          <a:lstStyle/>
          <a:p>
            <a:pPr indent="-374650" lvl="0" marL="457200" rtl="0" algn="l">
              <a:spcBef>
                <a:spcPts val="1000"/>
              </a:spcBef>
              <a:spcAft>
                <a:spcPts val="0"/>
              </a:spcAft>
              <a:buClr>
                <a:srgbClr val="434343"/>
              </a:buClr>
              <a:buSzPts val="2300"/>
              <a:buFont typeface="Helvetica Neue"/>
              <a:buAutoNum type="arabicPeriod"/>
            </a:pPr>
            <a:r>
              <a:rPr b="1" lang="en-US" sz="2300">
                <a:solidFill>
                  <a:srgbClr val="434343"/>
                </a:solidFill>
                <a:latin typeface="Helvetica Neue"/>
                <a:ea typeface="Helvetica Neue"/>
                <a:cs typeface="Helvetica Neue"/>
                <a:sym typeface="Helvetica Neue"/>
              </a:rPr>
              <a:t>Specific parent addresses a concern, usually through email or phone call, although sometimes in person at the front desk</a:t>
            </a:r>
            <a:endParaRPr b="1" sz="2300">
              <a:solidFill>
                <a:srgbClr val="434343"/>
              </a:solidFill>
              <a:latin typeface="Helvetica Neue"/>
              <a:ea typeface="Helvetica Neue"/>
              <a:cs typeface="Helvetica Neue"/>
              <a:sym typeface="Helvetica Neue"/>
            </a:endParaRPr>
          </a:p>
          <a:p>
            <a:pPr indent="-374650" lvl="0" marL="457200" rtl="0" algn="l">
              <a:spcBef>
                <a:spcPts val="1000"/>
              </a:spcBef>
              <a:spcAft>
                <a:spcPts val="0"/>
              </a:spcAft>
              <a:buClr>
                <a:srgbClr val="434343"/>
              </a:buClr>
              <a:buSzPts val="2300"/>
              <a:buFont typeface="Helvetica Neue"/>
              <a:buAutoNum type="arabicPeriod"/>
            </a:pPr>
            <a:r>
              <a:rPr b="1" lang="en-US" sz="2300">
                <a:solidFill>
                  <a:srgbClr val="434343"/>
                </a:solidFill>
                <a:latin typeface="Helvetica Neue"/>
                <a:ea typeface="Helvetica Neue"/>
                <a:cs typeface="Helvetica Neue"/>
                <a:sym typeface="Helvetica Neue"/>
              </a:rPr>
              <a:t>Staff (usually clerical or faculty) respond as best they can in the moment</a:t>
            </a:r>
            <a:endParaRPr b="1" sz="2300">
              <a:solidFill>
                <a:srgbClr val="434343"/>
              </a:solidFill>
              <a:latin typeface="Helvetica Neue"/>
              <a:ea typeface="Helvetica Neue"/>
              <a:cs typeface="Helvetica Neue"/>
              <a:sym typeface="Helvetica Neue"/>
            </a:endParaRPr>
          </a:p>
          <a:p>
            <a:pPr indent="-374650" lvl="0" marL="457200" rtl="0" algn="l">
              <a:spcBef>
                <a:spcPts val="1000"/>
              </a:spcBef>
              <a:spcAft>
                <a:spcPts val="0"/>
              </a:spcAft>
              <a:buClr>
                <a:srgbClr val="434343"/>
              </a:buClr>
              <a:buSzPts val="2300"/>
              <a:buFont typeface="Helvetica Neue"/>
              <a:buAutoNum type="arabicPeriod"/>
            </a:pPr>
            <a:r>
              <a:rPr b="1" lang="en-US" sz="2300">
                <a:solidFill>
                  <a:srgbClr val="434343"/>
                </a:solidFill>
                <a:latin typeface="Helvetica Neue"/>
                <a:ea typeface="Helvetica Neue"/>
                <a:cs typeface="Helvetica Neue"/>
                <a:sym typeface="Helvetica Neue"/>
              </a:rPr>
              <a:t>If there is no resolution in first contact, then the student’s teachers are invited to weigh in with their information, or intervene for their student.</a:t>
            </a:r>
            <a:endParaRPr b="1" sz="2300">
              <a:solidFill>
                <a:srgbClr val="434343"/>
              </a:solidFill>
              <a:latin typeface="Helvetica Neue"/>
              <a:ea typeface="Helvetica Neue"/>
              <a:cs typeface="Helvetica Neue"/>
              <a:sym typeface="Helvetica Neue"/>
            </a:endParaRPr>
          </a:p>
          <a:p>
            <a:pPr indent="-374650" lvl="0" marL="457200" rtl="0" algn="l">
              <a:spcBef>
                <a:spcPts val="1000"/>
              </a:spcBef>
              <a:spcAft>
                <a:spcPts val="0"/>
              </a:spcAft>
              <a:buClr>
                <a:srgbClr val="434343"/>
              </a:buClr>
              <a:buSzPts val="2300"/>
              <a:buFont typeface="Helvetica Neue"/>
              <a:buAutoNum type="arabicPeriod"/>
            </a:pPr>
            <a:r>
              <a:rPr b="1" lang="en-US" sz="2300">
                <a:solidFill>
                  <a:srgbClr val="434343"/>
                </a:solidFill>
                <a:latin typeface="Helvetica Neue"/>
                <a:ea typeface="Helvetica Neue"/>
                <a:cs typeface="Helvetica Neue"/>
                <a:sym typeface="Helvetica Neue"/>
              </a:rPr>
              <a:t>If there is still no resolution, a MS administrator or other staff (ELD, SpEd) may become involved. If this is the first contact, step 3 will be enacted.</a:t>
            </a:r>
            <a:endParaRPr b="1" sz="2300">
              <a:solidFill>
                <a:srgbClr val="434343"/>
              </a:solidFill>
              <a:latin typeface="Helvetica Neue"/>
              <a:ea typeface="Helvetica Neue"/>
              <a:cs typeface="Helvetica Neue"/>
              <a:sym typeface="Helvetica Neue"/>
            </a:endParaRPr>
          </a:p>
          <a:p>
            <a:pPr indent="-374650" lvl="0" marL="457200" rtl="0" algn="l">
              <a:spcBef>
                <a:spcPts val="1000"/>
              </a:spcBef>
              <a:spcAft>
                <a:spcPts val="1000"/>
              </a:spcAft>
              <a:buClr>
                <a:srgbClr val="434343"/>
              </a:buClr>
              <a:buSzPts val="2300"/>
              <a:buFont typeface="Helvetica Neue"/>
              <a:buAutoNum type="arabicPeriod"/>
            </a:pPr>
            <a:r>
              <a:rPr b="1" lang="en-US" sz="2300">
                <a:solidFill>
                  <a:srgbClr val="434343"/>
                </a:solidFill>
                <a:latin typeface="Helvetica Neue"/>
                <a:ea typeface="Helvetica Neue"/>
                <a:cs typeface="Helvetica Neue"/>
                <a:sym typeface="Helvetica Neue"/>
              </a:rPr>
              <a:t>If there is not resolution and no clear policy, there may be a meeting between stakeholders.</a:t>
            </a:r>
            <a:endParaRPr b="1" sz="2300">
              <a:solidFill>
                <a:srgbClr val="434343"/>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