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12192000" cy="6858000"/>
  <p:embeddedFontLst>
    <p:embeddedFont>
      <p:font typeface="PT Sans Narrow"/>
      <p:regular r:id="rId15"/>
      <p:bold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regular.fntdata"/><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font" Target="fonts/PTSansNarrow-bold.fntdata"/><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0" name="Google Shape;70;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3: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d075b83e8_0_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ad075b83e8_0_1: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9: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HS Board Report</a:t>
            </a:r>
            <a:br>
              <a:rPr b="1" lang="en-US"/>
            </a:br>
            <a:r>
              <a:rPr b="1" lang="en-US" sz="2800"/>
              <a:t>Reporting Period November, 2020</a:t>
            </a:r>
            <a:endParaRPr b="1" sz="2800"/>
          </a:p>
        </p:txBody>
      </p:sp>
      <p:sp>
        <p:nvSpPr>
          <p:cNvPr id="52" name="Google Shape;52;p7"/>
          <p:cNvSpPr txBox="1"/>
          <p:nvPr/>
        </p:nvSpPr>
        <p:spPr>
          <a:xfrm>
            <a:off x="2003238" y="285630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Maurice Williams Jr.,</a:t>
            </a:r>
            <a:r>
              <a:rPr b="0" i="0" lang="en-US" sz="1400" u="none" cap="none" strike="noStrike">
                <a:solidFill>
                  <a:srgbClr val="685D46"/>
                </a:solidFill>
                <a:latin typeface="Arial"/>
                <a:ea typeface="Arial"/>
                <a:cs typeface="Arial"/>
                <a:sym typeface="Arial"/>
              </a:rPr>
              <a:t> 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High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a:t>Introduction</a:t>
            </a:r>
            <a:endParaRPr/>
          </a:p>
        </p:txBody>
      </p:sp>
      <p:sp>
        <p:nvSpPr>
          <p:cNvPr id="60" name="Google Shape;60;p8"/>
          <p:cNvSpPr txBox="1"/>
          <p:nvPr/>
        </p:nvSpPr>
        <p:spPr>
          <a:xfrm>
            <a:off x="517200" y="1220750"/>
            <a:ext cx="11041200" cy="54195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200000"/>
              </a:lnSpc>
              <a:spcBef>
                <a:spcPts val="0"/>
              </a:spcBef>
              <a:spcAft>
                <a:spcPts val="0"/>
              </a:spcAft>
              <a:buNone/>
            </a:pPr>
            <a:r>
              <a:t/>
            </a:r>
            <a:endParaRPr>
              <a:solidFill>
                <a:srgbClr val="434343"/>
              </a:solidFill>
            </a:endParaRPr>
          </a:p>
          <a:p>
            <a:pPr indent="0" lvl="0" marL="914400" marR="0" rtl="0" algn="l">
              <a:lnSpc>
                <a:spcPct val="100000"/>
              </a:lnSpc>
              <a:spcBef>
                <a:spcPts val="315"/>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This slide deck contains information about AIMS College Prep </a:t>
            </a:r>
            <a:r>
              <a:rPr b="1" lang="en-US" sz="1800">
                <a:solidFill>
                  <a:srgbClr val="5B0F00"/>
                </a:solidFill>
                <a:latin typeface="Helvetica Neue"/>
                <a:ea typeface="Helvetica Neue"/>
                <a:cs typeface="Helvetica Neue"/>
                <a:sym typeface="Helvetica Neue"/>
              </a:rPr>
              <a:t>High</a:t>
            </a:r>
            <a:r>
              <a:rPr b="1" lang="en-US" sz="1800">
                <a:solidFill>
                  <a:srgbClr val="5B0F00"/>
                </a:solidFill>
                <a:latin typeface="Helvetica Neue"/>
                <a:ea typeface="Helvetica Neue"/>
                <a:cs typeface="Helvetica Neue"/>
                <a:sym typeface="Helvetica Neue"/>
              </a:rPr>
              <a:t> School. It will not be read to the board. In the interest of time, the board will receive this presentation in advance, and will have questions ready for the coordinator. The Head may take a short time  ( 5 minutes Max) to highlight any Items that may be of specific interest to the board.</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4088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a:p>
        </p:txBody>
      </p:sp>
      <p:sp>
        <p:nvSpPr>
          <p:cNvPr id="66" name="Google Shape;66;p9"/>
          <p:cNvSpPr txBox="1"/>
          <p:nvPr/>
        </p:nvSpPr>
        <p:spPr>
          <a:xfrm>
            <a:off x="2900600" y="1113476"/>
            <a:ext cx="8219700" cy="5228700"/>
          </a:xfrm>
          <a:prstGeom prst="rect">
            <a:avLst/>
          </a:prstGeom>
          <a:noFill/>
          <a:ln>
            <a:noFill/>
          </a:ln>
        </p:spPr>
        <p:txBody>
          <a:bodyPr anchorCtr="0" anchor="t" bIns="0" lIns="0" spcFirstLastPara="1" rIns="0" wrap="square" tIns="52700">
            <a:noAutofit/>
          </a:bodyPr>
          <a:lstStyle/>
          <a:p>
            <a:pPr indent="0" lvl="0" marL="0" rtl="0" algn="l">
              <a:spcBef>
                <a:spcPts val="315"/>
              </a:spcBef>
              <a:spcAft>
                <a:spcPts val="0"/>
              </a:spcAft>
              <a:buNone/>
            </a:pPr>
            <a:r>
              <a:rPr b="1" lang="en-US" sz="1100"/>
              <a:t>AIMS HS Held its WASC Mid-Cycle Visit on October 28-29.  </a:t>
            </a:r>
            <a:r>
              <a:rPr lang="en-US" sz="1100"/>
              <a:t>The visit and its report was overwhelmingly positive of the recent changes at AIMS HS.  A full copy of the report can be found here:  </a:t>
            </a:r>
            <a:r>
              <a:rPr i="1" lang="en-US" sz="1100">
                <a:solidFill>
                  <a:schemeClr val="dk1"/>
                </a:solidFill>
                <a:latin typeface="Verdana"/>
                <a:ea typeface="Verdana"/>
                <a:cs typeface="Verdana"/>
                <a:sym typeface="Verdana"/>
              </a:rPr>
              <a:t>https://tinyurl.com/aims-hs-midcycle20</a:t>
            </a:r>
            <a:endParaRPr i="1" sz="1100"/>
          </a:p>
          <a:p>
            <a:pPr indent="-298450" lvl="0" marL="457200" rtl="0" algn="l">
              <a:spcBef>
                <a:spcPts val="1000"/>
              </a:spcBef>
              <a:spcAft>
                <a:spcPts val="0"/>
              </a:spcAft>
              <a:buSzPts val="1100"/>
              <a:buAutoNum type="arabicPeriod"/>
            </a:pPr>
            <a:r>
              <a:rPr b="1" lang="en-US" sz="1100"/>
              <a:t>Key Strengths Cited In Mid-Cycle Summary</a:t>
            </a:r>
            <a:endParaRPr b="1" sz="1100"/>
          </a:p>
          <a:p>
            <a:pPr indent="-298450" lvl="0" marL="914400" rtl="0" algn="l">
              <a:spcBef>
                <a:spcPts val="400"/>
              </a:spcBef>
              <a:spcAft>
                <a:spcPts val="0"/>
              </a:spcAft>
              <a:buSzPts val="1100"/>
              <a:buChar char="●"/>
            </a:pPr>
            <a:r>
              <a:rPr lang="en-US" sz="1100"/>
              <a:t>Robust instructional program, with high expectations and a focus on College Prep.</a:t>
            </a:r>
            <a:endParaRPr sz="1100"/>
          </a:p>
          <a:p>
            <a:pPr indent="-298450" lvl="0" marL="914400" rtl="0" algn="l">
              <a:spcBef>
                <a:spcPts val="400"/>
              </a:spcBef>
              <a:spcAft>
                <a:spcPts val="0"/>
              </a:spcAft>
              <a:buSzPts val="1100"/>
              <a:buChar char="●"/>
            </a:pPr>
            <a:r>
              <a:rPr lang="en-US" sz="1100"/>
              <a:t>Dedicated teaching staff and strong administrative leadership with a vision of a program that challenges students to become self-directed learners and ensures that students function academically and emotionally at their highest capacity.  </a:t>
            </a:r>
            <a:endParaRPr sz="1100"/>
          </a:p>
          <a:p>
            <a:pPr indent="-298450" lvl="0" marL="914400" rtl="0" algn="l">
              <a:spcBef>
                <a:spcPts val="400"/>
              </a:spcBef>
              <a:spcAft>
                <a:spcPts val="0"/>
              </a:spcAft>
              <a:buSzPts val="1100"/>
              <a:buChar char="●"/>
            </a:pPr>
            <a:r>
              <a:rPr lang="en-US" sz="1100"/>
              <a:t>A strong sense of family, a positive school culture and support for students’ academic and social emotional learning. </a:t>
            </a:r>
            <a:endParaRPr sz="1100"/>
          </a:p>
          <a:p>
            <a:pPr indent="0" lvl="0" marL="0" rtl="0" algn="l">
              <a:spcBef>
                <a:spcPts val="400"/>
              </a:spcBef>
              <a:spcAft>
                <a:spcPts val="0"/>
              </a:spcAft>
              <a:buNone/>
            </a:pPr>
            <a:r>
              <a:t/>
            </a:r>
            <a:endParaRPr sz="1100"/>
          </a:p>
          <a:p>
            <a:pPr indent="0" lvl="0" marL="0" rtl="0" algn="l">
              <a:spcBef>
                <a:spcPts val="400"/>
              </a:spcBef>
              <a:spcAft>
                <a:spcPts val="0"/>
              </a:spcAft>
              <a:buNone/>
            </a:pPr>
            <a:r>
              <a:rPr b="1" lang="en-US" sz="1100"/>
              <a:t>   2.     Areas of Growth:  </a:t>
            </a:r>
            <a:r>
              <a:rPr lang="en-US" sz="1100"/>
              <a:t>The Action Plan cites 29 areas for growth, broken down by the five WASC categories.  Many of these are cited to have been completed, others are in progress or ongoing.  While most of these were at one time of high priority, the positive changes that were made since the new administration has been in place, many items have been adequately addressed and could now be retired to make room for newly emerging challenges:</a:t>
            </a:r>
            <a:br>
              <a:rPr lang="en-US" sz="1100"/>
            </a:br>
            <a:endParaRPr b="1" sz="1100"/>
          </a:p>
          <a:p>
            <a:pPr indent="-298450" lvl="0" marL="914400" rtl="0" algn="l">
              <a:spcBef>
                <a:spcPts val="400"/>
              </a:spcBef>
              <a:spcAft>
                <a:spcPts val="0"/>
              </a:spcAft>
              <a:buSzPts val="1100"/>
              <a:buFont typeface="Times"/>
              <a:buChar char="●"/>
            </a:pPr>
            <a:r>
              <a:rPr lang="en-US" sz="1100"/>
              <a:t>Strengthen the system for continuous stakeholder engagement and involvement in decision making, including ongoing involvement in the WASC school improvement process, and ownership of the school’s Mission, Vision, Schoolwide Learner Outcomes, and Critical Learner Needs.</a:t>
            </a:r>
            <a:endParaRPr sz="1100"/>
          </a:p>
          <a:p>
            <a:pPr indent="-298450" lvl="0" marL="914400" rtl="0" algn="l">
              <a:spcBef>
                <a:spcPts val="400"/>
              </a:spcBef>
              <a:spcAft>
                <a:spcPts val="0"/>
              </a:spcAft>
              <a:buSzPts val="1100"/>
              <a:buChar char="●"/>
            </a:pPr>
            <a:r>
              <a:rPr lang="en-US" sz="1100"/>
              <a:t>Expand the Leadership Team to include other stakeholders beside administrators.</a:t>
            </a:r>
            <a:endParaRPr sz="1100"/>
          </a:p>
          <a:p>
            <a:pPr indent="-298450" lvl="0" marL="914400" rtl="0" algn="l">
              <a:spcBef>
                <a:spcPts val="400"/>
              </a:spcBef>
              <a:spcAft>
                <a:spcPts val="0"/>
              </a:spcAft>
              <a:buSzPts val="1100"/>
              <a:buChar char="●"/>
            </a:pPr>
            <a:r>
              <a:rPr lang="en-US" sz="1100"/>
              <a:t>Create a coherent system of support with culturally responsive pedagogy to help those students who are not successful, the majority of whom are Latino.</a:t>
            </a:r>
            <a:endParaRPr sz="1100"/>
          </a:p>
          <a:p>
            <a:pPr indent="-298450" lvl="0" marL="914400" rtl="0" algn="l">
              <a:spcBef>
                <a:spcPts val="400"/>
              </a:spcBef>
              <a:spcAft>
                <a:spcPts val="0"/>
              </a:spcAft>
              <a:buSzPts val="1100"/>
              <a:buChar char="●"/>
            </a:pPr>
            <a:r>
              <a:rPr lang="en-US" sz="1100"/>
              <a:t>Provide staff training on how to use the findings from the analysis of student performance data to further strengthen instruction and to personalize and differentiate instruction in an effort to ensure that all students succeed at AIMS</a:t>
            </a:r>
            <a:endParaRPr sz="1100"/>
          </a:p>
          <a:p>
            <a:pPr indent="-298450" lvl="0" marL="914400" rtl="0" algn="l">
              <a:spcBef>
                <a:spcPts val="400"/>
              </a:spcBef>
              <a:spcAft>
                <a:spcPts val="400"/>
              </a:spcAft>
              <a:buSzPts val="1100"/>
              <a:buChar char="●"/>
            </a:pPr>
            <a:r>
              <a:rPr lang="en-US" sz="1100"/>
              <a:t>Prioritize areas in need of improvement and refine the Action Plan by focusing on critical areas so that the plan has a chance to succeed, considering the school’s capacity for implementation--human, financial and time.</a:t>
            </a:r>
            <a:endParaRPr sz="1100"/>
          </a:p>
        </p:txBody>
      </p:sp>
      <p:pic>
        <p:nvPicPr>
          <p:cNvPr id="67" name="Google Shape;67;p9"/>
          <p:cNvPicPr preferRelativeResize="0"/>
          <p:nvPr/>
        </p:nvPicPr>
        <p:blipFill>
          <a:blip r:embed="rId3">
            <a:alphaModFix/>
          </a:blip>
          <a:stretch>
            <a:fillRect/>
          </a:stretch>
        </p:blipFill>
        <p:spPr>
          <a:xfrm>
            <a:off x="345719" y="2103450"/>
            <a:ext cx="2341900" cy="234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type="title"/>
          </p:nvPr>
        </p:nvSpPr>
        <p:spPr>
          <a:xfrm>
            <a:off x="517200" y="254474"/>
            <a:ext cx="11157600" cy="67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73" name="Google Shape;73;p10"/>
          <p:cNvSpPr txBox="1"/>
          <p:nvPr>
            <p:ph idx="1" type="body"/>
          </p:nvPr>
        </p:nvSpPr>
        <p:spPr>
          <a:xfrm>
            <a:off x="3636900" y="1159709"/>
            <a:ext cx="8196900" cy="4151100"/>
          </a:xfrm>
          <a:prstGeom prst="rect">
            <a:avLst/>
          </a:prstGeom>
        </p:spPr>
        <p:txBody>
          <a:bodyPr anchorCtr="0" anchor="t" bIns="0" lIns="0" spcFirstLastPara="1" rIns="0" wrap="square" tIns="0">
            <a:noAutofit/>
          </a:bodyPr>
          <a:lstStyle/>
          <a:p>
            <a:pPr indent="-317500" lvl="0" marL="457200" rtl="0" algn="l">
              <a:lnSpc>
                <a:spcPct val="100000"/>
              </a:lnSpc>
              <a:spcBef>
                <a:spcPts val="1200"/>
              </a:spcBef>
              <a:spcAft>
                <a:spcPts val="0"/>
              </a:spcAft>
              <a:buClr>
                <a:schemeClr val="dk1"/>
              </a:buClr>
              <a:buSzPts val="1400"/>
              <a:buChar char="●"/>
            </a:pPr>
            <a:r>
              <a:rPr b="1" lang="en-US" sz="1400">
                <a:latin typeface="Arial"/>
                <a:ea typeface="Arial"/>
                <a:cs typeface="Arial"/>
                <a:sym typeface="Arial"/>
              </a:rPr>
              <a:t>Ms. Julia Li was recently hired as the new High School Head of Division. </a:t>
            </a:r>
            <a:r>
              <a:rPr lang="en-US" sz="1400">
                <a:latin typeface="Arial"/>
                <a:ea typeface="Arial"/>
                <a:cs typeface="Arial"/>
                <a:sym typeface="Arial"/>
              </a:rPr>
              <a:t> With a background in Chemistry and SPED, Ms. Li has previously served as a Charter School instructor and administrator in Delaware.  </a:t>
            </a:r>
            <a:br>
              <a:rPr lang="en-US" sz="1400">
                <a:latin typeface="Arial"/>
                <a:ea typeface="Arial"/>
                <a:cs typeface="Arial"/>
                <a:sym typeface="Arial"/>
              </a:rPr>
            </a:br>
            <a:endParaRPr b="1"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b="1" lang="en-US" sz="1400">
                <a:latin typeface="Arial"/>
                <a:ea typeface="Arial"/>
                <a:cs typeface="Arial"/>
                <a:sym typeface="Arial"/>
              </a:rPr>
              <a:t>AIMS HS Received Statewide Recognition for California Student Aid Commission Race To Submit Campaign:  On Tuesday, November 17, </a:t>
            </a:r>
            <a:r>
              <a:rPr lang="en-US" sz="1400">
                <a:latin typeface="Arial"/>
                <a:ea typeface="Arial"/>
                <a:cs typeface="Arial"/>
                <a:sym typeface="Arial"/>
              </a:rPr>
              <a:t>AIMS HS was recognized as one of 24 high schools in the state for its FAFSA and Dream Act Rate Completion during a virtual awards ceremony.  </a:t>
            </a:r>
            <a:br>
              <a:rPr lang="en-US" sz="1400">
                <a:latin typeface="Arial"/>
                <a:ea typeface="Arial"/>
                <a:cs typeface="Arial"/>
                <a:sym typeface="Arial"/>
              </a:rPr>
            </a:br>
            <a:endParaRPr i="1"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b="1" lang="en-US" sz="1400">
                <a:latin typeface="Arial"/>
                <a:ea typeface="Arial"/>
                <a:cs typeface="Arial"/>
                <a:sym typeface="Arial"/>
              </a:rPr>
              <a:t>The AIMSTRONG! Student of the month will recognize student of the month winners based on the letter that corresponds to the  AIMSTRONG Acronym.</a:t>
            </a:r>
            <a:r>
              <a:rPr lang="en-US" sz="1400">
                <a:latin typeface="Arial"/>
                <a:ea typeface="Arial"/>
                <a:cs typeface="Arial"/>
                <a:sym typeface="Arial"/>
              </a:rPr>
              <a:t> For October’s theme, </a:t>
            </a:r>
            <a:r>
              <a:rPr i="1" lang="en-US" sz="1400">
                <a:latin typeface="Arial"/>
                <a:ea typeface="Arial"/>
                <a:cs typeface="Arial"/>
                <a:sym typeface="Arial"/>
              </a:rPr>
              <a:t>Integrity</a:t>
            </a:r>
            <a:r>
              <a:rPr lang="en-US" sz="1400">
                <a:latin typeface="Arial"/>
                <a:ea typeface="Arial"/>
                <a:cs typeface="Arial"/>
                <a:sym typeface="Arial"/>
              </a:rPr>
              <a:t>, 20 students were student of the Month, and freshman Arianna Khalaf was selected amongst the 20 students of the Month to win a free letterman jacket.  November’s theme is </a:t>
            </a:r>
            <a:r>
              <a:rPr i="1" lang="en-US" sz="1400">
                <a:latin typeface="Arial"/>
                <a:ea typeface="Arial"/>
                <a:cs typeface="Arial"/>
                <a:sym typeface="Arial"/>
              </a:rPr>
              <a:t>MENTORSHIP.</a:t>
            </a:r>
            <a:br>
              <a:rPr i="1" lang="en-US" sz="1400">
                <a:latin typeface="Arial"/>
                <a:ea typeface="Arial"/>
                <a:cs typeface="Arial"/>
                <a:sym typeface="Arial"/>
              </a:rPr>
            </a:br>
            <a:endParaRPr i="1" sz="1400">
              <a:latin typeface="Arial"/>
              <a:ea typeface="Arial"/>
              <a:cs typeface="Arial"/>
              <a:sym typeface="Arial"/>
            </a:endParaRPr>
          </a:p>
          <a:p>
            <a:pPr indent="0" lvl="0" marL="457200" rtl="0" algn="l">
              <a:lnSpc>
                <a:spcPct val="100000"/>
              </a:lnSpc>
              <a:spcBef>
                <a:spcPts val="1200"/>
              </a:spcBef>
              <a:spcAft>
                <a:spcPts val="0"/>
              </a:spcAft>
              <a:buNone/>
            </a:pPr>
            <a:r>
              <a:t/>
            </a:r>
            <a:endParaRPr sz="1400">
              <a:latin typeface="Arial"/>
              <a:ea typeface="Arial"/>
              <a:cs typeface="Arial"/>
              <a:sym typeface="Arial"/>
            </a:endParaRPr>
          </a:p>
          <a:p>
            <a:pPr indent="0" lvl="0" marL="0" rtl="0" algn="l">
              <a:lnSpc>
                <a:spcPct val="100000"/>
              </a:lnSpc>
              <a:spcBef>
                <a:spcPts val="1200"/>
              </a:spcBef>
              <a:spcAft>
                <a:spcPts val="0"/>
              </a:spcAft>
              <a:buNone/>
            </a:pPr>
            <a:r>
              <a:t/>
            </a:r>
            <a:endParaRPr b="1" sz="1400">
              <a:solidFill>
                <a:srgbClr val="5B0F00"/>
              </a:solidFill>
              <a:latin typeface="Helvetica Neue"/>
              <a:ea typeface="Helvetica Neue"/>
              <a:cs typeface="Helvetica Neue"/>
              <a:sym typeface="Helvetica Neue"/>
            </a:endParaRPr>
          </a:p>
          <a:p>
            <a:pPr indent="0" lvl="0" marL="0" rtl="0" algn="l">
              <a:lnSpc>
                <a:spcPct val="100000"/>
              </a:lnSpc>
              <a:spcBef>
                <a:spcPts val="1000"/>
              </a:spcBef>
              <a:spcAft>
                <a:spcPts val="1000"/>
              </a:spcAft>
              <a:buNone/>
            </a:pPr>
            <a:r>
              <a:t/>
            </a:r>
            <a:endParaRPr b="1" sz="1400">
              <a:solidFill>
                <a:srgbClr val="5B0F00"/>
              </a:solidFill>
              <a:latin typeface="Helvetica Neue"/>
              <a:ea typeface="Helvetica Neue"/>
              <a:cs typeface="Helvetica Neue"/>
              <a:sym typeface="Helvetica Neue"/>
            </a:endParaRPr>
          </a:p>
        </p:txBody>
      </p:sp>
      <p:pic>
        <p:nvPicPr>
          <p:cNvPr id="74" name="Google Shape;74;p10"/>
          <p:cNvPicPr preferRelativeResize="0"/>
          <p:nvPr/>
        </p:nvPicPr>
        <p:blipFill>
          <a:blip r:embed="rId3">
            <a:alphaModFix/>
          </a:blip>
          <a:stretch>
            <a:fillRect/>
          </a:stretch>
        </p:blipFill>
        <p:spPr>
          <a:xfrm>
            <a:off x="194300" y="3208975"/>
            <a:ext cx="3332100" cy="3332100"/>
          </a:xfrm>
          <a:prstGeom prst="rect">
            <a:avLst/>
          </a:prstGeom>
          <a:noFill/>
          <a:ln>
            <a:noFill/>
          </a:ln>
        </p:spPr>
      </p:pic>
      <p:pic>
        <p:nvPicPr>
          <p:cNvPr id="75" name="Google Shape;75;p10"/>
          <p:cNvPicPr preferRelativeResize="0"/>
          <p:nvPr/>
        </p:nvPicPr>
        <p:blipFill>
          <a:blip r:embed="rId4">
            <a:alphaModFix/>
          </a:blip>
          <a:stretch>
            <a:fillRect/>
          </a:stretch>
        </p:blipFill>
        <p:spPr>
          <a:xfrm>
            <a:off x="1099200" y="926175"/>
            <a:ext cx="1582275" cy="210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1"/>
          <p:cNvPicPr preferRelativeResize="0"/>
          <p:nvPr/>
        </p:nvPicPr>
        <p:blipFill rotWithShape="1">
          <a:blip r:embed="rId3">
            <a:alphaModFix/>
          </a:blip>
          <a:srcRect b="8557" l="0" r="4287" t="4213"/>
          <a:stretch/>
        </p:blipFill>
        <p:spPr>
          <a:xfrm>
            <a:off x="1190200" y="1026375"/>
            <a:ext cx="9399901" cy="5117626"/>
          </a:xfrm>
          <a:prstGeom prst="rect">
            <a:avLst/>
          </a:prstGeom>
          <a:noFill/>
          <a:ln>
            <a:noFill/>
          </a:ln>
        </p:spPr>
      </p:pic>
      <p:sp>
        <p:nvSpPr>
          <p:cNvPr id="81" name="Google Shape;81;p11"/>
          <p:cNvSpPr txBox="1"/>
          <p:nvPr>
            <p:ph type="title"/>
          </p:nvPr>
        </p:nvSpPr>
        <p:spPr>
          <a:xfrm>
            <a:off x="541550" y="287199"/>
            <a:ext cx="10818900" cy="8670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High</a:t>
            </a:r>
            <a:r>
              <a:rPr lang="en-US" sz="4800"/>
              <a:t> </a:t>
            </a:r>
            <a:r>
              <a:rPr lang="en-US" sz="3600"/>
              <a:t>School Instructional Schedule In January</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2"/>
          <p:cNvSpPr txBox="1"/>
          <p:nvPr>
            <p:ph type="title"/>
          </p:nvPr>
        </p:nvSpPr>
        <p:spPr>
          <a:xfrm>
            <a:off x="511100" y="396724"/>
            <a:ext cx="10221000" cy="6723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Hybrid Learning Grouping In January</a:t>
            </a:r>
            <a:endParaRPr sz="3600"/>
          </a:p>
        </p:txBody>
      </p:sp>
      <p:pic>
        <p:nvPicPr>
          <p:cNvPr id="87" name="Google Shape;87;p12"/>
          <p:cNvPicPr preferRelativeResize="0"/>
          <p:nvPr/>
        </p:nvPicPr>
        <p:blipFill rotWithShape="1">
          <a:blip r:embed="rId3">
            <a:alphaModFix/>
          </a:blip>
          <a:srcRect b="0" l="0" r="0" t="16114"/>
          <a:stretch/>
        </p:blipFill>
        <p:spPr>
          <a:xfrm>
            <a:off x="511100" y="1269775"/>
            <a:ext cx="10508423" cy="4494450"/>
          </a:xfrm>
          <a:prstGeom prst="rect">
            <a:avLst/>
          </a:prstGeom>
          <a:noFill/>
          <a:ln>
            <a:noFill/>
          </a:ln>
        </p:spPr>
      </p:pic>
      <p:sp>
        <p:nvSpPr>
          <p:cNvPr id="88" name="Google Shape;88;p12"/>
          <p:cNvSpPr txBox="1"/>
          <p:nvPr/>
        </p:nvSpPr>
        <p:spPr>
          <a:xfrm>
            <a:off x="429325" y="5125075"/>
            <a:ext cx="5215800" cy="608700"/>
          </a:xfrm>
          <a:prstGeom prst="rect">
            <a:avLst/>
          </a:prstGeom>
          <a:noFill/>
          <a:ln>
            <a:noFill/>
          </a:ln>
        </p:spPr>
        <p:txBody>
          <a:bodyPr anchorCtr="0" anchor="t" bIns="0" lIns="0" spcFirstLastPara="1" rIns="0" wrap="square" tIns="52700">
            <a:noAutofit/>
          </a:bodyPr>
          <a:lstStyle/>
          <a:p>
            <a:pPr indent="-317500" lvl="0" marL="457200" rtl="0" algn="l">
              <a:lnSpc>
                <a:spcPct val="100000"/>
              </a:lnSpc>
              <a:spcBef>
                <a:spcPts val="120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Families will be notified on all AIMS Communication platforms of their child’s A, B, or C track listing.  </a:t>
            </a:r>
            <a:endParaRPr b="1" sz="2300">
              <a:solidFill>
                <a:srgbClr val="434343"/>
              </a:solidFill>
              <a:latin typeface="Helvetica"/>
              <a:ea typeface="Helvetica"/>
              <a:cs typeface="Helvetica"/>
              <a:sym typeface="Helvetica"/>
            </a:endParaRPr>
          </a:p>
          <a:p>
            <a:pPr indent="0" lvl="0" marL="609600" rtl="0" algn="l">
              <a:lnSpc>
                <a:spcPct val="100000"/>
              </a:lnSpc>
              <a:spcBef>
                <a:spcPts val="1500"/>
              </a:spcBef>
              <a:spcAft>
                <a:spcPts val="0"/>
              </a:spcAft>
              <a:buNone/>
            </a:pPr>
            <a:r>
              <a:t/>
            </a:r>
            <a:endParaRPr b="1" sz="2300">
              <a:solidFill>
                <a:srgbClr val="434343"/>
              </a:solidFill>
              <a:latin typeface="Helvetica"/>
              <a:ea typeface="Helvetica"/>
              <a:cs typeface="Helvetica"/>
              <a:sym typeface="Helveti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title"/>
          </p:nvPr>
        </p:nvSpPr>
        <p:spPr>
          <a:xfrm>
            <a:off x="517200" y="670575"/>
            <a:ext cx="11674800" cy="1116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a:t>
            </a:r>
            <a:r>
              <a:rPr lang="en-US" sz="3600"/>
              <a:t> School Strategy for Addressing Concerns From Parents and Students</a:t>
            </a:r>
            <a:endParaRPr/>
          </a:p>
        </p:txBody>
      </p:sp>
      <p:sp>
        <p:nvSpPr>
          <p:cNvPr id="94" name="Google Shape;94;p13"/>
          <p:cNvSpPr txBox="1"/>
          <p:nvPr/>
        </p:nvSpPr>
        <p:spPr>
          <a:xfrm>
            <a:off x="517200" y="2056950"/>
            <a:ext cx="11041200" cy="4583400"/>
          </a:xfrm>
          <a:prstGeom prst="rect">
            <a:avLst/>
          </a:prstGeom>
          <a:noFill/>
          <a:ln>
            <a:noFill/>
          </a:ln>
        </p:spPr>
        <p:txBody>
          <a:bodyPr anchorCtr="0" anchor="t" bIns="0" lIns="0" spcFirstLastPara="1" rIns="0" wrap="square" tIns="52700">
            <a:noAutofit/>
          </a:bodyPr>
          <a:lstStyle/>
          <a:p>
            <a:pPr indent="-317500" lvl="0" marL="457200" rtl="0" algn="l">
              <a:lnSpc>
                <a:spcPct val="115000"/>
              </a:lnSpc>
              <a:spcBef>
                <a:spcPts val="120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Daily calls to all AIMS HS and incoming AIMS HS students to confirm Fall Enrollment</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Multiple Summer Parentsquare and Email Communications from AIMS Staff Regarding Upcoming School Year / ‘19-’20 School Year Highlights</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Required Summer Novel Readings for all AIMS HS students (students stopped by campus to pick up summer reading materials over the summer)</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Required Math ALEKS for all incoming AIMS students</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Held 8 parent engagement meetings and 4 student orientations (one per grade level) Parent meetings were held in Mandarin only and Spanish breakout rooms </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Held Junior / Senior and Freshman / Sophomore drive-in pickups of school supplies, textbooks, and class shirts</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Multiple student engagements to complete Dual-Enrollment forms for AIMS U College Pathways Program in the Fall</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Make-Up pickup dates will be ongoing throughout the school week</a:t>
            </a:r>
            <a:br>
              <a:rPr lang="en-US">
                <a:solidFill>
                  <a:schemeClr val="dk1"/>
                </a:solidFill>
                <a:latin typeface="Helvetica Neue"/>
                <a:ea typeface="Helvetica Neue"/>
                <a:cs typeface="Helvetica Neue"/>
                <a:sym typeface="Helvetica Neue"/>
              </a:rPr>
            </a:br>
            <a:endParaRPr b="1">
              <a:solidFill>
                <a:srgbClr val="434343"/>
              </a:solidFill>
              <a:latin typeface="Helvetica"/>
              <a:ea typeface="Helvetica"/>
              <a:cs typeface="Helvetica"/>
              <a:sym typeface="Helvet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2176150" y="1696775"/>
            <a:ext cx="9190800" cy="4830900"/>
          </a:xfrm>
          <a:prstGeom prst="rect">
            <a:avLst/>
          </a:prstGeom>
          <a:noFill/>
          <a:ln>
            <a:noFill/>
          </a:ln>
        </p:spPr>
        <p:txBody>
          <a:bodyPr anchorCtr="0" anchor="t" bIns="0" lIns="0" spcFirstLastPara="1" rIns="0" wrap="square" tIns="52700">
            <a:noAutofit/>
          </a:bodyPr>
          <a:lstStyle/>
          <a:p>
            <a:pPr indent="0" lvl="0" marL="457200" rtl="0" algn="l">
              <a:lnSpc>
                <a:spcPct val="150000"/>
              </a:lnSpc>
              <a:spcBef>
                <a:spcPts val="0"/>
              </a:spcBef>
              <a:spcAft>
                <a:spcPts val="0"/>
              </a:spcAft>
              <a:buNone/>
            </a:pPr>
            <a:r>
              <a:t/>
            </a:r>
            <a:endParaRPr b="1" sz="2200">
              <a:solidFill>
                <a:srgbClr val="434343"/>
              </a:solidFill>
            </a:endParaRPr>
          </a:p>
          <a:p>
            <a:pPr indent="0" lvl="0" marL="0" rtl="0" algn="l">
              <a:lnSpc>
                <a:spcPct val="150000"/>
              </a:lnSpc>
              <a:spcBef>
                <a:spcPts val="0"/>
              </a:spcBef>
              <a:spcAft>
                <a:spcPts val="0"/>
              </a:spcAft>
              <a:buNone/>
            </a:pPr>
            <a:r>
              <a:t/>
            </a:r>
            <a:endParaRPr b="1" sz="2200">
              <a:solidFill>
                <a:srgbClr val="434343"/>
              </a:solidFill>
            </a:endParaRPr>
          </a:p>
        </p:txBody>
      </p:sp>
      <p:pic>
        <p:nvPicPr>
          <p:cNvPr id="100" name="Google Shape;100;p14"/>
          <p:cNvPicPr preferRelativeResize="0"/>
          <p:nvPr/>
        </p:nvPicPr>
        <p:blipFill>
          <a:blip r:embed="rId3">
            <a:alphaModFix/>
          </a:blip>
          <a:stretch>
            <a:fillRect/>
          </a:stretch>
        </p:blipFill>
        <p:spPr>
          <a:xfrm>
            <a:off x="327575" y="526524"/>
            <a:ext cx="11536852" cy="568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b="0" l="0" r="0" t="30362"/>
          <a:stretch/>
        </p:blipFill>
        <p:spPr>
          <a:xfrm>
            <a:off x="173575" y="4032442"/>
            <a:ext cx="12192000" cy="2175650"/>
          </a:xfrm>
          <a:prstGeom prst="rect">
            <a:avLst/>
          </a:prstGeom>
          <a:noFill/>
          <a:ln>
            <a:noFill/>
          </a:ln>
        </p:spPr>
      </p:pic>
      <p:sp>
        <p:nvSpPr>
          <p:cNvPr id="106" name="Google Shape;106;p15"/>
          <p:cNvSpPr txBox="1"/>
          <p:nvPr/>
        </p:nvSpPr>
        <p:spPr>
          <a:xfrm>
            <a:off x="192700" y="747125"/>
            <a:ext cx="11215200" cy="28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1.    Failed Grades During AIMS Q1 Grading Term </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b="1" lang="en-US"/>
              <a:t>Concern: </a:t>
            </a:r>
            <a:r>
              <a:rPr lang="en-US"/>
              <a:t>While the vast majority of AIMS students are passing their courses, many freshmen students are failing multiple classes.  This is largely due to COVID-19 school related closures, and the fact that Freshmen were not properly oriented to the challenges and rigors of high school.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US"/>
              <a:t>Resolution: </a:t>
            </a:r>
            <a:r>
              <a:rPr lang="en-US"/>
              <a:t>Aside from Saturday School, SSTs, and increased tutoring, students will be able to begin credit recovery during the start of S2.  </a:t>
            </a:r>
            <a:br>
              <a:rPr lang="en-US"/>
            </a:br>
            <a:endParaRPr/>
          </a:p>
          <a:p>
            <a:pPr indent="-317500" lvl="0" marL="457200" rtl="0" algn="l">
              <a:spcBef>
                <a:spcPts val="0"/>
              </a:spcBef>
              <a:spcAft>
                <a:spcPts val="0"/>
              </a:spcAft>
              <a:buSzPts val="1400"/>
              <a:buChar char="●"/>
            </a:pPr>
            <a:r>
              <a:rPr lang="en-US"/>
              <a:t>Increased conversations / strategies with teachers with high rates of failed students.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There is a significant need for increased coordination across the AIMS district level to implement consistent practices and standards to ensure that students are prepared for the rigors of high school.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2</a:t>
            </a:r>
            <a:r>
              <a:rPr b="1" lang="en-US">
                <a:solidFill>
                  <a:schemeClr val="dk1"/>
                </a:solidFill>
              </a:rPr>
              <a:t>.    Academic Progress of AIMS Dual Enrollment Students</a:t>
            </a:r>
            <a:endParaRPr b="1">
              <a:solidFill>
                <a:schemeClr val="dk1"/>
              </a:solidFill>
            </a:endParaRPr>
          </a:p>
          <a:p>
            <a:pPr indent="0" lvl="0" marL="0" rtl="0" algn="l">
              <a:spcBef>
                <a:spcPts val="0"/>
              </a:spcBef>
              <a:spcAft>
                <a:spcPts val="0"/>
              </a:spcAft>
              <a:buNone/>
            </a:pPr>
            <a:r>
              <a:t/>
            </a:r>
            <a:endParaRPr/>
          </a:p>
        </p:txBody>
      </p:sp>
      <p:sp>
        <p:nvSpPr>
          <p:cNvPr id="107" name="Google Shape;107;p15"/>
          <p:cNvSpPr txBox="1"/>
          <p:nvPr>
            <p:ph type="title"/>
          </p:nvPr>
        </p:nvSpPr>
        <p:spPr>
          <a:xfrm>
            <a:off x="425925" y="208099"/>
            <a:ext cx="11674800" cy="648000"/>
          </a:xfrm>
          <a:prstGeom prst="rect">
            <a:avLst/>
          </a:prstGeom>
          <a:noFill/>
          <a:ln>
            <a:noFill/>
          </a:ln>
        </p:spPr>
        <p:txBody>
          <a:bodyPr anchorCtr="0" anchor="t" bIns="0" lIns="0" spcFirstLastPara="1" rIns="0" wrap="square" tIns="12700">
            <a:noAutofit/>
          </a:bodyPr>
          <a:lstStyle/>
          <a:p>
            <a:pPr indent="0" lvl="0" marL="0" rtl="0" algn="l">
              <a:lnSpc>
                <a:spcPct val="115000"/>
              </a:lnSpc>
              <a:spcBef>
                <a:spcPts val="0"/>
              </a:spcBef>
              <a:spcAft>
                <a:spcPts val="0"/>
              </a:spcAft>
              <a:buSzPts val="1100"/>
              <a:buNone/>
            </a:pPr>
            <a:r>
              <a:rPr lang="en-US" sz="3500">
                <a:solidFill>
                  <a:srgbClr val="840002"/>
                </a:solidFill>
              </a:rPr>
              <a:t>High School Challenges/Concerns and Method for Resolution</a:t>
            </a:r>
            <a:endParaRPr sz="4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