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6858000" cx="12192000"/>
  <p:notesSz cx="12192000" cy="6858000"/>
  <p:embeddedFontLst>
    <p:embeddedFont>
      <p:font typeface="Roboto"/>
      <p:regular r:id="rId13"/>
      <p:bold r:id="rId14"/>
      <p:italic r:id="rId15"/>
      <p:boldItalic r:id="rId16"/>
    </p:embeddedFont>
    <p:embeddedFont>
      <p:font typeface="PT Sans Narrow"/>
      <p:regular r:id="rId17"/>
      <p:bold r:id="rId18"/>
    </p:embeddedFont>
    <p:embeddedFont>
      <p:font typeface="Helvetica Neue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8E536AA-A57D-4AFE-840E-0E2A96E0BF3D}">
  <a:tblStyle styleId="{A8E536AA-A57D-4AFE-840E-0E2A96E0BF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bold.fntdata"/><Relationship Id="rId11" Type="http://schemas.openxmlformats.org/officeDocument/2006/relationships/slide" Target="slides/slide5.xml"/><Relationship Id="rId22" Type="http://schemas.openxmlformats.org/officeDocument/2006/relationships/font" Target="fonts/HelveticaNeue-boldItalic.fntdata"/><Relationship Id="rId10" Type="http://schemas.openxmlformats.org/officeDocument/2006/relationships/slide" Target="slides/slide4.xml"/><Relationship Id="rId21" Type="http://schemas.openxmlformats.org/officeDocument/2006/relationships/font" Target="fonts/HelveticaNeue-italic.fntdata"/><Relationship Id="rId13" Type="http://schemas.openxmlformats.org/officeDocument/2006/relationships/font" Target="fonts/Roboto-regular.fntdata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Roboto-italic.fntdata"/><Relationship Id="rId14" Type="http://schemas.openxmlformats.org/officeDocument/2006/relationships/font" Target="fonts/Roboto-bold.fntdata"/><Relationship Id="rId17" Type="http://schemas.openxmlformats.org/officeDocument/2006/relationships/font" Target="fonts/PTSansNarrow-regular.fntdata"/><Relationship Id="rId16" Type="http://schemas.openxmlformats.org/officeDocument/2006/relationships/font" Target="fonts/Roboto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HelveticaNeue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PTSansNarrow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032400" y="514350"/>
            <a:ext cx="81284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49" name="Google Shape;49;p1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8894d1ca21_0_0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57" name="Google Shape;57;g8894d1ca21_0_0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894d1ca21_0_5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3" name="Google Shape;63;g8894d1ca21_0_5:notes"/>
          <p:cNvSpPr/>
          <p:nvPr>
            <p:ph idx="2" type="sldImg"/>
          </p:nvPr>
        </p:nvSpPr>
        <p:spPr>
          <a:xfrm>
            <a:off x="3810000" y="514350"/>
            <a:ext cx="4573500" cy="25716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69" name="Google Shape;69;p2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4:notes"/>
          <p:cNvSpPr/>
          <p:nvPr>
            <p:ph idx="2" type="sldImg"/>
          </p:nvPr>
        </p:nvSpPr>
        <p:spPr>
          <a:xfrm>
            <a:off x="3810000" y="514350"/>
            <a:ext cx="4573588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obj">
  <p:cSld name="OBJECT">
    <p:bg>
      <p:bgPr>
        <a:solidFill>
          <a:schemeClr val="lt1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9343646" y="3275950"/>
            <a:ext cx="749935" cy="0"/>
          </a:xfrm>
          <a:custGeom>
            <a:rect b="b" l="l" r="r" t="t"/>
            <a:pathLst>
              <a:path extrusionOk="0" h="120000" w="749934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2100047" y="3251101"/>
            <a:ext cx="749935" cy="0"/>
          </a:xfrm>
          <a:custGeom>
            <a:rect b="b" l="l" r="r" t="t"/>
            <a:pathLst>
              <a:path extrusionOk="0" h="120000" w="749935">
                <a:moveTo>
                  <a:pt x="0" y="0"/>
                </a:moveTo>
                <a:lnTo>
                  <a:pt x="749699" y="0"/>
                </a:lnTo>
              </a:path>
            </a:pathLst>
          </a:custGeom>
          <a:noFill/>
          <a:ln cap="flat" cmpd="sng" w="7617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1338867" y="4535295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7617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/>
          <p:nvPr/>
        </p:nvSpPr>
        <p:spPr>
          <a:xfrm>
            <a:off x="1338867" y="4332100"/>
            <a:ext cx="9516110" cy="0"/>
          </a:xfrm>
          <a:custGeom>
            <a:rect b="b" l="l" r="r" t="t"/>
            <a:pathLst>
              <a:path extrusionOk="0" h="120000" w="9516110">
                <a:moveTo>
                  <a:pt x="0" y="0"/>
                </a:moveTo>
                <a:lnTo>
                  <a:pt x="9515556" y="0"/>
                </a:lnTo>
              </a:path>
            </a:pathLst>
          </a:custGeom>
          <a:noFill/>
          <a:ln cap="flat" cmpd="sng" w="9525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 txBox="1"/>
          <p:nvPr>
            <p:ph type="ctrTitle"/>
          </p:nvPr>
        </p:nvSpPr>
        <p:spPr>
          <a:xfrm>
            <a:off x="3441435" y="1930375"/>
            <a:ext cx="5309128" cy="7569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8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" type="subTitle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2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" type="body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4"/>
          <p:cNvSpPr txBox="1"/>
          <p:nvPr>
            <p:ph idx="2" type="body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4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6000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5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12192000" cy="130810"/>
          </a:xfrm>
          <a:custGeom>
            <a:rect b="b" l="l" r="r" t="t"/>
            <a:pathLst>
              <a:path extrusionOk="0" h="130810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F1C131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-99" y="6727600"/>
            <a:ext cx="12192000" cy="130810"/>
          </a:xfrm>
          <a:custGeom>
            <a:rect b="b" l="l" r="r" t="t"/>
            <a:pathLst>
              <a:path extrusionOk="0" h="130809" w="12192000">
                <a:moveTo>
                  <a:pt x="0" y="0"/>
                </a:moveTo>
                <a:lnTo>
                  <a:pt x="12191999" y="0"/>
                </a:lnTo>
                <a:lnTo>
                  <a:pt x="12191999" y="130499"/>
                </a:lnTo>
                <a:lnTo>
                  <a:pt x="0" y="130499"/>
                </a:lnTo>
                <a:lnTo>
                  <a:pt x="0" y="0"/>
                </a:lnTo>
                <a:close/>
              </a:path>
            </a:pathLst>
          </a:custGeom>
          <a:solidFill>
            <a:srgbClr val="9800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517200" y="430675"/>
            <a:ext cx="11157599" cy="939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6000" u="none" cap="none" strike="noStrike">
                <a:solidFill>
                  <a:srgbClr val="980000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312725" y="1701308"/>
            <a:ext cx="11566549" cy="415099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1" type="ft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0" type="dt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ctrTitle"/>
          </p:nvPr>
        </p:nvSpPr>
        <p:spPr>
          <a:xfrm>
            <a:off x="1909825" y="690123"/>
            <a:ext cx="6840900" cy="265970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1397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  AIMS K-12 </a:t>
            </a:r>
            <a:br>
              <a:rPr lang="en-US"/>
            </a:br>
            <a:r>
              <a:rPr lang="en-US"/>
              <a:t>English Language Development</a:t>
            </a:r>
            <a:br>
              <a:rPr lang="en-US"/>
            </a:br>
            <a:r>
              <a:rPr lang="en-US"/>
              <a:t>  </a:t>
            </a:r>
            <a:r>
              <a:rPr lang="en-US" sz="2800"/>
              <a:t>Reporting Period November 2020</a:t>
            </a:r>
            <a:endParaRPr sz="2800"/>
          </a:p>
        </p:txBody>
      </p:sp>
      <p:sp>
        <p:nvSpPr>
          <p:cNvPr id="52" name="Google Shape;52;p7"/>
          <p:cNvSpPr txBox="1"/>
          <p:nvPr/>
        </p:nvSpPr>
        <p:spPr>
          <a:xfrm>
            <a:off x="2476438" y="3730925"/>
            <a:ext cx="7239000" cy="5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29825">
            <a:noAutofit/>
          </a:bodyPr>
          <a:lstStyle/>
          <a:p>
            <a:pPr indent="909319" lvl="0" marL="12700" marR="5080" rtl="0" algn="l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685D46"/>
                </a:solidFill>
                <a:latin typeface="Arial"/>
                <a:ea typeface="Arial"/>
                <a:cs typeface="Arial"/>
                <a:sym typeface="Arial"/>
              </a:rPr>
              <a:t>               Vannee Chand, ELD Coordinator </a:t>
            </a:r>
            <a:endParaRPr/>
          </a:p>
          <a:p>
            <a:pPr indent="909319" lvl="0" marL="12700" marR="5080" rtl="0" algn="l">
              <a:lnSpc>
                <a:spcPct val="11965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7"/>
          <p:cNvSpPr/>
          <p:nvPr/>
        </p:nvSpPr>
        <p:spPr>
          <a:xfrm>
            <a:off x="5406033" y="4927435"/>
            <a:ext cx="704548" cy="663343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7"/>
          <p:cNvSpPr/>
          <p:nvPr/>
        </p:nvSpPr>
        <p:spPr>
          <a:xfrm>
            <a:off x="4756298" y="4781623"/>
            <a:ext cx="2679304" cy="1314376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/>
              <a:t>AIMS English Language Learners</a:t>
            </a:r>
            <a:endParaRPr/>
          </a:p>
        </p:txBody>
      </p:sp>
      <p:graphicFrame>
        <p:nvGraphicFramePr>
          <p:cNvPr id="60" name="Google Shape;60;p8"/>
          <p:cNvGraphicFramePr/>
          <p:nvPr/>
        </p:nvGraphicFramePr>
        <p:xfrm>
          <a:off x="952500" y="2667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{A8E536AA-A57D-4AFE-840E-0E2A96E0BF3D}</a:tableStyleId>
              </a:tblPr>
              <a:tblGrid>
                <a:gridCol w="2057400"/>
                <a:gridCol w="2057400"/>
                <a:gridCol w="2057400"/>
                <a:gridCol w="2057400"/>
                <a:gridCol w="20574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2020-2021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AIPCS-241</a:t>
                      </a:r>
                      <a:endParaRPr b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AIPCS II-651</a:t>
                      </a:r>
                      <a:endParaRPr b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AIPHS-446</a:t>
                      </a:r>
                      <a:endParaRPr b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AIMS K-12-1,338</a:t>
                      </a:r>
                      <a:endParaRPr b="1"/>
                    </a:p>
                  </a:txBody>
                  <a:tcPr marT="91425" marB="91425" marR="91425" marL="91425"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ELs</a:t>
                      </a:r>
                      <a:endParaRPr b="1"/>
                    </a:p>
                  </a:txBody>
                  <a:tcPr marT="91425" marB="91425" marR="91425" marL="91425"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72-30%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223-34%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80-18%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375-28%</a:t>
                      </a:r>
                      <a:endParaRPr/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Newcomers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13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14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21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48</a:t>
                      </a:r>
                      <a:endParaRPr/>
                    </a:p>
                  </a:txBody>
                  <a:tcPr marT="91425" marB="91425" marR="91425" marL="91425">
                    <a:lnT cap="flat" cmpd="sng" w="9525">
                      <a:solidFill>
                        <a:srgbClr val="9E9E9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/>
                        <a:t>Reclassified</a:t>
                      </a:r>
                      <a:r>
                        <a:rPr b="1" lang="en-US"/>
                        <a:t> 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6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7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4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17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9"/>
          <p:cNvSpPr txBox="1"/>
          <p:nvPr>
            <p:ph type="title"/>
          </p:nvPr>
        </p:nvSpPr>
        <p:spPr>
          <a:xfrm>
            <a:off x="517199" y="670574"/>
            <a:ext cx="11674800" cy="16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Highlights I Want The Board To Know</a:t>
            </a:r>
            <a:endParaRPr/>
          </a:p>
        </p:txBody>
      </p:sp>
      <p:sp>
        <p:nvSpPr>
          <p:cNvPr id="66" name="Google Shape;66;p9"/>
          <p:cNvSpPr txBox="1"/>
          <p:nvPr/>
        </p:nvSpPr>
        <p:spPr>
          <a:xfrm>
            <a:off x="517200" y="1220750"/>
            <a:ext cx="11041200" cy="54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●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Teachers will get Professional Development series on Integrated and Designated ELD.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New EL strategies and protected time 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●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ELD intervention aides and ELD teacher supports general ed teachers with ELs.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Progress Monitoring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3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●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Language Lab/Intervention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●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Newcomers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Support with technology navigation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Parent Communication 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ELD Class Course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After-School Tutoring</a:t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-342900" lvl="1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Lucida Sans"/>
              <a:buChar char="○"/>
            </a:pPr>
            <a:r>
              <a:rPr lang="en-US" sz="1800">
                <a:solidFill>
                  <a:srgbClr val="434343"/>
                </a:solidFill>
                <a:latin typeface="Lucida Sans"/>
                <a:ea typeface="Lucida Sans"/>
                <a:cs typeface="Lucida Sans"/>
                <a:sym typeface="Lucida Sans"/>
              </a:rPr>
              <a:t>Supplemental Programs</a:t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</a:pPr>
            <a:r>
              <a:rPr lang="en-US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Created EL Learning Plans for High Needs K-8</a:t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</a:pPr>
            <a:r>
              <a:rPr lang="en-US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Created K-12 English Language Learner Proficiency List</a:t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Font typeface="Roboto"/>
              <a:buChar char="●"/>
            </a:pPr>
            <a:r>
              <a:rPr lang="en-US" sz="1800">
                <a:solidFill>
                  <a:srgbClr val="434343"/>
                </a:solidFill>
                <a:latin typeface="Roboto"/>
                <a:ea typeface="Roboto"/>
                <a:cs typeface="Roboto"/>
                <a:sym typeface="Roboto"/>
              </a:rPr>
              <a:t>ELD Google Drive Resources for K-12 </a:t>
            </a:r>
            <a:endParaRPr sz="18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434343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434343"/>
              </a:solidFill>
              <a:latin typeface="Lucida Sans"/>
              <a:ea typeface="Lucida Sans"/>
              <a:cs typeface="Lucida Sans"/>
              <a:sym typeface="Lucida Sans"/>
            </a:endParaRPr>
          </a:p>
          <a:p>
            <a:pPr indent="0" lvl="0" marL="914400" marR="0" rtl="0" algn="l">
              <a:lnSpc>
                <a:spcPct val="100000"/>
              </a:lnSpc>
              <a:spcBef>
                <a:spcPts val="315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type="title"/>
          </p:nvPr>
        </p:nvSpPr>
        <p:spPr>
          <a:xfrm>
            <a:off x="517199" y="670573"/>
            <a:ext cx="10819015" cy="119339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Technology-Based and On-line Tools Administrators, Faculty and Support Staff Employed to Support the Transition To Remote ELD Teaching and Learning.</a:t>
            </a:r>
            <a:endParaRPr/>
          </a:p>
        </p:txBody>
      </p:sp>
      <p:sp>
        <p:nvSpPr>
          <p:cNvPr id="72" name="Google Shape;72;p10"/>
          <p:cNvSpPr txBox="1"/>
          <p:nvPr/>
        </p:nvSpPr>
        <p:spPr>
          <a:xfrm>
            <a:off x="517200" y="2580850"/>
            <a:ext cx="11074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</a:rPr>
              <a:t>Curriculum/Intervention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Elementary-Benchmark Advance/Booknook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Middle School-	Launch/Link to Literacy/Push-In support 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High School-Launch/Link to Literacy/Edge/Language Lab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</a:rPr>
              <a:t>Blended Learning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 Newsela, Quill, Rosetta Stone, Learning Ally</a:t>
            </a:r>
            <a:endParaRPr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600" u="sng">
                <a:solidFill>
                  <a:schemeClr val="dk1"/>
                </a:solidFill>
              </a:rPr>
              <a:t>Platform</a:t>
            </a:r>
            <a:endParaRPr b="1" sz="1600" u="sng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Schoology </a:t>
            </a:r>
            <a:endParaRPr sz="1600"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Video Conferencing: Zoom</a:t>
            </a:r>
            <a:endParaRPr>
              <a:solidFill>
                <a:schemeClr val="dk1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●"/>
            </a:pPr>
            <a:r>
              <a:rPr lang="en-US" sz="1600">
                <a:solidFill>
                  <a:schemeClr val="dk1"/>
                </a:solidFill>
              </a:rPr>
              <a:t>Google Docs, Google Translate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366731" y="219161"/>
            <a:ext cx="11242677" cy="118167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Qualitative and Quantitative Strategies Employed to Ensure Transition To Remote ELD Teaching and Learning Is Effective</a:t>
            </a:r>
            <a:br>
              <a:rPr lang="en-US" sz="3600"/>
            </a:br>
            <a:br>
              <a:rPr lang="en-US" sz="3600"/>
            </a:br>
            <a:br>
              <a:rPr lang="en-US" sz="3600"/>
            </a:br>
            <a:r>
              <a:rPr lang="en-US" sz="3600"/>
              <a:t> </a:t>
            </a:r>
            <a:endParaRPr/>
          </a:p>
        </p:txBody>
      </p:sp>
      <p:sp>
        <p:nvSpPr>
          <p:cNvPr id="78" name="Google Shape;78;p11"/>
          <p:cNvSpPr txBox="1"/>
          <p:nvPr/>
        </p:nvSpPr>
        <p:spPr>
          <a:xfrm>
            <a:off x="517200" y="1220750"/>
            <a:ext cx="11041200" cy="48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5270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5B0F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9" name="Google Shape;79;p11"/>
          <p:cNvSpPr/>
          <p:nvPr/>
        </p:nvSpPr>
        <p:spPr>
          <a:xfrm>
            <a:off x="587300" y="1546266"/>
            <a:ext cx="11041200" cy="526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 Professional Development on ELD with additional 3 workshops once a month. </a:t>
            </a:r>
            <a:endParaRPr b="1" sz="18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Focus on Integrated and Designated ELD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All teachers are required to provide support to all language levels.</a:t>
            </a:r>
            <a:endParaRPr sz="16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ELD Google Drive will be shared with teachers.</a:t>
            </a:r>
            <a:endParaRPr b="1" sz="18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Newcomer Resources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LTEL Resources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EL Strategies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SDAIE Lessons 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ELD Standards and more</a:t>
            </a:r>
            <a:endParaRPr sz="16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ELD Intervention Staff and ELD Teacher will provide intervention and tutoring.</a:t>
            </a:r>
            <a:endParaRPr b="1" sz="18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Schedules will be made for each teacher and a list of ELs will be provide with levels.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ELD Coordinator will provide teacher support with integrated and designated ELD. </a:t>
            </a:r>
            <a:endParaRPr b="1" sz="18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Continued training and EL Resources shared.</a:t>
            </a:r>
            <a:endParaRPr sz="1600">
              <a:solidFill>
                <a:srgbClr val="000000"/>
              </a:solidFill>
            </a:endParaRPr>
          </a:p>
          <a:p>
            <a:pPr indent="-330200" lvl="1" marL="9144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○"/>
            </a:pPr>
            <a:r>
              <a:rPr lang="en-US" sz="1600">
                <a:solidFill>
                  <a:srgbClr val="000000"/>
                </a:solidFill>
              </a:rPr>
              <a:t>WIll meet teachers one on one to check for understanding.</a:t>
            </a:r>
            <a:endParaRPr sz="16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ELD Coordinator will oversee ELD platform usages for ELs.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Communication Log will be completed by all ELD staff.</a:t>
            </a:r>
            <a:endParaRPr b="1" sz="1800"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b="1" lang="en-US" sz="1800">
                <a:solidFill>
                  <a:srgbClr val="000000"/>
                </a:solidFill>
              </a:rPr>
              <a:t>ELD Coordinator will send out notifications to families on their child's EL status and ELD Program. </a:t>
            </a:r>
            <a:endParaRPr b="1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>
            <a:off x="517199" y="137174"/>
            <a:ext cx="11295900" cy="12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12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/>
              <a:t>The Quantitative and Qualitative Issues/Concerns and Resolutions That Emanated from The Documentation and On-Line Communication With Staff</a:t>
            </a:r>
            <a:br>
              <a:rPr lang="en-US" sz="3600"/>
            </a:br>
            <a:br>
              <a:rPr lang="en-US" sz="3600"/>
            </a:br>
            <a:endParaRPr sz="3600"/>
          </a:p>
        </p:txBody>
      </p:sp>
      <p:sp>
        <p:nvSpPr>
          <p:cNvPr id="85" name="Google Shape;85;p12"/>
          <p:cNvSpPr/>
          <p:nvPr/>
        </p:nvSpPr>
        <p:spPr>
          <a:xfrm>
            <a:off x="378900" y="2093401"/>
            <a:ext cx="11434200" cy="49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ELD teacher will have questions about the curriculum and resources.	</a:t>
            </a:r>
            <a:endParaRPr sz="2000"/>
          </a:p>
          <a:p>
            <a:pPr indent="-355600" lvl="0" marL="13716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ELD Coordinator along with deans will work with ELD teacher and provide support.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Difficulty to collaborate and schedule time to meet.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When there’s a schedule, zoom is a great platform to meet and talk face to face. 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Hard to manage intervention and communication when not in person.</a:t>
            </a:r>
            <a:endParaRPr sz="2000"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○"/>
            </a:pPr>
            <a:r>
              <a:rPr lang="en-US" sz="2000"/>
              <a:t>A communication and intervention  log will be completed on a daily basis for each school site.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