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96" r:id="rId4"/>
    <p:sldId id="258" r:id="rId5"/>
    <p:sldId id="257" r:id="rId6"/>
    <p:sldId id="262" r:id="rId7"/>
    <p:sldId id="263" r:id="rId8"/>
    <p:sldId id="264" r:id="rId9"/>
    <p:sldId id="275" r:id="rId10"/>
    <p:sldId id="260" r:id="rId11"/>
    <p:sldId id="265" r:id="rId12"/>
    <p:sldId id="286" r:id="rId13"/>
    <p:sldId id="285" r:id="rId14"/>
    <p:sldId id="287" r:id="rId15"/>
    <p:sldId id="289" r:id="rId16"/>
    <p:sldId id="288" r:id="rId17"/>
    <p:sldId id="279" r:id="rId18"/>
    <p:sldId id="266" r:id="rId19"/>
    <p:sldId id="283" r:id="rId20"/>
    <p:sldId id="282" r:id="rId21"/>
    <p:sldId id="291" r:id="rId22"/>
    <p:sldId id="292" r:id="rId23"/>
    <p:sldId id="290" r:id="rId24"/>
    <p:sldId id="293" r:id="rId25"/>
    <p:sldId id="295" r:id="rId26"/>
    <p:sldId id="276" r:id="rId27"/>
    <p:sldId id="269" r:id="rId28"/>
    <p:sldId id="270" r:id="rId29"/>
    <p:sldId id="271" r:id="rId30"/>
    <p:sldId id="272" r:id="rId31"/>
    <p:sldId id="274" r:id="rId32"/>
    <p:sldId id="273" r:id="rId33"/>
    <p:sldId id="261" r:id="rId34"/>
    <p:sldId id="294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D292D-A51D-4ABA-BD7F-726F9F85C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647" y="838200"/>
            <a:ext cx="10348165" cy="2262781"/>
          </a:xfrm>
        </p:spPr>
        <p:txBody>
          <a:bodyPr/>
          <a:lstStyle/>
          <a:p>
            <a:pPr algn="ctr"/>
            <a:r>
              <a:rPr lang="en-US" dirty="0" smtClean="0"/>
              <a:t>AMERICAN INDIAN MODEL SCHOOLS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DED564-667F-42D2-B181-4AF29144DA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76719" y="3100981"/>
            <a:ext cx="8915399" cy="1126283"/>
          </a:xfrm>
        </p:spPr>
        <p:txBody>
          <a:bodyPr/>
          <a:lstStyle/>
          <a:p>
            <a:r>
              <a:rPr lang="en-US" dirty="0" smtClean="0"/>
              <a:t>COVID FUNDING EXPENSE AND BUDGET PROPOSAL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12477" y="3949359"/>
            <a:ext cx="75931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Presented by: Katema Ballentine, Chief Business Officer</a:t>
            </a:r>
          </a:p>
          <a:p>
            <a:pPr algn="ctr"/>
            <a:r>
              <a:rPr lang="en-US" sz="1400" dirty="0" smtClean="0"/>
              <a:t>In partnership with school leaders</a:t>
            </a:r>
          </a:p>
          <a:p>
            <a:pPr algn="ctr"/>
            <a:r>
              <a:rPr lang="en-US" sz="1400" dirty="0" smtClean="0"/>
              <a:t>Finance Committee Meeting: Monday, November 23,2020</a:t>
            </a:r>
          </a:p>
          <a:p>
            <a:pPr algn="ctr"/>
            <a:r>
              <a:rPr lang="en-US" sz="1400" dirty="0" smtClean="0"/>
              <a:t>Board Meeting: Monday, November 30, 2020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8297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05432"/>
          </a:xfrm>
        </p:spPr>
        <p:txBody>
          <a:bodyPr/>
          <a:lstStyle/>
          <a:p>
            <a:r>
              <a:rPr lang="en-US" dirty="0" smtClean="0"/>
              <a:t>COVID FUNDING SUMMARY AIPCS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86753" y="4118446"/>
            <a:ext cx="99178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For 2020-21 </a:t>
            </a:r>
            <a:r>
              <a:rPr lang="en-US" sz="1400" dirty="0" smtClean="0"/>
              <a:t>AIPCS </a:t>
            </a:r>
            <a:r>
              <a:rPr lang="en-US" sz="1400" dirty="0"/>
              <a:t>has received </a:t>
            </a:r>
            <a:r>
              <a:rPr lang="en-US" sz="1400" b="1" dirty="0" smtClean="0"/>
              <a:t>$236,540 </a:t>
            </a:r>
            <a:r>
              <a:rPr lang="en-US" sz="1400" dirty="0" smtClean="0"/>
              <a:t>in </a:t>
            </a:r>
            <a:r>
              <a:rPr lang="en-US" sz="1400" dirty="0" err="1"/>
              <a:t>Covid</a:t>
            </a:r>
            <a:r>
              <a:rPr lang="en-US" sz="1400" dirty="0"/>
              <a:t> support funding. </a:t>
            </a:r>
            <a:r>
              <a:rPr lang="en-US" sz="1400" dirty="0" smtClean="0"/>
              <a:t>As </a:t>
            </a:r>
            <a:r>
              <a:rPr lang="en-US" sz="1400" dirty="0"/>
              <a:t>of 1</a:t>
            </a:r>
            <a:r>
              <a:rPr lang="en-US" sz="1400" baseline="30000" dirty="0"/>
              <a:t>st</a:t>
            </a:r>
            <a:r>
              <a:rPr lang="en-US" sz="1400" dirty="0"/>
              <a:t> Interim (October 31, 2020), </a:t>
            </a:r>
            <a:r>
              <a:rPr lang="en-US" sz="1400" dirty="0" smtClean="0"/>
              <a:t>AIPCS </a:t>
            </a:r>
            <a:r>
              <a:rPr lang="en-US" sz="1400" dirty="0"/>
              <a:t>has expensed</a:t>
            </a:r>
            <a:r>
              <a:rPr lang="en-US" sz="1400" b="1" dirty="0"/>
              <a:t> </a:t>
            </a:r>
            <a:r>
              <a:rPr lang="en-US" sz="1400" b="1" dirty="0" smtClean="0"/>
              <a:t>$50,802 </a:t>
            </a:r>
            <a:r>
              <a:rPr lang="en-US" sz="1400" dirty="0"/>
              <a:t>leaving a balance of </a:t>
            </a:r>
            <a:r>
              <a:rPr lang="en-US" sz="1400" b="1" dirty="0" smtClean="0"/>
              <a:t>$185,738 </a:t>
            </a:r>
            <a:r>
              <a:rPr lang="en-US" sz="1400" dirty="0"/>
              <a:t>to expense. As of November 19</a:t>
            </a:r>
            <a:r>
              <a:rPr lang="en-US" sz="1400" dirty="0" smtClean="0"/>
              <a:t>, 2020 AIPCS </a:t>
            </a:r>
            <a:r>
              <a:rPr lang="en-US" sz="1400" dirty="0"/>
              <a:t>had encumbered an additional </a:t>
            </a:r>
            <a:r>
              <a:rPr lang="en-US" sz="1400" b="1" dirty="0" smtClean="0"/>
              <a:t>$1,382 </a:t>
            </a:r>
            <a:r>
              <a:rPr lang="en-US" sz="1400" dirty="0"/>
              <a:t>in expenses in our Purchase Order system. After deducting those </a:t>
            </a:r>
            <a:r>
              <a:rPr lang="en-US" sz="1400" dirty="0" smtClean="0"/>
              <a:t>expenses. </a:t>
            </a:r>
            <a:r>
              <a:rPr lang="en-US" sz="1400" dirty="0" smtClean="0"/>
              <a:t>AIPCS </a:t>
            </a:r>
            <a:r>
              <a:rPr lang="en-US" sz="1400" dirty="0"/>
              <a:t>has prepared a proposed budget for the remaining </a:t>
            </a:r>
            <a:r>
              <a:rPr lang="en-US" sz="1400" b="1" dirty="0" smtClean="0"/>
              <a:t>$165,455</a:t>
            </a:r>
            <a:r>
              <a:rPr lang="en-US" sz="1400" dirty="0" smtClean="0"/>
              <a:t>.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 smtClean="0"/>
              <a:t>                 The </a:t>
            </a:r>
            <a:r>
              <a:rPr lang="en-US" sz="1400" dirty="0"/>
              <a:t>two highlighted budgets require the expenses to incur on or before December 30,2020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1547" y="1317810"/>
            <a:ext cx="9732618" cy="231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401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05432"/>
          </a:xfrm>
        </p:spPr>
        <p:txBody>
          <a:bodyPr/>
          <a:lstStyle/>
          <a:p>
            <a:r>
              <a:rPr lang="en-US" dirty="0" smtClean="0"/>
              <a:t>COVID FUNDING SUMMARY AIPCS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604" y="1218786"/>
            <a:ext cx="9110749" cy="492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36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453" y="462746"/>
            <a:ext cx="8911687" cy="9054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 FUNDING BUDGET PROPOSAL AIPCS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55375" y="6028264"/>
            <a:ext cx="99239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For the 2020-2021 school year it is recommended to carryover the remaining funds  to the 2021-2022 fiscal year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375" y="1096948"/>
            <a:ext cx="9193841" cy="491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866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 txBox="1">
            <a:spLocks/>
          </p:cNvSpPr>
          <p:nvPr/>
        </p:nvSpPr>
        <p:spPr>
          <a:xfrm>
            <a:off x="2019183" y="624110"/>
            <a:ext cx="8911687" cy="9054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COVID FUNDING BUDGET PROPOSAL AIPCS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387" y="1246908"/>
            <a:ext cx="9456425" cy="47509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55375" y="6028264"/>
            <a:ext cx="992393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For the 2020-2021 school year it is recommended to carryover the remaining funds  to the 2021-2022 fiscal year</a:t>
            </a:r>
          </a:p>
        </p:txBody>
      </p:sp>
    </p:spTree>
    <p:extLst>
      <p:ext uri="{BB962C8B-B14F-4D97-AF65-F5344CB8AC3E}">
        <p14:creationId xmlns:p14="http://schemas.microsoft.com/office/powerpoint/2010/main" val="3181549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 txBox="1">
            <a:spLocks/>
          </p:cNvSpPr>
          <p:nvPr/>
        </p:nvSpPr>
        <p:spPr>
          <a:xfrm>
            <a:off x="2019183" y="624110"/>
            <a:ext cx="8911687" cy="9054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COVID FUNDING BUDGET PROPOSAL AIPCS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5771" y="1280160"/>
            <a:ext cx="9505099" cy="498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4384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 txBox="1">
            <a:spLocks/>
          </p:cNvSpPr>
          <p:nvPr/>
        </p:nvSpPr>
        <p:spPr>
          <a:xfrm>
            <a:off x="2019183" y="624110"/>
            <a:ext cx="8911687" cy="9054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COVID FUNDING BUDGET PROPOSAL AIPCS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974" y="1324007"/>
            <a:ext cx="9190418" cy="490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087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 txBox="1">
            <a:spLocks/>
          </p:cNvSpPr>
          <p:nvPr/>
        </p:nvSpPr>
        <p:spPr>
          <a:xfrm>
            <a:off x="2019183" y="624110"/>
            <a:ext cx="8911687" cy="905432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COVID FUNDING BUDGET RATIONALE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1971" y="1267468"/>
            <a:ext cx="10183091" cy="524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4919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859" y="1045450"/>
            <a:ext cx="10040470" cy="4942973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COVID FUNDING SUMMARY AND PROPOSAL </a:t>
            </a:r>
            <a:br>
              <a:rPr lang="en-US" sz="5400" dirty="0" smtClean="0"/>
            </a:br>
            <a:r>
              <a:rPr lang="en-US" sz="5400" dirty="0" smtClean="0"/>
              <a:t>AMERICAN INDIAN PUBLIC CHARTER II</a:t>
            </a:r>
            <a:br>
              <a:rPr lang="en-US" sz="5400" dirty="0" smtClean="0"/>
            </a:br>
            <a:r>
              <a:rPr lang="en-US" sz="5400" dirty="0" smtClean="0"/>
              <a:t>AIPCS II K-8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92690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05432"/>
          </a:xfrm>
        </p:spPr>
        <p:txBody>
          <a:bodyPr/>
          <a:lstStyle/>
          <a:p>
            <a:r>
              <a:rPr lang="en-US" dirty="0" smtClean="0"/>
              <a:t>COVID FUNDING SUMMARY AIPCS II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32965" y="4270846"/>
            <a:ext cx="104887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For 2020-21 </a:t>
            </a:r>
            <a:r>
              <a:rPr lang="en-US" sz="1400" dirty="0" smtClean="0"/>
              <a:t>AIPCS II </a:t>
            </a:r>
            <a:r>
              <a:rPr lang="en-US" sz="1400" dirty="0"/>
              <a:t>has received </a:t>
            </a:r>
            <a:r>
              <a:rPr lang="en-US" sz="1400" b="1" dirty="0" smtClean="0"/>
              <a:t>$723,443 </a:t>
            </a:r>
            <a:r>
              <a:rPr lang="en-US" sz="1400" dirty="0"/>
              <a:t>in </a:t>
            </a:r>
            <a:r>
              <a:rPr lang="en-US" sz="1400" dirty="0" err="1"/>
              <a:t>Covid</a:t>
            </a:r>
            <a:r>
              <a:rPr lang="en-US" sz="1400" dirty="0"/>
              <a:t> support funding. </a:t>
            </a:r>
            <a:r>
              <a:rPr lang="en-US" sz="1400" dirty="0" smtClean="0"/>
              <a:t>As </a:t>
            </a:r>
            <a:r>
              <a:rPr lang="en-US" sz="1400" dirty="0"/>
              <a:t>of 1</a:t>
            </a:r>
            <a:r>
              <a:rPr lang="en-US" sz="1400" baseline="30000" dirty="0"/>
              <a:t>st</a:t>
            </a:r>
            <a:r>
              <a:rPr lang="en-US" sz="1400" dirty="0"/>
              <a:t> Interim (October 31, 2020), </a:t>
            </a:r>
            <a:r>
              <a:rPr lang="en-US" sz="1400" dirty="0" smtClean="0"/>
              <a:t>AIPCS II </a:t>
            </a:r>
            <a:r>
              <a:rPr lang="en-US" sz="1400" dirty="0"/>
              <a:t>has expensed </a:t>
            </a:r>
            <a:r>
              <a:rPr lang="en-US" sz="1400" b="1" dirty="0" smtClean="0"/>
              <a:t>$164,179 </a:t>
            </a:r>
            <a:r>
              <a:rPr lang="en-US" sz="1400" dirty="0"/>
              <a:t>leaving a balance of </a:t>
            </a:r>
            <a:r>
              <a:rPr lang="en-US" sz="1400" b="1" dirty="0" smtClean="0"/>
              <a:t>$559,264 </a:t>
            </a:r>
            <a:r>
              <a:rPr lang="en-US" sz="1400" dirty="0"/>
              <a:t>to expense. As of November 19, 2020 </a:t>
            </a:r>
            <a:r>
              <a:rPr lang="en-US" sz="1400" dirty="0" smtClean="0"/>
              <a:t>AIPCS II </a:t>
            </a:r>
            <a:r>
              <a:rPr lang="en-US" sz="1400" dirty="0"/>
              <a:t>had encumbered an additional </a:t>
            </a:r>
            <a:r>
              <a:rPr lang="en-US" sz="1400" b="1" dirty="0" smtClean="0"/>
              <a:t>$20,283 </a:t>
            </a:r>
            <a:r>
              <a:rPr lang="en-US" sz="1400" dirty="0"/>
              <a:t>in expenses in our Purchase Order system. After deducting those </a:t>
            </a:r>
            <a:r>
              <a:rPr lang="en-US" sz="1400" dirty="0" smtClean="0"/>
              <a:t>expenses. </a:t>
            </a:r>
            <a:r>
              <a:rPr lang="en-US" sz="1400" dirty="0" smtClean="0"/>
              <a:t>AIPCS II </a:t>
            </a:r>
            <a:r>
              <a:rPr lang="en-US" sz="1400" dirty="0"/>
              <a:t>has prepared a proposed budget for the remaining </a:t>
            </a:r>
            <a:r>
              <a:rPr lang="en-US" sz="1400" b="1" dirty="0" smtClean="0"/>
              <a:t>$</a:t>
            </a:r>
            <a:r>
              <a:rPr lang="en-US" sz="1400" b="1" dirty="0" smtClean="0"/>
              <a:t>538,981</a:t>
            </a:r>
            <a:r>
              <a:rPr lang="en-US" sz="1400" dirty="0" smtClean="0"/>
              <a:t>.</a:t>
            </a:r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                 The two highlighted budgets require the expenses to incur on or before December 30,2020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965" y="1453877"/>
            <a:ext cx="9870141" cy="23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115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05432"/>
          </a:xfrm>
        </p:spPr>
        <p:txBody>
          <a:bodyPr/>
          <a:lstStyle/>
          <a:p>
            <a:r>
              <a:rPr lang="en-US" dirty="0" smtClean="0"/>
              <a:t>COVID FUNDING SUMMARY AIPCS II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8601" y="1290595"/>
            <a:ext cx="9607203" cy="506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826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7">
            <a:extLst>
              <a:ext uri="{FF2B5EF4-FFF2-40B4-BE49-F238E27FC236}">
                <a16:creationId xmlns:a16="http://schemas.microsoft.com/office/drawing/2014/main" id="{0B0685DC-0CEE-482C-8A89-7A85EECA3D9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6B8965-E49D-4DCC-B069-FA2EFF8F6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527" y="685800"/>
            <a:ext cx="2731791" cy="5225422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CARES COVID FUNDING</a:t>
            </a:r>
            <a:br>
              <a:rPr lang="en-US" dirty="0" smtClean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A31628A5-06CF-426B-948A-59ED234C9D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902729-F83B-46AA-B572-057BD32A69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6041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29740" y="1066799"/>
            <a:ext cx="5585460" cy="5172635"/>
          </a:xfrm>
        </p:spPr>
        <p:txBody>
          <a:bodyPr>
            <a:normAutofit/>
          </a:bodyPr>
          <a:lstStyle/>
          <a:p>
            <a:r>
              <a:rPr lang="en-US" dirty="0" smtClean="0"/>
              <a:t>COVID FUNDING TYPES AND COMPLIANT EXPENSES</a:t>
            </a:r>
          </a:p>
          <a:p>
            <a:r>
              <a:rPr lang="en-US" dirty="0" smtClean="0"/>
              <a:t>AIPCS EXPENSE SUMMARY</a:t>
            </a:r>
          </a:p>
          <a:p>
            <a:r>
              <a:rPr lang="en-US" dirty="0" smtClean="0"/>
              <a:t>AIPCS BUDGET PROPOSAL</a:t>
            </a:r>
          </a:p>
          <a:p>
            <a:r>
              <a:rPr lang="en-US" dirty="0" smtClean="0"/>
              <a:t>AIPCS BUDGET RATIONALE</a:t>
            </a:r>
          </a:p>
          <a:p>
            <a:r>
              <a:rPr lang="en-US" dirty="0" smtClean="0"/>
              <a:t>AIPCS II EXPENSE SUMMARY</a:t>
            </a:r>
          </a:p>
          <a:p>
            <a:r>
              <a:rPr lang="en-US" dirty="0" smtClean="0"/>
              <a:t>AIPCS II BUDGET PROPOSAL</a:t>
            </a:r>
          </a:p>
          <a:p>
            <a:r>
              <a:rPr lang="en-US" dirty="0" smtClean="0"/>
              <a:t>AIPCS II BUDGET RATIONALE</a:t>
            </a:r>
          </a:p>
          <a:p>
            <a:r>
              <a:rPr lang="en-US" dirty="0" smtClean="0"/>
              <a:t>AIPHS EXPENSE SUMMARY</a:t>
            </a:r>
          </a:p>
          <a:p>
            <a:r>
              <a:rPr lang="en-US" dirty="0" smtClean="0"/>
              <a:t>AIPHS BUDGET PROPOSAL</a:t>
            </a:r>
          </a:p>
          <a:p>
            <a:r>
              <a:rPr lang="en-US" dirty="0" smtClean="0"/>
              <a:t>AIPHS BUDGET RATIONALE</a:t>
            </a:r>
          </a:p>
          <a:p>
            <a:r>
              <a:rPr lang="en-US" dirty="0" smtClean="0"/>
              <a:t>APPENDICES: PROPOSED QUOTES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54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342" y="624110"/>
            <a:ext cx="9559270" cy="9054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 FUNDING BUDGET PROPOSAL AIPCS II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234" y="6168418"/>
            <a:ext cx="9943438" cy="3840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2918" y="1200548"/>
            <a:ext cx="9499740" cy="496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106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342" y="624110"/>
            <a:ext cx="9559270" cy="9054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 FUNDING BUDGET PROPOSAL AIPCS II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3258" y="6258065"/>
            <a:ext cx="9943438" cy="3840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0982" y="1236136"/>
            <a:ext cx="9360131" cy="480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4208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342" y="624110"/>
            <a:ext cx="9559270" cy="9054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 FUNDING BUDGET PROPOSAL AIPCS II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040" y="1190170"/>
            <a:ext cx="9570262" cy="511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8740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342" y="624110"/>
            <a:ext cx="9559270" cy="9054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 FUNDING BUDGET PROPOSAL AIPCS II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9789" y="1274058"/>
            <a:ext cx="9678125" cy="505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4219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342" y="624110"/>
            <a:ext cx="9559270" cy="9054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 FUNDING AIPCS II BUDGET RATIONALE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1" y="1164015"/>
            <a:ext cx="10247577" cy="545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0880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342" y="624110"/>
            <a:ext cx="9559270" cy="90543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 FUNDING AIPCS II BUDGET RATIONALE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987" y="1212003"/>
            <a:ext cx="10068364" cy="522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3472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859" y="1045450"/>
            <a:ext cx="10040470" cy="4942973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COVID FUNDING SUMMARY AND PROPOSAL </a:t>
            </a:r>
            <a:br>
              <a:rPr lang="en-US" sz="5400" dirty="0" smtClean="0"/>
            </a:br>
            <a:r>
              <a:rPr lang="en-US" sz="5400" dirty="0" smtClean="0"/>
              <a:t>AMERICAN INDIAN PUBLIC HIGH SCHOOL </a:t>
            </a:r>
            <a:br>
              <a:rPr lang="en-US" sz="5400" dirty="0" smtClean="0"/>
            </a:br>
            <a:r>
              <a:rPr lang="en-US" sz="5400" dirty="0" smtClean="0"/>
              <a:t>AIPHS 9-12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252729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879" y="471710"/>
            <a:ext cx="8911687" cy="905432"/>
          </a:xfrm>
        </p:spPr>
        <p:txBody>
          <a:bodyPr/>
          <a:lstStyle/>
          <a:p>
            <a:r>
              <a:rPr lang="en-US" dirty="0" smtClean="0"/>
              <a:t>COVID FUNDING SUMMARY AIPHS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0670" y="1117165"/>
            <a:ext cx="9361896" cy="335622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26524" y="4787152"/>
            <a:ext cx="93501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For 2020-21 AIPHS has received </a:t>
            </a:r>
            <a:r>
              <a:rPr lang="en-US" sz="1400" b="1" dirty="0" smtClean="0"/>
              <a:t>$</a:t>
            </a:r>
            <a:r>
              <a:rPr lang="en-US" sz="1400" b="1" dirty="0" smtClean="0"/>
              <a:t>423,083 </a:t>
            </a:r>
            <a:r>
              <a:rPr lang="en-US" sz="1400" dirty="0" smtClean="0"/>
              <a:t>in </a:t>
            </a:r>
            <a:r>
              <a:rPr lang="en-US" sz="1400" dirty="0" err="1" smtClean="0"/>
              <a:t>Covid</a:t>
            </a:r>
            <a:r>
              <a:rPr lang="en-US" sz="1400" dirty="0" smtClean="0"/>
              <a:t> support funding. </a:t>
            </a:r>
            <a:r>
              <a:rPr lang="en-US" sz="1400" dirty="0" smtClean="0"/>
              <a:t>As </a:t>
            </a:r>
            <a:r>
              <a:rPr lang="en-US" sz="1400" dirty="0" smtClean="0"/>
              <a:t>of 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Interim (October 31, 2020), AIPHS has expensed </a:t>
            </a:r>
            <a:r>
              <a:rPr lang="en-US" sz="1400" b="1" dirty="0" smtClean="0"/>
              <a:t>$100,520 </a:t>
            </a:r>
            <a:r>
              <a:rPr lang="en-US" sz="1400" dirty="0" smtClean="0"/>
              <a:t>leaving a balance of </a:t>
            </a:r>
            <a:r>
              <a:rPr lang="en-US" sz="1400" b="1" dirty="0" smtClean="0"/>
              <a:t>$322,564 </a:t>
            </a:r>
            <a:r>
              <a:rPr lang="en-US" sz="1400" dirty="0" smtClean="0"/>
              <a:t>to expense. As of November 19,2020 AIPHS had encumbered an additional </a:t>
            </a:r>
            <a:r>
              <a:rPr lang="en-US" sz="1400" b="1" dirty="0" smtClean="0"/>
              <a:t>$41,204 </a:t>
            </a:r>
            <a:r>
              <a:rPr lang="en-US" sz="1400" dirty="0" smtClean="0"/>
              <a:t>in expenses in our Purchase Order system. After deducting those expense. AIPHS has prepared a proposed budget for the remaining </a:t>
            </a:r>
            <a:r>
              <a:rPr lang="en-US" sz="1400" b="1" dirty="0" smtClean="0"/>
              <a:t>$281,360.</a:t>
            </a:r>
          </a:p>
          <a:p>
            <a:endParaRPr lang="en-US" sz="1400" dirty="0"/>
          </a:p>
          <a:p>
            <a:r>
              <a:rPr lang="en-US" sz="1400" dirty="0" smtClean="0"/>
              <a:t>The two highlighted budgets require the expenses to incur on or before December 30,2020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311918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8829" y="274486"/>
            <a:ext cx="8911687" cy="905432"/>
          </a:xfrm>
        </p:spPr>
        <p:txBody>
          <a:bodyPr/>
          <a:lstStyle/>
          <a:p>
            <a:r>
              <a:rPr lang="en-US" dirty="0" smtClean="0"/>
              <a:t>COVID FUNDING SUMMARY AIPHS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2333" y="1251975"/>
            <a:ext cx="9708183" cy="4899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697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583" y="417922"/>
            <a:ext cx="8911687" cy="5502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 FUNDING: BUDGET PROPOSAL AIPHS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66850" y="6060142"/>
            <a:ext cx="10121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For the 2020-2021 school year it is recommended to carryover the remaining funds  to the 2021-2022 fiscal year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6850" y="1229596"/>
            <a:ext cx="9728946" cy="471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517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7">
            <a:extLst>
              <a:ext uri="{FF2B5EF4-FFF2-40B4-BE49-F238E27FC236}">
                <a16:creationId xmlns:a16="http://schemas.microsoft.com/office/drawing/2014/main" id="{0B0685DC-0CEE-482C-8A89-7A85EECA3D9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6B8965-E49D-4DCC-B069-FA2EFF8F6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527" y="685800"/>
            <a:ext cx="3557848" cy="5225422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/>
              <a:t>CARES COVID </a:t>
            </a:r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A31628A5-06CF-426B-948A-59ED234C9D1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902729-F83B-46AA-B572-057BD32A69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6041" y="1871831"/>
            <a:ext cx="0" cy="3200400"/>
          </a:xfrm>
          <a:prstGeom prst="line">
            <a:avLst/>
          </a:prstGeom>
          <a:ln w="158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791502" y="1871831"/>
            <a:ext cx="62854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American Indian Models Schools(AIMS) has been awarded </a:t>
            </a:r>
            <a:r>
              <a:rPr lang="en-US" sz="2000" b="1" dirty="0" smtClean="0"/>
              <a:t>$1.3M  </a:t>
            </a:r>
            <a:r>
              <a:rPr lang="en-US" sz="2000" dirty="0" smtClean="0"/>
              <a:t>in </a:t>
            </a:r>
            <a:r>
              <a:rPr lang="en-US" sz="2000" dirty="0" err="1"/>
              <a:t>Covid</a:t>
            </a:r>
            <a:r>
              <a:rPr lang="en-US" sz="2000" dirty="0"/>
              <a:t> support </a:t>
            </a:r>
            <a:r>
              <a:rPr lang="en-US" sz="2000" dirty="0" smtClean="0"/>
              <a:t>funding for the 2020-21 fiscal year. </a:t>
            </a:r>
          </a:p>
          <a:p>
            <a:endParaRPr lang="en-US" sz="2000" dirty="0"/>
          </a:p>
          <a:p>
            <a:r>
              <a:rPr lang="en-US" sz="2000" dirty="0" smtClean="0"/>
              <a:t>As </a:t>
            </a:r>
            <a:r>
              <a:rPr lang="en-US" sz="2000" dirty="0"/>
              <a:t>of 1</a:t>
            </a:r>
            <a:r>
              <a:rPr lang="en-US" sz="2000" baseline="30000" dirty="0"/>
              <a:t>st</a:t>
            </a:r>
            <a:r>
              <a:rPr lang="en-US" sz="2000" dirty="0"/>
              <a:t> Interim (October 31, 2020), </a:t>
            </a:r>
            <a:r>
              <a:rPr lang="en-US" sz="2000" dirty="0" smtClean="0"/>
              <a:t>AIMS</a:t>
            </a:r>
            <a:r>
              <a:rPr lang="en-US" sz="2000" dirty="0" smtClean="0"/>
              <a:t> </a:t>
            </a:r>
            <a:r>
              <a:rPr lang="en-US" sz="2000" dirty="0"/>
              <a:t>has expensed</a:t>
            </a:r>
            <a:r>
              <a:rPr lang="en-US" sz="2000" b="1" dirty="0"/>
              <a:t> </a:t>
            </a:r>
            <a:r>
              <a:rPr lang="en-US" sz="2000" b="1" dirty="0" smtClean="0"/>
              <a:t>$378,370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American Indian Model Schools has </a:t>
            </a:r>
            <a:r>
              <a:rPr lang="en-US" sz="2000" dirty="0"/>
              <a:t>prepared a proposed budget for the remaining </a:t>
            </a:r>
            <a:r>
              <a:rPr lang="en-US" sz="2000" b="1" dirty="0" smtClean="0"/>
              <a:t>$</a:t>
            </a:r>
            <a:r>
              <a:rPr lang="en-US" sz="2000" b="1" dirty="0" smtClean="0"/>
              <a:t>1,004,697</a:t>
            </a:r>
            <a:r>
              <a:rPr lang="en-US" sz="2000" dirty="0" smtClean="0"/>
              <a:t>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               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409446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583" y="417922"/>
            <a:ext cx="8911687" cy="5502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 FUNDING: BUDGET PROPOSAL AIPHS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846729" y="6302187"/>
            <a:ext cx="9359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For the 2020-2021 it is recommended to carryover the funds into the 2021-2022 fiscal year</a:t>
            </a:r>
            <a:endParaRPr lang="en-US" sz="1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6415" y="1212921"/>
            <a:ext cx="9884210" cy="4913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8588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583" y="417922"/>
            <a:ext cx="8911687" cy="5502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 FUNDING: BUDGET PROPOSAL AIPHS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6324" y="1280159"/>
            <a:ext cx="9982164" cy="4739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5717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583" y="417922"/>
            <a:ext cx="8911687" cy="5502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COVID FUNDING: BUDGET PROPOSAL AIPHS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291" y="1175822"/>
            <a:ext cx="9750830" cy="5000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7180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667436" y="439271"/>
            <a:ext cx="6293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AIPHS COVID FUNDING RATIONALE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772" y="1049719"/>
            <a:ext cx="10074228" cy="555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883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978" y="624110"/>
            <a:ext cx="10016633" cy="1280890"/>
          </a:xfrm>
        </p:spPr>
        <p:txBody>
          <a:bodyPr/>
          <a:lstStyle/>
          <a:p>
            <a:r>
              <a:rPr lang="en-US" dirty="0" smtClean="0"/>
              <a:t>Associated Quotes for Items over $8,000 are attached to the addendum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335" y="1787082"/>
            <a:ext cx="11105803" cy="495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8137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3030214-227F-42DB-9282-BBA6AF8D94A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654295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1">
            <a:extLst>
              <a:ext uri="{FF2B5EF4-FFF2-40B4-BE49-F238E27FC236}">
                <a16:creationId xmlns:a16="http://schemas.microsoft.com/office/drawing/2014/main" id="{0D7A9289-BAD1-4A78-979F-A655C886DBF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1149203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1977" y="282388"/>
            <a:ext cx="10560423" cy="629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69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0CCC85-673D-4E07-BDB3-04BDC953B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1962457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>
                <a:latin typeface="Arial Rounded MT Bold" panose="020F0704030504030204" pitchFamily="34" charset="0"/>
              </a:rPr>
              <a:t>RESTRICTOR 32 </a:t>
            </a:r>
            <a:br>
              <a:rPr lang="en-US" dirty="0" smtClean="0">
                <a:latin typeface="Arial Rounded MT Bold" panose="020F0704030504030204" pitchFamily="34" charset="0"/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5042" y="1529542"/>
            <a:ext cx="6769571" cy="44678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0109" y="2303929"/>
            <a:ext cx="2388370" cy="3607293"/>
          </a:xfrm>
          <a:prstGeom prst="rect">
            <a:avLst/>
          </a:prstGeom>
        </p:spPr>
      </p:pic>
      <p:sp>
        <p:nvSpPr>
          <p:cNvPr id="30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 txBox="1">
            <a:spLocks/>
          </p:cNvSpPr>
          <p:nvPr/>
        </p:nvSpPr>
        <p:spPr>
          <a:xfrm>
            <a:off x="5149426" y="817772"/>
            <a:ext cx="6058490" cy="605951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COMPLIANT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848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0CCC85-673D-4E07-BDB3-04BDC953B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1962457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>
                <a:latin typeface="Arial Rounded MT Bold" panose="020F0704030504030204" pitchFamily="34" charset="0"/>
              </a:rPr>
              <a:t>RESTRICTOR 71 </a:t>
            </a:r>
            <a:br>
              <a:rPr lang="en-US" dirty="0" smtClean="0">
                <a:latin typeface="Arial Rounded MT Bold" panose="020F0704030504030204" pitchFamily="34" charset="0"/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0302" y="2568939"/>
            <a:ext cx="1798388" cy="2555467"/>
          </a:xfrm>
          <a:prstGeom prst="rect">
            <a:avLst/>
          </a:prstGeom>
        </p:spPr>
      </p:pic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22929" y="1521769"/>
            <a:ext cx="7107728" cy="424030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83035" y="673525"/>
            <a:ext cx="6248942" cy="9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29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0CCC85-673D-4E07-BDB3-04BDC953B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1962457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>
                <a:latin typeface="Arial Rounded MT Bold" panose="020F0704030504030204" pitchFamily="34" charset="0"/>
              </a:rPr>
              <a:t>RESTRICTOR 72 </a:t>
            </a:r>
            <a:br>
              <a:rPr lang="en-US" dirty="0" smtClean="0">
                <a:latin typeface="Arial Rounded MT Bold" panose="020F0704030504030204" pitchFamily="34" charset="0"/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434" y="2487164"/>
            <a:ext cx="1798388" cy="2585067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94692" y="1608798"/>
            <a:ext cx="6473929" cy="4137578"/>
          </a:xfrm>
          <a:prstGeom prst="rect">
            <a:avLst/>
          </a:prstGeom>
        </p:spPr>
      </p:pic>
      <p:sp>
        <p:nvSpPr>
          <p:cNvPr id="30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 txBox="1">
            <a:spLocks/>
          </p:cNvSpPr>
          <p:nvPr/>
        </p:nvSpPr>
        <p:spPr>
          <a:xfrm>
            <a:off x="5149426" y="817772"/>
            <a:ext cx="6058490" cy="605951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COMPLIANT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952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0CCC85-673D-4E07-BDB3-04BDC953B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1962457"/>
          </a:xfrm>
        </p:spPr>
        <p:txBody>
          <a:bodyPr anchor="ctr">
            <a:normAutofit/>
          </a:bodyPr>
          <a:lstStyle/>
          <a:p>
            <a:pPr algn="ctr"/>
            <a:r>
              <a:rPr lang="en-US" dirty="0" smtClean="0">
                <a:latin typeface="Arial Rounded MT Bold" panose="020F0704030504030204" pitchFamily="34" charset="0"/>
              </a:rPr>
              <a:t>RESTRICTOR 74</a:t>
            </a:r>
            <a:br>
              <a:rPr lang="en-US" dirty="0" smtClean="0">
                <a:latin typeface="Arial Rounded MT Bold" panose="020F0704030504030204" pitchFamily="34" charset="0"/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478" y="2554139"/>
            <a:ext cx="1798388" cy="2585067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35042" y="1546859"/>
            <a:ext cx="6938164" cy="4310776"/>
          </a:xfrm>
          <a:prstGeom prst="rect">
            <a:avLst/>
          </a:prstGeom>
        </p:spPr>
      </p:pic>
      <p:sp>
        <p:nvSpPr>
          <p:cNvPr id="30" name="Title 1">
            <a:extLst>
              <a:ext uri="{FF2B5EF4-FFF2-40B4-BE49-F238E27FC236}">
                <a16:creationId xmlns:a16="http://schemas.microsoft.com/office/drawing/2014/main" id="{7850D1E8-74FB-4A8A-B907-42A70104E11B}"/>
              </a:ext>
            </a:extLst>
          </p:cNvPr>
          <p:cNvSpPr txBox="1">
            <a:spLocks/>
          </p:cNvSpPr>
          <p:nvPr/>
        </p:nvSpPr>
        <p:spPr>
          <a:xfrm>
            <a:off x="5149426" y="817772"/>
            <a:ext cx="6058490" cy="605951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 smtClean="0"/>
              <a:t>COMPLIANT EXPENSES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81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7859" y="1045450"/>
            <a:ext cx="10040470" cy="4942973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COVID FUNDING SUMMARY AND PROPOSAL </a:t>
            </a:r>
            <a:br>
              <a:rPr lang="en-US" sz="5400" dirty="0" smtClean="0"/>
            </a:br>
            <a:r>
              <a:rPr lang="en-US" sz="5400" dirty="0" smtClean="0"/>
              <a:t>AMERICAN INDIAN PUBLIC CHARTER</a:t>
            </a:r>
            <a:br>
              <a:rPr lang="en-US" sz="5400" dirty="0" smtClean="0"/>
            </a:br>
            <a:r>
              <a:rPr lang="en-US" sz="5400" dirty="0" smtClean="0"/>
              <a:t>AIPCS 6-8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7457556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43626</TotalTime>
  <Words>631</Words>
  <Application>Microsoft Office PowerPoint</Application>
  <PresentationFormat>Widescreen</PresentationFormat>
  <Paragraphs>72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Arial</vt:lpstr>
      <vt:lpstr>Arial Rounded MT Bold</vt:lpstr>
      <vt:lpstr>Century Gothic</vt:lpstr>
      <vt:lpstr>Wingdings 3</vt:lpstr>
      <vt:lpstr>Wisp</vt:lpstr>
      <vt:lpstr>AMERICAN INDIAN MODEL SCHOOLS</vt:lpstr>
      <vt:lpstr>CARES COVID FUNDING REVIEW</vt:lpstr>
      <vt:lpstr>CARES COVID PROPOSAL</vt:lpstr>
      <vt:lpstr>PowerPoint Presentation</vt:lpstr>
      <vt:lpstr>RESTRICTOR 32  </vt:lpstr>
      <vt:lpstr>RESTRICTOR 71  </vt:lpstr>
      <vt:lpstr>RESTRICTOR 72  </vt:lpstr>
      <vt:lpstr>RESTRICTOR 74 </vt:lpstr>
      <vt:lpstr>COVID FUNDING SUMMARY AND PROPOSAL  AMERICAN INDIAN PUBLIC CHARTER AIPCS 6-8</vt:lpstr>
      <vt:lpstr>COVID FUNDING SUMMARY AIPCS</vt:lpstr>
      <vt:lpstr>COVID FUNDING SUMMARY AIPCS</vt:lpstr>
      <vt:lpstr>COVID FUNDING BUDGET PROPOSAL AIPCS</vt:lpstr>
      <vt:lpstr>PowerPoint Presentation</vt:lpstr>
      <vt:lpstr>PowerPoint Presentation</vt:lpstr>
      <vt:lpstr>PowerPoint Presentation</vt:lpstr>
      <vt:lpstr>PowerPoint Presentation</vt:lpstr>
      <vt:lpstr>COVID FUNDING SUMMARY AND PROPOSAL  AMERICAN INDIAN PUBLIC CHARTER II AIPCS II K-8</vt:lpstr>
      <vt:lpstr>COVID FUNDING SUMMARY AIPCS II</vt:lpstr>
      <vt:lpstr>COVID FUNDING SUMMARY AIPCS II</vt:lpstr>
      <vt:lpstr>COVID FUNDING BUDGET PROPOSAL AIPCS II</vt:lpstr>
      <vt:lpstr>COVID FUNDING BUDGET PROPOSAL AIPCS II</vt:lpstr>
      <vt:lpstr>COVID FUNDING BUDGET PROPOSAL AIPCS II</vt:lpstr>
      <vt:lpstr>COVID FUNDING BUDGET PROPOSAL AIPCS II</vt:lpstr>
      <vt:lpstr>COVID FUNDING AIPCS II BUDGET RATIONALE </vt:lpstr>
      <vt:lpstr>COVID FUNDING AIPCS II BUDGET RATIONALE </vt:lpstr>
      <vt:lpstr>COVID FUNDING SUMMARY AND PROPOSAL  AMERICAN INDIAN PUBLIC HIGH SCHOOL  AIPHS 9-12</vt:lpstr>
      <vt:lpstr>COVID FUNDING SUMMARY AIPHS</vt:lpstr>
      <vt:lpstr>COVID FUNDING SUMMARY AIPHS</vt:lpstr>
      <vt:lpstr>COVID FUNDING: BUDGET PROPOSAL AIPHS</vt:lpstr>
      <vt:lpstr>COVID FUNDING: BUDGET PROPOSAL AIPHS</vt:lpstr>
      <vt:lpstr>COVID FUNDING: BUDGET PROPOSAL AIPHS</vt:lpstr>
      <vt:lpstr>COVID FUNDING: BUDGET PROPOSAL AIPHS</vt:lpstr>
      <vt:lpstr>PowerPoint Presentation</vt:lpstr>
      <vt:lpstr>Associated Quotes for Items over $8,000 are attached to the addendum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Katema Ballentine</dc:creator>
  <cp:lastModifiedBy>Katema Ballentine</cp:lastModifiedBy>
  <cp:revision>42</cp:revision>
  <dcterms:created xsi:type="dcterms:W3CDTF">2018-10-10T21:23:04Z</dcterms:created>
  <dcterms:modified xsi:type="dcterms:W3CDTF">2020-11-25T19:59:44Z</dcterms:modified>
</cp:coreProperties>
</file>