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Lst>
  <p:sldSz cy="6858000" cx="12192000"/>
  <p:notesSz cx="12192000" cy="6858000"/>
  <p:embeddedFontLst>
    <p:embeddedFont>
      <p:font typeface="PT Sans Narrow"/>
      <p:regular r:id="rId14"/>
      <p:bold r:id="rId15"/>
    </p:embeddedFon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823976A-9D85-4DAC-915F-E3D40177C777}">
  <a:tblStyle styleId="{A823976A-9D85-4DAC-915F-E3D40177C777}"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slideMaster" Target="slideMasters/slideMaster1.xml"/><Relationship Id="rId19" Type="http://schemas.openxmlformats.org/officeDocument/2006/relationships/font" Target="fonts/HelveticaNeue-boldItalic.fntdata"/><Relationship Id="rId6" Type="http://schemas.openxmlformats.org/officeDocument/2006/relationships/notesMaster" Target="notesMasters/notesMaster1.xml"/><Relationship Id="rId18"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3: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October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b="0" i="0" sz="1400" u="none" cap="none" strike="noStrike">
              <a:solidFill>
                <a:srgbClr val="000000"/>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a:p>
            <a:pPr indent="0" lvl="0" marL="914400" marR="0" rtl="0" algn="l">
              <a:lnSpc>
                <a:spcPct val="100000"/>
              </a:lnSpc>
              <a:spcBef>
                <a:spcPts val="315"/>
              </a:spcBef>
              <a:spcAft>
                <a:spcPts val="0"/>
              </a:spcAft>
              <a:buClr>
                <a:srgbClr val="000000"/>
              </a:buClr>
              <a:buSzPts val="1800"/>
              <a:buFont typeface="Arial"/>
              <a:buNone/>
            </a:pPr>
            <a:r>
              <a:rPr b="1" i="0" lang="en-US" sz="1800" u="none" cap="none" strike="noStrike">
                <a:solidFill>
                  <a:srgbClr val="5B0F00"/>
                </a:solidFill>
                <a:latin typeface="Helvetica Neue"/>
                <a:ea typeface="Helvetica Neue"/>
                <a:cs typeface="Helvetica Neue"/>
                <a:sym typeface="Helvetica Neue"/>
              </a:rPr>
              <a:t>This slide deck contains information about the Operations department. It will not be read to the board. In the interest of time,the board will receive this presentation in advance, and will have questions ready for the coordinator. The Director or designee may take a short time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rPr b="1" i="1" lang="en-US" sz="1600">
                <a:solidFill>
                  <a:srgbClr val="666666"/>
                </a:solidFill>
              </a:rPr>
              <a:t>Reporting </a:t>
            </a:r>
            <a:endParaRPr b="1" i="1" sz="1600">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Woking on CALPADS Fall 1 Updates</a:t>
            </a:r>
            <a:endParaRPr>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Federal Program Monitoring (FPM) - AIPCS II (CE, EL, EXPL)</a:t>
            </a:r>
            <a:endParaRPr>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Developed SPSA for AIPCS II</a:t>
            </a:r>
            <a:endParaRPr>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Started working on </a:t>
            </a:r>
            <a:r>
              <a:rPr lang="en-US">
                <a:solidFill>
                  <a:srgbClr val="666666"/>
                </a:solidFill>
                <a:highlight>
                  <a:schemeClr val="lt1"/>
                </a:highlight>
              </a:rPr>
              <a:t>20-21 Fall Enrollment Student Data for Office of Charters Due October 23</a:t>
            </a:r>
            <a:endParaRPr>
              <a:solidFill>
                <a:srgbClr val="666666"/>
              </a:solidFill>
              <a:highlight>
                <a:schemeClr val="lt1"/>
              </a:highlight>
            </a:endParaRPr>
          </a:p>
          <a:p>
            <a:pPr indent="-317500" lvl="0" marL="457200" rtl="0" algn="l">
              <a:spcBef>
                <a:spcPts val="0"/>
              </a:spcBef>
              <a:spcAft>
                <a:spcPts val="0"/>
              </a:spcAft>
              <a:buClr>
                <a:srgbClr val="666666"/>
              </a:buClr>
              <a:buSzPts val="1400"/>
              <a:buChar char="●"/>
            </a:pPr>
            <a:r>
              <a:rPr lang="en-US">
                <a:solidFill>
                  <a:srgbClr val="666666"/>
                </a:solidFill>
                <a:highlight>
                  <a:schemeClr val="lt1"/>
                </a:highlight>
              </a:rPr>
              <a:t>Started working on California Basic Educational Data System (CBEDS) for AIPCS/AIPCS II/AIPHS</a:t>
            </a:r>
            <a:endParaRPr>
              <a:solidFill>
                <a:srgbClr val="666666"/>
              </a:solidFill>
              <a:highlight>
                <a:schemeClr val="lt1"/>
              </a:highlight>
            </a:endParaRPr>
          </a:p>
          <a:p>
            <a:pPr indent="-317500" lvl="0" marL="457200" rtl="0" algn="l">
              <a:spcBef>
                <a:spcPts val="0"/>
              </a:spcBef>
              <a:spcAft>
                <a:spcPts val="0"/>
              </a:spcAft>
              <a:buClr>
                <a:srgbClr val="666666"/>
              </a:buClr>
              <a:buSzPts val="1400"/>
              <a:buChar char="●"/>
            </a:pPr>
            <a:r>
              <a:rPr lang="en-US">
                <a:solidFill>
                  <a:srgbClr val="666666"/>
                </a:solidFill>
                <a:highlight>
                  <a:schemeClr val="lt1"/>
                </a:highlight>
              </a:rPr>
              <a:t>Started working on Prop 39 forms for AIPCS/AIPCS II/AIPHS</a:t>
            </a:r>
            <a:endParaRPr>
              <a:solidFill>
                <a:srgbClr val="666666"/>
              </a:solidFill>
              <a:highlight>
                <a:schemeClr val="lt1"/>
              </a:highlight>
            </a:endParaRPr>
          </a:p>
          <a:p>
            <a:pPr indent="-317500" lvl="0" marL="457200" rtl="0" algn="l">
              <a:spcBef>
                <a:spcPts val="0"/>
              </a:spcBef>
              <a:spcAft>
                <a:spcPts val="0"/>
              </a:spcAft>
              <a:buClr>
                <a:srgbClr val="666666"/>
              </a:buClr>
              <a:buSzPts val="1400"/>
              <a:buChar char="●"/>
            </a:pPr>
            <a:r>
              <a:rPr lang="en-US">
                <a:solidFill>
                  <a:srgbClr val="666666"/>
                </a:solidFill>
                <a:highlight>
                  <a:schemeClr val="lt1"/>
                </a:highlight>
              </a:rPr>
              <a:t>Supported HS with WASC report</a:t>
            </a:r>
            <a:endParaRPr>
              <a:solidFill>
                <a:srgbClr val="666666"/>
              </a:solidFill>
              <a:highlight>
                <a:schemeClr val="lt1"/>
              </a:highlight>
            </a:endParaRPr>
          </a:p>
          <a:p>
            <a:pPr indent="0" lvl="0" marL="0" rtl="0" algn="l">
              <a:spcBef>
                <a:spcPts val="0"/>
              </a:spcBef>
              <a:spcAft>
                <a:spcPts val="0"/>
              </a:spcAft>
              <a:buNone/>
            </a:pPr>
            <a:r>
              <a:t/>
            </a:r>
            <a:endParaRPr>
              <a:solidFill>
                <a:srgbClr val="666666"/>
              </a:solidFill>
              <a:highlight>
                <a:schemeClr val="lt1"/>
              </a:highlight>
            </a:endParaRPr>
          </a:p>
          <a:p>
            <a:pPr indent="0" lvl="0" marL="0" rtl="0" algn="l">
              <a:spcBef>
                <a:spcPts val="0"/>
              </a:spcBef>
              <a:spcAft>
                <a:spcPts val="0"/>
              </a:spcAft>
              <a:buClr>
                <a:schemeClr val="dk1"/>
              </a:buClr>
              <a:buSzPts val="1100"/>
              <a:buFont typeface="Arial"/>
              <a:buNone/>
            </a:pPr>
            <a:r>
              <a:t/>
            </a:r>
            <a:endParaRPr>
              <a:solidFill>
                <a:srgbClr val="666666"/>
              </a:solidFill>
            </a:endParaRPr>
          </a:p>
          <a:p>
            <a:pPr indent="0" lvl="0" marL="0" rtl="0" algn="l">
              <a:spcBef>
                <a:spcPts val="0"/>
              </a:spcBef>
              <a:spcAft>
                <a:spcPts val="0"/>
              </a:spcAft>
              <a:buClr>
                <a:schemeClr val="dk1"/>
              </a:buClr>
              <a:buSzPts val="1100"/>
              <a:buFont typeface="Arial"/>
              <a:buNone/>
            </a:pPr>
            <a:r>
              <a:rPr b="1" i="1" lang="en-US" sz="1600">
                <a:solidFill>
                  <a:srgbClr val="666666"/>
                </a:solidFill>
              </a:rPr>
              <a:t>Food Service Program</a:t>
            </a:r>
            <a:endParaRPr b="1" i="1" sz="1600">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Implementation of new online application for lunch applications</a:t>
            </a:r>
            <a:r>
              <a:rPr b="1" i="1" lang="en-US">
                <a:solidFill>
                  <a:srgbClr val="666666"/>
                </a:solidFill>
              </a:rPr>
              <a:t> </a:t>
            </a:r>
            <a:r>
              <a:rPr lang="en-US">
                <a:solidFill>
                  <a:srgbClr val="666666"/>
                </a:solidFill>
              </a:rPr>
              <a:t>(allows families to be able to easily access and complete lunch applications and provides immediate Title 1 information for school district. All information completed sync with SIS data management platform)</a:t>
            </a:r>
            <a:endParaRPr>
              <a:solidFill>
                <a:srgbClr val="666666"/>
              </a:solidFill>
            </a:endParaRPr>
          </a:p>
          <a:p>
            <a:pPr indent="-317500" lvl="0" marL="457200" rtl="0" algn="l">
              <a:spcBef>
                <a:spcPts val="0"/>
              </a:spcBef>
              <a:spcAft>
                <a:spcPts val="0"/>
              </a:spcAft>
              <a:buClr>
                <a:srgbClr val="666666"/>
              </a:buClr>
              <a:buSzPts val="1400"/>
              <a:buChar char="●"/>
            </a:pPr>
            <a:r>
              <a:rPr lang="en-US" sz="1600">
                <a:solidFill>
                  <a:srgbClr val="666666"/>
                </a:solidFill>
              </a:rPr>
              <a:t>Applied for SSO (Seamless Summer Option) CDE approved SSO for nutrition program. SSO program will reduce paperwork and alleviate </a:t>
            </a:r>
            <a:r>
              <a:rPr lang="en-US">
                <a:solidFill>
                  <a:srgbClr val="666666"/>
                </a:solidFill>
                <a:highlight>
                  <a:schemeClr val="lt1"/>
                </a:highlight>
              </a:rPr>
              <a:t>administrative burdens and makes it easier for AIMS to feed children in low income areas during traditional summer vacation periods and during school vacation periods of longer than ten days for year-round schools.</a:t>
            </a:r>
            <a:endParaRPr b="1" sz="1800">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72" name="Google Shape;72;p10"/>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rPr lang="en-US" sz="1500">
                <a:solidFill>
                  <a:schemeClr val="dk1"/>
                </a:solidFill>
                <a:highlight>
                  <a:schemeClr val="lt1"/>
                </a:highlight>
              </a:rPr>
              <a:t>Attendance will be completed online through our Student Information System (SIS) PowerSchools. </a:t>
            </a:r>
            <a:endParaRPr sz="15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0" lvl="0" marL="0" rtl="0" algn="l">
              <a:lnSpc>
                <a:spcPct val="115000"/>
              </a:lnSpc>
              <a:spcBef>
                <a:spcPts val="0"/>
              </a:spcBef>
              <a:spcAft>
                <a:spcPts val="0"/>
              </a:spcAft>
              <a:buClr>
                <a:schemeClr val="dk1"/>
              </a:buClr>
              <a:buSzPts val="1100"/>
              <a:buFont typeface="Arial"/>
              <a:buNone/>
            </a:pPr>
            <a:r>
              <a:rPr b="1" lang="en-US" sz="1500">
                <a:solidFill>
                  <a:schemeClr val="dk1"/>
                </a:solidFill>
                <a:highlight>
                  <a:schemeClr val="lt1"/>
                </a:highlight>
              </a:rPr>
              <a:t>PowerSchool</a:t>
            </a:r>
            <a:r>
              <a:rPr lang="en-US" sz="1500">
                <a:solidFill>
                  <a:schemeClr val="dk1"/>
                </a:solidFill>
                <a:highlight>
                  <a:schemeClr val="lt1"/>
                </a:highlight>
              </a:rPr>
              <a:t> is a student information system, used to record and track student records, including grades and attendance. This system allows educators and administrators to effectively and conveniently manage student records.</a:t>
            </a:r>
            <a:endParaRPr sz="15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rPr lang="en-US" sz="1500">
                <a:solidFill>
                  <a:schemeClr val="dk1"/>
                </a:solidFill>
                <a:highlight>
                  <a:schemeClr val="lt1"/>
                </a:highlight>
              </a:rPr>
              <a:t>PowerSchool stores our attendance, grades, student demographics, contact information, which syncs federal and state information to CALPADS.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codes have been created to differentiate online and in person instruction.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PowerSchool Logins have been provided to all teachers and staff that will be responsible for attendance.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is taken by homeroom teacher (Elementary &amp; Middle School), or by the 1st or 5th period teacher for high school.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Laptops were distributed to all teachers. </a:t>
            </a:r>
            <a:endParaRPr sz="1500">
              <a:solidFill>
                <a:schemeClr val="dk1"/>
              </a:solidFill>
              <a:highlight>
                <a:schemeClr val="lt1"/>
              </a:highlight>
            </a:endParaRPr>
          </a:p>
          <a:p>
            <a:pPr indent="0" lvl="0" marL="457200" rtl="0" algn="l">
              <a:spcBef>
                <a:spcPts val="0"/>
              </a:spcBef>
              <a:spcAft>
                <a:spcPts val="0"/>
              </a:spcAft>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Weekly and monthly attendance audits are being reviewed and signed electronically by teachers taking attendance. </a:t>
            </a:r>
            <a:endParaRPr sz="2000">
              <a:solidFill>
                <a:schemeClr val="dk1"/>
              </a:solidFill>
            </a:endParaRPr>
          </a:p>
          <a:p>
            <a:pPr indent="0" lvl="0" marL="45720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September/October</a:t>
            </a:r>
            <a:br>
              <a:rPr lang="en-US" sz="3600"/>
            </a:br>
            <a:r>
              <a:rPr lang="en-US" sz="3600"/>
              <a:t> </a:t>
            </a:r>
            <a:endParaRPr/>
          </a:p>
        </p:txBody>
      </p:sp>
      <p:sp>
        <p:nvSpPr>
          <p:cNvPr id="78" name="Google Shape;78;p11"/>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79" name="Google Shape;79;p11"/>
          <p:cNvGraphicFramePr/>
          <p:nvPr/>
        </p:nvGraphicFramePr>
        <p:xfrm>
          <a:off x="221950" y="2171785"/>
          <a:ext cx="3000000" cy="3000000"/>
        </p:xfrm>
        <a:graphic>
          <a:graphicData uri="http://schemas.openxmlformats.org/drawingml/2006/table">
            <a:tbl>
              <a:tblPr>
                <a:noFill/>
                <a:tableStyleId>{A823976A-9D85-4DAC-915F-E3D40177C777}</a:tableStyleId>
              </a:tblPr>
              <a:tblGrid>
                <a:gridCol w="3773925"/>
                <a:gridCol w="3832425"/>
                <a:gridCol w="4141750"/>
              </a:tblGrid>
              <a:tr h="93295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9/21/</a:t>
                      </a:r>
                      <a:r>
                        <a:rPr b="1" lang="en-US" sz="1800"/>
                        <a:t>20 to 9/30/2020</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10/1/2020 to 10/15/2020</a:t>
                      </a:r>
                      <a:endParaRPr b="1" sz="1800" u="none" cap="none" strike="noStrike"/>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Elementary </a:t>
                      </a:r>
                      <a:endParaRPr b="1" sz="18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US"/>
                        <a:t>98.61%</a:t>
                      </a:r>
                      <a:endParaRPr sz="1400" u="none" cap="none" strike="noStrike"/>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99.01%</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Middle </a:t>
                      </a:r>
                      <a:endParaRPr b="1" sz="18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US"/>
                        <a:t>94.72%</a:t>
                      </a:r>
                      <a:endParaRPr sz="1400" u="none" cap="none" strike="noStrike"/>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93.81%</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High School </a:t>
                      </a:r>
                      <a:endParaRPr b="1" sz="18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500"/>
                        <a:buFont typeface="Arial"/>
                        <a:buNone/>
                      </a:pPr>
                      <a:r>
                        <a:rPr lang="en-US" sz="1500"/>
                        <a:t>95.64%</a:t>
                      </a:r>
                      <a:endParaRPr sz="1500" u="none" cap="none" strike="noStrike"/>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97.21%</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2"/>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85" name="Google Shape;85;p12"/>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lang="en-US" sz="1800">
                <a:solidFill>
                  <a:srgbClr val="434343"/>
                </a:solidFill>
              </a:rPr>
              <a:t>We are using our student information system (SIS)- PowerSchool  to ensure that attendance is taken correctly and on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email/notify the teachers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a:t>
            </a:r>
            <a:endParaRPr sz="1800">
              <a:solidFill>
                <a:srgbClr val="434343"/>
              </a:solidFil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Online Communication  </a:t>
            </a:r>
            <a:br>
              <a:rPr lang="en-US" sz="3600"/>
            </a:br>
            <a:endParaRPr sz="3600"/>
          </a:p>
        </p:txBody>
      </p:sp>
      <p:sp>
        <p:nvSpPr>
          <p:cNvPr id="91" name="Google Shape;91;p13"/>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434343"/>
                </a:solidFill>
                <a:latin typeface="Arial"/>
                <a:ea typeface="Arial"/>
                <a:cs typeface="Arial"/>
                <a:sym typeface="Arial"/>
              </a:rPr>
              <a:t>  </a:t>
            </a:r>
            <a:endParaRPr b="0" i="0" sz="1800" u="none" cap="none" strike="noStrike">
              <a:solidFill>
                <a:srgbClr val="434343"/>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Arial"/>
              <a:ea typeface="Arial"/>
              <a:cs typeface="Arial"/>
              <a:sym typeface="Arial"/>
            </a:endParaRPr>
          </a:p>
          <a:p>
            <a:pPr indent="0" lvl="0" marL="91440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434343"/>
              </a:solidFill>
              <a:latin typeface="Arial"/>
              <a:ea typeface="Arial"/>
              <a:cs typeface="Arial"/>
              <a:sym typeface="Arial"/>
            </a:endParaRPr>
          </a:p>
          <a:p>
            <a:pPr indent="0" lvl="0" marL="91440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434343"/>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i="0" sz="1400" u="none" cap="none" strike="noStrike">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i="0" sz="1400" u="none" cap="none" strike="noStrike">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i="0" sz="1400" u="none" cap="none" strike="noStrike">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i="0" sz="1400" u="none" cap="none" strike="noStrike">
              <a:solidFill>
                <a:srgbClr val="5B0F00"/>
              </a:solidFill>
              <a:latin typeface="Helvetica Neue"/>
              <a:ea typeface="Helvetica Neue"/>
              <a:cs typeface="Helvetica Neue"/>
              <a:sym typeface="Helvetica Neue"/>
            </a:endParaRPr>
          </a:p>
        </p:txBody>
      </p:sp>
      <p:sp>
        <p:nvSpPr>
          <p:cNvPr id="92" name="Google Shape;92;p13"/>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sz="1700">
                <a:solidFill>
                  <a:srgbClr val="434343"/>
                </a:solidFill>
              </a:rPr>
              <a:t>   </a:t>
            </a:r>
            <a:r>
              <a:rPr lang="en-US" sz="1700">
                <a:solidFill>
                  <a:srgbClr val="434343"/>
                </a:solidFill>
              </a:rPr>
              <a:t> </a:t>
            </a:r>
            <a:r>
              <a:rPr lang="en-US" sz="1800">
                <a:solidFill>
                  <a:srgbClr val="434343"/>
                </a:solidFill>
              </a:rPr>
              <a:t>Issues/Concerns:</a:t>
            </a:r>
            <a:endParaRPr sz="1800">
              <a:solidFill>
                <a:srgbClr val="434343"/>
              </a:solidFill>
            </a:endParaRPr>
          </a:p>
          <a:p>
            <a:pPr indent="0" lvl="0" marL="0" rtl="0" algn="l">
              <a:spcBef>
                <a:spcPts val="0"/>
              </a:spcBef>
              <a:spcAft>
                <a:spcPts val="0"/>
              </a:spcAft>
              <a:buClr>
                <a:schemeClr val="dk1"/>
              </a:buClr>
              <a:buSzPts val="1100"/>
              <a:buFont typeface="Arial"/>
              <a:buNone/>
            </a:pPr>
            <a:r>
              <a:t/>
            </a:r>
            <a:endParaRPr sz="1800">
              <a:solidFill>
                <a:srgbClr val="434343"/>
              </a:solidFill>
            </a:endParaRPr>
          </a:p>
          <a:p>
            <a:pPr indent="-342900" lvl="0" marL="457200" rtl="0" algn="l">
              <a:spcBef>
                <a:spcPts val="0"/>
              </a:spcBef>
              <a:spcAft>
                <a:spcPts val="0"/>
              </a:spcAft>
              <a:buClr>
                <a:srgbClr val="434343"/>
              </a:buClr>
              <a:buSzPts val="1800"/>
              <a:buChar char="➢"/>
            </a:pPr>
            <a:r>
              <a:rPr lang="en-US" sz="1800">
                <a:solidFill>
                  <a:srgbClr val="434343"/>
                </a:solidFill>
              </a:rPr>
              <a:t>   Due to distance learning, attendance may not be completed in a timely manner. </a:t>
            </a:r>
            <a:endParaRPr sz="1800">
              <a:solidFill>
                <a:srgbClr val="434343"/>
              </a:solidFill>
            </a:endParaRPr>
          </a:p>
          <a:p>
            <a:pPr indent="-342900" lvl="0" marL="457200" rtl="0" algn="l">
              <a:spcBef>
                <a:spcPts val="0"/>
              </a:spcBef>
              <a:spcAft>
                <a:spcPts val="0"/>
              </a:spcAft>
              <a:buClr>
                <a:srgbClr val="434343"/>
              </a:buClr>
              <a:buSzPts val="1800"/>
              <a:buChar char="➢"/>
            </a:pPr>
            <a:r>
              <a:rPr lang="en-US" sz="1800">
                <a:solidFill>
                  <a:srgbClr val="434343"/>
                </a:solidFill>
              </a:rPr>
              <a:t>   Internet connectivity may be problematic for teachers and students</a:t>
            </a:r>
            <a:endParaRPr sz="1800">
              <a:solidFill>
                <a:srgbClr val="434343"/>
              </a:solidFill>
            </a:endParaRPr>
          </a:p>
          <a:p>
            <a:pPr indent="0" lvl="0" marL="457200" rtl="0" algn="l">
              <a:spcBef>
                <a:spcPts val="0"/>
              </a:spcBef>
              <a:spcAft>
                <a:spcPts val="0"/>
              </a:spcAft>
              <a:buClr>
                <a:schemeClr val="dk1"/>
              </a:buClr>
              <a:buSzPts val="1100"/>
              <a:buFont typeface="Arial"/>
              <a:buNone/>
            </a:pPr>
            <a:r>
              <a:t/>
            </a:r>
            <a:endParaRPr sz="1800">
              <a:solidFill>
                <a:srgbClr val="434343"/>
              </a:solidFill>
            </a:endParaRPr>
          </a:p>
          <a:p>
            <a:pPr indent="0" lvl="0" marL="0" rtl="0" algn="l">
              <a:spcBef>
                <a:spcPts val="0"/>
              </a:spcBef>
              <a:spcAft>
                <a:spcPts val="0"/>
              </a:spcAft>
              <a:buClr>
                <a:schemeClr val="dk1"/>
              </a:buClr>
              <a:buSzPts val="1100"/>
              <a:buFont typeface="Arial"/>
              <a:buNone/>
            </a:pPr>
            <a:r>
              <a:rPr lang="en-US" sz="1800">
                <a:solidFill>
                  <a:srgbClr val="434343"/>
                </a:solidFill>
              </a:rPr>
              <a:t>  Resolution/Action Plan Addressing Concerns: </a:t>
            </a:r>
            <a:endParaRPr sz="1800">
              <a:solidFill>
                <a:srgbClr val="434343"/>
              </a:solidFill>
            </a:endParaRPr>
          </a:p>
          <a:p>
            <a:pPr indent="0" lvl="0" marL="0" rtl="0" algn="l">
              <a:spcBef>
                <a:spcPts val="0"/>
              </a:spcBef>
              <a:spcAft>
                <a:spcPts val="0"/>
              </a:spcAft>
              <a:buClr>
                <a:schemeClr val="dk1"/>
              </a:buClr>
              <a:buSzPts val="1100"/>
              <a:buFont typeface="Arial"/>
              <a:buNone/>
            </a:pPr>
            <a:r>
              <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Attendance checklist for teachers and staff has been created and shared</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Attendance audits are reviewed by administrative staff to ensure attendance is accurate.</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Teachers will inform administrative staff if students join late virtually to ensure that attendance is accurate for the day.</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Families with internet connectivity issues are provided information about free/low discount internet and ways to obtain jet packs.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