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12192000" cy="6858000"/>
  <p:embeddedFontLst>
    <p:embeddedFont>
      <p:font typeface="PT Sans Narrow"/>
      <p:regular r:id="rId15"/>
      <p:bold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regular.fntdata"/><Relationship Id="rId14" Type="http://schemas.openxmlformats.org/officeDocument/2006/relationships/slide" Target="slides/slide9.xml"/><Relationship Id="rId17" Type="http://schemas.openxmlformats.org/officeDocument/2006/relationships/font" Target="fonts/HelveticaNeue-regular.fntdata"/><Relationship Id="rId16" Type="http://schemas.openxmlformats.org/officeDocument/2006/relationships/font" Target="fonts/PTSansNarrow-bold.fntdata"/><Relationship Id="rId5" Type="http://schemas.openxmlformats.org/officeDocument/2006/relationships/notesMaster" Target="notesMasters/notesMaster1.xml"/><Relationship Id="rId19" Type="http://schemas.openxmlformats.org/officeDocument/2006/relationships/font" Target="fonts/HelveticaNeue-italic.fntdata"/><Relationship Id="rId6" Type="http://schemas.openxmlformats.org/officeDocument/2006/relationships/slide" Target="slides/slide1.xml"/><Relationship Id="rId18"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7" name="Google Shape;87;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Reporting Period October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200000"/>
              </a:lnSpc>
              <a:spcBef>
                <a:spcPts val="0"/>
              </a:spcBef>
              <a:spcAft>
                <a:spcPts val="0"/>
              </a:spcAft>
              <a:buNone/>
            </a:pPr>
            <a:r>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almost 90% of the Seniors have successfully hit their individualized deadlines for UC personal essay drafts.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our Seniors have had virtual information meetings with UC Santa Cruz, UC Riverside, UC Santa Barbara, UC San Diego, UC Davis, San Diego State, Brown University, and Yale. Coming up is Monterey Bay State, Cal Poly SLO, UC Merced and Irvine, USC, and more.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we have ordered 1,222 AP exams (that’s a lot!) and counting</a:t>
            </a:r>
            <a:endParaRPr sz="1900">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23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72" name="Google Shape;72;p10"/>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Current Priorities: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*Guide Seniors through college application process: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-Investigate schools and majors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-”Meet” college admissions officers via lunchtime meetings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-Instruct on how to create personal essays</a:t>
            </a:r>
            <a:endParaRPr b="1" sz="1800">
              <a:latin typeface="Helvetica Neue"/>
              <a:ea typeface="Helvetica Neue"/>
              <a:cs typeface="Helvetica Neue"/>
              <a:sym typeface="Helvetica Neue"/>
            </a:endParaRPr>
          </a:p>
          <a:p>
            <a:pPr indent="45720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-Read and provide feedback on all Senior essays</a:t>
            </a:r>
            <a:endParaRPr b="1" sz="1800">
              <a:latin typeface="Helvetica Neue"/>
              <a:ea typeface="Helvetica Neue"/>
              <a:cs typeface="Helvetica Neue"/>
              <a:sym typeface="Helvetica Neue"/>
            </a:endParaRPr>
          </a:p>
          <a:p>
            <a:pPr indent="45720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-Continuous 1-on-1 meetings with Seniors throughout semester</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*Provide awareness and help with current scholarship opportunities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*Oversee AP ordering for the high school</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*Keep track of and nag Seniors in regards to completing credit recovery in order to graduate this year</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78" name="Google Shape;78;p11"/>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a:t>
            </a:r>
            <a:endParaRPr sz="19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84" name="Google Shape;84;p12"/>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t>
            </a:r>
            <a:r>
              <a:rPr lang="en-US" sz="1800">
                <a:solidFill>
                  <a:schemeClr val="dk1"/>
                </a:solidFill>
              </a:rPr>
              <a:t>activities to do with the students so they can familiarize themselves with the idea of college (think word searches and such) while also taking them on virtual tours of colleges so they can view images and try to anchor themselves in what’s an abstract idea for them. </a:t>
            </a:r>
            <a:r>
              <a:rPr lang="en-US" sz="1800">
                <a:solidFill>
                  <a:schemeClr val="dk1"/>
                </a:solidFill>
              </a:rPr>
              <a:t>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90" name="Google Shape;90;p13"/>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latin typeface="Calibri"/>
                <a:ea typeface="Calibri"/>
                <a:cs typeface="Calibri"/>
                <a:sym typeface="Calibri"/>
              </a:rPr>
              <a:t>This is an ongoing process…</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So far we have at least 6 students on track to apply for the QuestBridge scholarship, 7 students for the Bill Gates scholarship, and 5 for the Coca-Cola scholarship. More students have expressed interest, but these are the number of students who have actually submitted work for review.</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More scholarships have slowly opened up, like Asian Pacific Islander Association scholarships (they host a few throughout the year).</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Keep in mind the main scholarship season comes alive in January and runs through June. Scholarships are part of the curriculum of the college planning class for the 2nd Semester and are mandatory assignments. </a:t>
            </a:r>
            <a:endParaRPr sz="17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96" name="Google Shape;96;p14"/>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a:t>
            </a:r>
            <a:r>
              <a:rPr lang="en-US" sz="1800">
                <a:solidFill>
                  <a:schemeClr val="dk1"/>
                </a:solidFill>
              </a:rPr>
              <a:t>opportunities</a:t>
            </a:r>
            <a:r>
              <a:rPr lang="en-US" sz="1800">
                <a:solidFill>
                  <a:schemeClr val="dk1"/>
                </a:solidFill>
              </a:rPr>
              <a:t> they should look into (examples: </a:t>
            </a:r>
            <a:r>
              <a:rPr lang="en-US" sz="1800">
                <a:solidFill>
                  <a:schemeClr val="dk1"/>
                </a:solidFill>
              </a:rPr>
              <a:t>internships</a:t>
            </a:r>
            <a:r>
              <a:rPr lang="en-US" sz="1800">
                <a:solidFill>
                  <a:schemeClr val="dk1"/>
                </a:solidFill>
              </a:rPr>
              <a:t>,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a:t>
            </a:r>
            <a:r>
              <a:rPr lang="en-US" sz="1800">
                <a:solidFill>
                  <a:schemeClr val="dk1"/>
                </a:solidFill>
              </a:rPr>
              <a:t>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02" name="Google Shape;102;p15"/>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lnSpc>
                <a:spcPct val="100000"/>
              </a:lnSpc>
              <a:spcBef>
                <a:spcPts val="0"/>
              </a:spcBef>
              <a:spcAft>
                <a:spcPts val="0"/>
              </a:spcAft>
              <a:buSzPts val="1100"/>
              <a:buNone/>
            </a:pPr>
            <a:r>
              <a:rPr lang="en-US" sz="2200"/>
              <a:t>Credit recovery</a:t>
            </a:r>
            <a:endParaRPr sz="2200"/>
          </a:p>
          <a:p>
            <a:pPr indent="0" lvl="0" marL="0" rtl="0" algn="l">
              <a:lnSpc>
                <a:spcPct val="100000"/>
              </a:lnSpc>
              <a:spcBef>
                <a:spcPts val="0"/>
              </a:spcBef>
              <a:spcAft>
                <a:spcPts val="0"/>
              </a:spcAft>
              <a:buSzPts val="1100"/>
              <a:buNone/>
            </a:pPr>
            <a:r>
              <a:rPr lang="en-US" sz="2200"/>
              <a:t>Graduation requirements</a:t>
            </a:r>
            <a:endParaRPr sz="2200"/>
          </a:p>
          <a:p>
            <a:pPr indent="0" lvl="0" marL="0" rtl="0" algn="l">
              <a:lnSpc>
                <a:spcPct val="100000"/>
              </a:lnSpc>
              <a:spcBef>
                <a:spcPts val="0"/>
              </a:spcBef>
              <a:spcAft>
                <a:spcPts val="0"/>
              </a:spcAft>
              <a:buSzPts val="1100"/>
              <a:buNone/>
            </a:pPr>
            <a:r>
              <a:rPr lang="en-US" sz="2200"/>
              <a:t>Any and every matter relating to the college application process</a:t>
            </a:r>
            <a:endParaRPr sz="2200"/>
          </a:p>
          <a:p>
            <a:pPr indent="-228600" lvl="0" marL="45720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