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12192000" cy="6858000"/>
  <p:embeddedFontLst>
    <p:embeddedFont>
      <p:font typeface="PT Sans Narrow"/>
      <p:regular r:id="rId18"/>
      <p:bold r:id="rId19"/>
    </p:embeddedFont>
    <p:embeddedFont>
      <p:font typeface="Helvetica Neue"/>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regular.fntdata"/><Relationship Id="rId11" Type="http://schemas.openxmlformats.org/officeDocument/2006/relationships/slide" Target="slides/slide6.xml"/><Relationship Id="rId22" Type="http://schemas.openxmlformats.org/officeDocument/2006/relationships/font" Target="fonts/HelveticaNeue-italic.fntdata"/><Relationship Id="rId10" Type="http://schemas.openxmlformats.org/officeDocument/2006/relationships/slide" Target="slides/slide5.xml"/><Relationship Id="rId21" Type="http://schemas.openxmlformats.org/officeDocument/2006/relationships/font" Target="fonts/HelveticaNeue-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HelveticaNeue-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TSansNarrow-bold.fntdata"/><Relationship Id="rId6" Type="http://schemas.openxmlformats.org/officeDocument/2006/relationships/slide" Target="slides/slide1.xml"/><Relationship Id="rId18" Type="http://schemas.openxmlformats.org/officeDocument/2006/relationships/font" Target="fonts/PTSansNarrow-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1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p10: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1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0" name="Google Shape;110;p1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6" name="Google Shape;116;p1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p2: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6" name="Google Shape;76;p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6: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p6: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7" name="Google Shape;87;p7: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8: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8: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9: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9" name="Google Shape;99;p9: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954850" y="711625"/>
            <a:ext cx="10282200" cy="1920900"/>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b="1" lang="en-US"/>
              <a:t>AIMS K-5 Board Report</a:t>
            </a:r>
            <a:br>
              <a:rPr b="1" lang="en-US"/>
            </a:br>
            <a:r>
              <a:rPr b="1" lang="en-US" sz="2800"/>
              <a:t>Reporting Period October, 2020</a:t>
            </a:r>
            <a:endParaRPr b="1" sz="2800"/>
          </a:p>
        </p:txBody>
      </p:sp>
      <p:sp>
        <p:nvSpPr>
          <p:cNvPr id="52" name="Google Shape;52;p7"/>
          <p:cNvSpPr txBox="1"/>
          <p:nvPr/>
        </p:nvSpPr>
        <p:spPr>
          <a:xfrm>
            <a:off x="1872838" y="3368250"/>
            <a:ext cx="7239000" cy="1064100"/>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685D46"/>
                </a:solidFill>
                <a:latin typeface="Arial"/>
                <a:ea typeface="Arial"/>
                <a:cs typeface="Arial"/>
                <a:sym typeface="Arial"/>
              </a:rPr>
              <a:t>Head of School Christopher Ahmad , AIMS College Prep ElementarySchool</a:t>
            </a:r>
            <a:endParaRPr b="0" i="0" sz="1400" u="none" cap="none" strike="noStrike">
              <a:solidFill>
                <a:srgbClr val="685D46"/>
              </a:solidFill>
              <a:latin typeface="Arial"/>
              <a:ea typeface="Arial"/>
              <a:cs typeface="Arial"/>
              <a:sym typeface="Arial"/>
            </a:endParaRPr>
          </a:p>
          <a:p>
            <a:pPr indent="909319" lvl="0" marL="12700" marR="5080" rtl="0" algn="ctr">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517199" y="670574"/>
            <a:ext cx="11674801" cy="1850684"/>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 School Strategy for Addressing Concerns From Parents and Students</a:t>
            </a:r>
            <a:br>
              <a:rPr lang="en-US" sz="3600"/>
            </a:br>
            <a:br>
              <a:rPr lang="en-US" sz="3600"/>
            </a:br>
            <a:r>
              <a:rPr lang="en-US" sz="3600"/>
              <a:t>Zoom Meetings with Parents, Teacher, and Admin</a:t>
            </a:r>
            <a:br>
              <a:rPr lang="en-US" sz="3600"/>
            </a:br>
            <a:br>
              <a:rPr lang="en-US" sz="3600"/>
            </a:br>
            <a:br>
              <a:rPr lang="en-US" sz="3600"/>
            </a:br>
            <a:br>
              <a:rPr lang="en-US" sz="3600"/>
            </a:b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517199" y="670574"/>
            <a:ext cx="11674801" cy="1689567"/>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Wellness Practices That Elementary Students Are Encouraged to Employ To Promote Overall Mental and Physical Healthy Well-Being</a:t>
            </a:r>
            <a:br>
              <a:rPr lang="en-US" sz="3600"/>
            </a:br>
            <a:br>
              <a:rPr lang="en-US" sz="3600"/>
            </a:br>
            <a:r>
              <a:rPr lang="en-US" sz="3600"/>
              <a:t>PBIS POINTS</a:t>
            </a:r>
            <a:br>
              <a:rPr lang="en-US" sz="3600"/>
            </a:br>
            <a:r>
              <a:rPr lang="en-US" sz="3600"/>
              <a:t>Lunch with the Teacher on Friday</a:t>
            </a:r>
            <a:br>
              <a:rPr lang="en-US" sz="3600"/>
            </a:br>
            <a:r>
              <a:rPr lang="en-US" sz="3600"/>
              <a:t>Movie Fridays</a:t>
            </a:r>
            <a:br>
              <a:rPr lang="en-US" sz="3600"/>
            </a:br>
            <a:r>
              <a:rPr lang="en-US" sz="3600"/>
              <a:t>Prizes</a:t>
            </a:r>
            <a:br>
              <a:rPr lang="en-US" sz="3600"/>
            </a:br>
            <a:r>
              <a:rPr lang="en-US" sz="3600"/>
              <a:t>Brain Breaks</a:t>
            </a:r>
            <a:br>
              <a:rPr lang="en-US" sz="3600"/>
            </a:br>
            <a:endParaRPr sz="3600"/>
          </a:p>
        </p:txBody>
      </p:sp>
      <p:sp>
        <p:nvSpPr>
          <p:cNvPr id="113" name="Google Shape;113;p17"/>
          <p:cNvSpPr txBox="1"/>
          <p:nvPr/>
        </p:nvSpPr>
        <p:spPr>
          <a:xfrm>
            <a:off x="517200" y="2079175"/>
            <a:ext cx="11041200" cy="4509900"/>
          </a:xfrm>
          <a:prstGeom prst="rect">
            <a:avLst/>
          </a:prstGeom>
          <a:noFill/>
          <a:ln>
            <a:noFill/>
          </a:ln>
        </p:spPr>
        <p:txBody>
          <a:bodyPr anchorCtr="0" anchor="t" bIns="0" lIns="0" spcFirstLastPara="1" rIns="0" wrap="square" tIns="52700">
            <a:noAutofit/>
          </a:bodyPr>
          <a:lstStyle/>
          <a:p>
            <a:pPr indent="0" lvl="0" marL="609600" marR="0" rtl="0" algn="l">
              <a:lnSpc>
                <a:spcPct val="100000"/>
              </a:lnSpc>
              <a:spcBef>
                <a:spcPts val="0"/>
              </a:spcBef>
              <a:spcAft>
                <a:spcPts val="0"/>
              </a:spcAft>
              <a:buClr>
                <a:srgbClr val="000000"/>
              </a:buClr>
              <a:buSzPts val="2200"/>
              <a:buFont typeface="Arial"/>
              <a:buNone/>
            </a:pPr>
            <a:r>
              <a:t/>
            </a:r>
            <a:endParaRPr b="1" i="0" sz="2200" u="none" cap="none" strike="noStrike">
              <a:solidFill>
                <a:srgbClr val="434343"/>
              </a:solidFill>
              <a:latin typeface="Helvetica Neue"/>
              <a:ea typeface="Helvetica Neue"/>
              <a:cs typeface="Helvetica Neue"/>
              <a:sym typeface="Helvetica Neu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517199" y="670574"/>
            <a:ext cx="11674801" cy="1689567"/>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 School Challenges/Concerns and Method for Resolution</a:t>
            </a:r>
            <a:endParaRPr/>
          </a:p>
        </p:txBody>
      </p:sp>
      <p:sp>
        <p:nvSpPr>
          <p:cNvPr id="119" name="Google Shape;119;p18"/>
          <p:cNvSpPr txBox="1"/>
          <p:nvPr/>
        </p:nvSpPr>
        <p:spPr>
          <a:xfrm>
            <a:off x="2176150" y="1696775"/>
            <a:ext cx="9190800" cy="4830900"/>
          </a:xfrm>
          <a:prstGeom prst="rect">
            <a:avLst/>
          </a:prstGeom>
          <a:noFill/>
          <a:ln>
            <a:noFill/>
          </a:ln>
        </p:spPr>
        <p:txBody>
          <a:bodyPr anchorCtr="0" anchor="t" bIns="0" lIns="0" spcFirstLastPara="1" rIns="0" wrap="square" tIns="52700">
            <a:noAutofit/>
          </a:bodyPr>
          <a:lstStyle/>
          <a:p>
            <a:pPr indent="0" lvl="0" marL="457200" marR="0" rtl="0" algn="l">
              <a:lnSpc>
                <a:spcPct val="150000"/>
              </a:lnSpc>
              <a:spcBef>
                <a:spcPts val="0"/>
              </a:spcBef>
              <a:spcAft>
                <a:spcPts val="0"/>
              </a:spcAft>
              <a:buClr>
                <a:srgbClr val="000000"/>
              </a:buClr>
              <a:buSzPts val="2200"/>
              <a:buFont typeface="Arial"/>
              <a:buNone/>
            </a:pPr>
            <a:r>
              <a:t/>
            </a:r>
            <a:endParaRPr b="1" i="0" sz="2200" u="none" cap="none" strike="noStrike">
              <a:solidFill>
                <a:srgbClr val="434343"/>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200"/>
              <a:buFont typeface="Arial"/>
              <a:buNone/>
            </a:pPr>
            <a:r>
              <a:t/>
            </a:r>
            <a:endParaRPr b="1" i="0" sz="2200" u="none" cap="none" strike="noStrike">
              <a:solidFill>
                <a:srgbClr val="434343"/>
              </a:solidFill>
              <a:latin typeface="Arial"/>
              <a:ea typeface="Arial"/>
              <a:cs typeface="Arial"/>
              <a:sym typeface="Arial"/>
            </a:endParaRPr>
          </a:p>
        </p:txBody>
      </p:sp>
      <p:sp>
        <p:nvSpPr>
          <p:cNvPr id="120" name="Google Shape;120;p18"/>
          <p:cNvSpPr txBox="1"/>
          <p:nvPr/>
        </p:nvSpPr>
        <p:spPr>
          <a:xfrm>
            <a:off x="295257" y="1595916"/>
            <a:ext cx="11041200" cy="45834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1000"/>
              </a:spcAft>
              <a:buClr>
                <a:srgbClr val="000000"/>
              </a:buClr>
              <a:buSzPts val="2300"/>
              <a:buFont typeface="Arial"/>
              <a:buNone/>
            </a:pPr>
            <a:r>
              <a:t/>
            </a:r>
            <a:endParaRPr b="1" i="0" sz="2300" u="none" cap="none" strike="noStrike">
              <a:solidFill>
                <a:srgbClr val="434343"/>
              </a:solidFill>
              <a:latin typeface="Helvetica Neue"/>
              <a:ea typeface="Helvetica Neue"/>
              <a:cs typeface="Helvetica Neue"/>
              <a:sym typeface="Helvetica Neue"/>
            </a:endParaRPr>
          </a:p>
        </p:txBody>
      </p:sp>
      <p:sp>
        <p:nvSpPr>
          <p:cNvPr id="121" name="Google Shape;121;p18"/>
          <p:cNvSpPr txBox="1"/>
          <p:nvPr/>
        </p:nvSpPr>
        <p:spPr>
          <a:xfrm>
            <a:off x="447657" y="1748316"/>
            <a:ext cx="11041200" cy="45834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-Students not returning from lunch</a:t>
            </a:r>
            <a:br>
              <a:rPr b="0" i="0" lang="en-US" sz="2400" u="none" cap="none" strike="noStrike">
                <a:solidFill>
                  <a:srgbClr val="000000"/>
                </a:solidFill>
                <a:latin typeface="Arial"/>
                <a:ea typeface="Arial"/>
                <a:cs typeface="Arial"/>
                <a:sym typeface="Arial"/>
              </a:rPr>
            </a:br>
            <a:r>
              <a:rPr b="0" i="0" lang="en-US" sz="2400" u="none" cap="none" strike="noStrike">
                <a:solidFill>
                  <a:srgbClr val="000000"/>
                </a:solidFill>
                <a:latin typeface="Arial"/>
                <a:ea typeface="Arial"/>
                <a:cs typeface="Arial"/>
                <a:sym typeface="Arial"/>
              </a:rPr>
              <a:t>-Students being off-task and going on Youtube and/or games </a:t>
            </a:r>
            <a:br>
              <a:rPr b="0" i="0" lang="en-US" sz="2400" u="none" cap="none" strike="noStrike">
                <a:solidFill>
                  <a:srgbClr val="000000"/>
                </a:solidFill>
                <a:latin typeface="Arial"/>
                <a:ea typeface="Arial"/>
                <a:cs typeface="Arial"/>
                <a:sym typeface="Arial"/>
              </a:rPr>
            </a:br>
            <a:r>
              <a:rPr b="0" i="0" lang="en-US" sz="2400" u="none" cap="none" strike="noStrike">
                <a:solidFill>
                  <a:srgbClr val="000000"/>
                </a:solidFill>
                <a:latin typeface="Arial"/>
                <a:ea typeface="Arial"/>
                <a:cs typeface="Arial"/>
                <a:sym typeface="Arial"/>
              </a:rPr>
              <a:t>We have GOGUARDIAN, but students have found a way to use another device or a different non-school email</a:t>
            </a:r>
            <a:endParaRPr/>
          </a:p>
          <a:p>
            <a:pPr indent="0" lvl="0" marL="0" marR="0" rtl="0" algn="l">
              <a:lnSpc>
                <a:spcPct val="100000"/>
              </a:lnSpc>
              <a:spcBef>
                <a:spcPts val="1000"/>
              </a:spcBef>
              <a:spcAft>
                <a:spcPts val="0"/>
              </a:spcAft>
              <a:buClr>
                <a:srgbClr val="000000"/>
              </a:buClr>
              <a:buSzPts val="2400"/>
              <a:buFont typeface="Arial"/>
              <a:buNone/>
            </a:pPr>
            <a:r>
              <a:t/>
            </a:r>
            <a:endParaRPr b="1" i="0" sz="2400" u="none" cap="none" strike="noStrike">
              <a:solidFill>
                <a:srgbClr val="434343"/>
              </a:solidFill>
              <a:latin typeface="Helvetica Neue"/>
              <a:ea typeface="Helvetica Neue"/>
              <a:cs typeface="Helvetica Neue"/>
              <a:sym typeface="Helvetica Neue"/>
            </a:endParaRPr>
          </a:p>
          <a:p>
            <a:pPr indent="0" lvl="0" marL="0" marR="0" rtl="0" algn="l">
              <a:lnSpc>
                <a:spcPct val="100000"/>
              </a:lnSpc>
              <a:spcBef>
                <a:spcPts val="1000"/>
              </a:spcBef>
              <a:spcAft>
                <a:spcPts val="1000"/>
              </a:spcAft>
              <a:buClr>
                <a:srgbClr val="000000"/>
              </a:buClr>
              <a:buSzPts val="2400"/>
              <a:buFont typeface="Arial"/>
              <a:buNone/>
            </a:pPr>
            <a:r>
              <a:rPr b="1" i="0" lang="en-US" sz="2400" u="none" cap="none" strike="noStrike">
                <a:solidFill>
                  <a:srgbClr val="434343"/>
                </a:solidFill>
                <a:latin typeface="Helvetica Neue"/>
                <a:ea typeface="Helvetica Neue"/>
                <a:cs typeface="Helvetica Neue"/>
                <a:sym typeface="Helvetica Neue"/>
              </a:rPr>
              <a:t>Solution – K-5 Detention on Saturday</a:t>
            </a:r>
            <a:endParaRPr b="1" i="0" sz="2300" u="none" cap="none" strike="noStrike">
              <a:solidFill>
                <a:srgbClr val="434343"/>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Clr>
                <a:srgbClr val="000000"/>
              </a:buClr>
              <a:buSzPts val="1400"/>
              <a:buFont typeface="Arial"/>
              <a:buNone/>
            </a:pPr>
            <a:r>
              <a:t/>
            </a:r>
            <a:endParaRPr b="0" i="0" sz="1400" u="none" cap="none" strike="noStrike">
              <a:solidFill>
                <a:srgbClr val="434343"/>
              </a:solidFill>
              <a:latin typeface="Arial"/>
              <a:ea typeface="Arial"/>
              <a:cs typeface="Arial"/>
              <a:sym typeface="Arial"/>
            </a:endParaRPr>
          </a:p>
          <a:p>
            <a:pPr indent="0" lvl="0" marL="914400" marR="0" rtl="0" algn="l">
              <a:lnSpc>
                <a:spcPct val="100000"/>
              </a:lnSpc>
              <a:spcBef>
                <a:spcPts val="315"/>
              </a:spcBef>
              <a:spcAft>
                <a:spcPts val="0"/>
              </a:spcAft>
              <a:buClr>
                <a:srgbClr val="000000"/>
              </a:buClr>
              <a:buSzPts val="1800"/>
              <a:buFont typeface="Arial"/>
              <a:buNone/>
            </a:pPr>
            <a:r>
              <a:rPr b="1" i="0" lang="en-US" sz="1800" u="none" cap="none" strike="noStrike">
                <a:solidFill>
                  <a:srgbClr val="5B0F00"/>
                </a:solidFill>
                <a:latin typeface="Helvetica Neue"/>
                <a:ea typeface="Helvetica Neue"/>
                <a:cs typeface="Helvetica Neue"/>
                <a:sym typeface="Helvetica Neue"/>
              </a:rPr>
              <a:t>This slide deck contains information about AIMS College Prep Elementary School. It will not be read to the board. In the interest of time, the board will receive this presentation in advance, and will have questions ready for the coordinator. The Head may take a short time  ( 5 minutes Max)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115410" y="670573"/>
            <a:ext cx="12076590" cy="5765738"/>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br>
              <a:rPr lang="en-US" sz="3600"/>
            </a:br>
            <a:br>
              <a:rPr lang="en-US" sz="3600"/>
            </a:br>
            <a:r>
              <a:rPr b="0" i="0" lang="en-US" sz="1800">
                <a:solidFill>
                  <a:srgbClr val="222222"/>
                </a:solidFill>
                <a:latin typeface="Arial"/>
                <a:ea typeface="Arial"/>
                <a:cs typeface="Arial"/>
                <a:sym typeface="Arial"/>
              </a:rPr>
              <a:t>Kaiser Permanente's Educational Theatre has created a virtual program called "Peace Signs: Increase the Peace''. This is a free 35 minute live stream workshop for students in grades 3-6. </a:t>
            </a:r>
            <a:r>
              <a:rPr b="0" i="0" lang="en-US" sz="1800">
                <a:solidFill>
                  <a:srgbClr val="000000"/>
                </a:solidFill>
                <a:latin typeface="Arial"/>
                <a:ea typeface="Arial"/>
                <a:cs typeface="Arial"/>
                <a:sym typeface="Arial"/>
              </a:rPr>
              <a:t>Through this program students learn the following:</a:t>
            </a:r>
            <a:br>
              <a:rPr b="0" i="0" lang="en-US">
                <a:solidFill>
                  <a:srgbClr val="222222"/>
                </a:solidFill>
                <a:latin typeface="Arial"/>
                <a:ea typeface="Arial"/>
                <a:cs typeface="Arial"/>
                <a:sym typeface="Arial"/>
              </a:rPr>
            </a:br>
            <a:r>
              <a:rPr b="0" i="0" lang="en-US" sz="1800">
                <a:solidFill>
                  <a:srgbClr val="000000"/>
                </a:solidFill>
                <a:latin typeface="Noto Sans Symbols"/>
                <a:ea typeface="Noto Sans Symbols"/>
                <a:cs typeface="Noto Sans Symbols"/>
                <a:sym typeface="Noto Sans Symbols"/>
              </a:rPr>
              <a:t>∙</a:t>
            </a:r>
            <a:r>
              <a:rPr b="0" i="0" lang="en-US" sz="1800">
                <a:solidFill>
                  <a:srgbClr val="000000"/>
                </a:solidFill>
                <a:latin typeface="Arial"/>
                <a:ea typeface="Arial"/>
                <a:cs typeface="Arial"/>
                <a:sym typeface="Arial"/>
              </a:rPr>
              <a:t>             </a:t>
            </a:r>
            <a:r>
              <a:rPr b="0" i="0" lang="en-US" sz="1800">
                <a:solidFill>
                  <a:srgbClr val="000000"/>
                </a:solidFill>
                <a:latin typeface="Noto Sans Symbols"/>
                <a:ea typeface="Noto Sans Symbols"/>
                <a:cs typeface="Noto Sans Symbols"/>
                <a:sym typeface="Noto Sans Symbols"/>
              </a:rPr>
              <a:t>€</a:t>
            </a:r>
            <a:r>
              <a:rPr b="0" i="0" lang="en-US" sz="1800">
                <a:solidFill>
                  <a:srgbClr val="000000"/>
                </a:solidFill>
                <a:latin typeface="Arial"/>
                <a:ea typeface="Arial"/>
                <a:cs typeface="Arial"/>
                <a:sym typeface="Arial"/>
              </a:rPr>
              <a:t>The </a:t>
            </a:r>
            <a:r>
              <a:rPr b="0" i="1" lang="en-US" sz="1800">
                <a:solidFill>
                  <a:srgbClr val="000000"/>
                </a:solidFill>
                <a:latin typeface="Arial"/>
                <a:ea typeface="Arial"/>
                <a:cs typeface="Arial"/>
                <a:sym typeface="Arial"/>
              </a:rPr>
              <a:t>Peace Signs</a:t>
            </a:r>
            <a:r>
              <a:rPr b="0" i="0" lang="en-US" sz="1800">
                <a:solidFill>
                  <a:srgbClr val="000000"/>
                </a:solidFill>
                <a:latin typeface="Arial"/>
                <a:ea typeface="Arial"/>
                <a:cs typeface="Arial"/>
                <a:sym typeface="Arial"/>
              </a:rPr>
              <a:t> Stoplight Solution conflict resolution model and dance</a:t>
            </a:r>
            <a:br>
              <a:rPr b="0" i="0" lang="en-US">
                <a:solidFill>
                  <a:srgbClr val="222222"/>
                </a:solidFill>
                <a:latin typeface="Arial"/>
                <a:ea typeface="Arial"/>
                <a:cs typeface="Arial"/>
                <a:sym typeface="Arial"/>
              </a:rPr>
            </a:br>
            <a:r>
              <a:rPr b="0" i="0" lang="en-US" sz="1800">
                <a:solidFill>
                  <a:srgbClr val="000000"/>
                </a:solidFill>
                <a:latin typeface="Noto Sans Symbols"/>
                <a:ea typeface="Noto Sans Symbols"/>
                <a:cs typeface="Noto Sans Symbols"/>
                <a:sym typeface="Noto Sans Symbols"/>
              </a:rPr>
              <a:t>∙</a:t>
            </a:r>
            <a:r>
              <a:rPr b="0" i="0" lang="en-US" sz="1800">
                <a:solidFill>
                  <a:srgbClr val="000000"/>
                </a:solidFill>
                <a:latin typeface="Arial"/>
                <a:ea typeface="Arial"/>
                <a:cs typeface="Arial"/>
                <a:sym typeface="Arial"/>
              </a:rPr>
              <a:t>             </a:t>
            </a:r>
            <a:r>
              <a:rPr b="0" i="0" lang="en-US" sz="1800">
                <a:solidFill>
                  <a:srgbClr val="000000"/>
                </a:solidFill>
                <a:latin typeface="Noto Sans Symbols"/>
                <a:ea typeface="Noto Sans Symbols"/>
                <a:cs typeface="Noto Sans Symbols"/>
                <a:sym typeface="Noto Sans Symbols"/>
              </a:rPr>
              <a:t>€</a:t>
            </a:r>
            <a:r>
              <a:rPr b="0" i="0" lang="en-US" sz="1800">
                <a:solidFill>
                  <a:srgbClr val="000000"/>
                </a:solidFill>
                <a:latin typeface="Arial"/>
                <a:ea typeface="Arial"/>
                <a:cs typeface="Arial"/>
                <a:sym typeface="Arial"/>
              </a:rPr>
              <a:t>Skills to regulate emotions and build resiliency</a:t>
            </a:r>
            <a:br>
              <a:rPr b="0" i="0" lang="en-US">
                <a:solidFill>
                  <a:srgbClr val="222222"/>
                </a:solidFill>
                <a:latin typeface="Arial"/>
                <a:ea typeface="Arial"/>
                <a:cs typeface="Arial"/>
                <a:sym typeface="Arial"/>
              </a:rPr>
            </a:br>
            <a:r>
              <a:rPr b="0" i="0" lang="en-US" sz="1800">
                <a:solidFill>
                  <a:srgbClr val="000000"/>
                </a:solidFill>
                <a:latin typeface="Noto Sans Symbols"/>
                <a:ea typeface="Noto Sans Symbols"/>
                <a:cs typeface="Noto Sans Symbols"/>
                <a:sym typeface="Noto Sans Symbols"/>
              </a:rPr>
              <a:t>∙</a:t>
            </a:r>
            <a:r>
              <a:rPr b="0" i="0" lang="en-US" sz="1800">
                <a:solidFill>
                  <a:srgbClr val="000000"/>
                </a:solidFill>
                <a:latin typeface="Arial"/>
                <a:ea typeface="Arial"/>
                <a:cs typeface="Arial"/>
                <a:sym typeface="Arial"/>
              </a:rPr>
              <a:t>             </a:t>
            </a:r>
            <a:r>
              <a:rPr b="0" i="0" lang="en-US" sz="1800">
                <a:solidFill>
                  <a:srgbClr val="000000"/>
                </a:solidFill>
                <a:latin typeface="Noto Sans Symbols"/>
                <a:ea typeface="Noto Sans Symbols"/>
                <a:cs typeface="Noto Sans Symbols"/>
                <a:sym typeface="Noto Sans Symbols"/>
              </a:rPr>
              <a:t>€</a:t>
            </a:r>
            <a:r>
              <a:rPr b="0" i="0" lang="en-US" sz="1800">
                <a:solidFill>
                  <a:srgbClr val="000000"/>
                </a:solidFill>
                <a:latin typeface="Arial"/>
                <a:ea typeface="Arial"/>
                <a:cs typeface="Arial"/>
                <a:sym typeface="Arial"/>
              </a:rPr>
              <a:t>Understanding empathy and respect for others</a:t>
            </a:r>
            <a:br>
              <a:rPr b="0" i="0" lang="en-US">
                <a:solidFill>
                  <a:srgbClr val="222222"/>
                </a:solidFill>
                <a:latin typeface="Arial"/>
                <a:ea typeface="Arial"/>
                <a:cs typeface="Arial"/>
                <a:sym typeface="Arial"/>
              </a:rPr>
            </a:br>
            <a:r>
              <a:rPr b="0" i="0" lang="en-US" sz="1800">
                <a:solidFill>
                  <a:srgbClr val="000000"/>
                </a:solidFill>
                <a:latin typeface="Noto Sans Symbols"/>
                <a:ea typeface="Noto Sans Symbols"/>
                <a:cs typeface="Noto Sans Symbols"/>
                <a:sym typeface="Noto Sans Symbols"/>
              </a:rPr>
              <a:t>∙</a:t>
            </a:r>
            <a:r>
              <a:rPr b="0" i="0" lang="en-US" sz="1800">
                <a:solidFill>
                  <a:srgbClr val="000000"/>
                </a:solidFill>
                <a:latin typeface="Arial"/>
                <a:ea typeface="Arial"/>
                <a:cs typeface="Arial"/>
                <a:sym typeface="Arial"/>
              </a:rPr>
              <a:t>             </a:t>
            </a:r>
            <a:r>
              <a:rPr b="0" i="0" lang="en-US" sz="1800">
                <a:solidFill>
                  <a:srgbClr val="000000"/>
                </a:solidFill>
                <a:latin typeface="Noto Sans Symbols"/>
                <a:ea typeface="Noto Sans Symbols"/>
                <a:cs typeface="Noto Sans Symbols"/>
                <a:sym typeface="Noto Sans Symbols"/>
              </a:rPr>
              <a:t>€</a:t>
            </a:r>
            <a:r>
              <a:rPr b="0" i="0" lang="en-US" sz="1800">
                <a:solidFill>
                  <a:srgbClr val="000000"/>
                </a:solidFill>
                <a:latin typeface="Arial"/>
                <a:ea typeface="Arial"/>
                <a:cs typeface="Arial"/>
                <a:sym typeface="Arial"/>
              </a:rPr>
              <a:t>The importance of seeking help from trusted adults when faced with bullying and violence</a:t>
            </a:r>
            <a:br>
              <a:rPr b="0" i="0" lang="en-US" sz="1800">
                <a:solidFill>
                  <a:srgbClr val="000000"/>
                </a:solidFill>
                <a:latin typeface="Arial"/>
                <a:ea typeface="Arial"/>
                <a:cs typeface="Arial"/>
                <a:sym typeface="Arial"/>
              </a:rPr>
            </a:br>
            <a:br>
              <a:rPr b="0" i="0" lang="en-US" sz="1800">
                <a:solidFill>
                  <a:srgbClr val="000000"/>
                </a:solidFill>
                <a:latin typeface="Arial"/>
                <a:ea typeface="Arial"/>
                <a:cs typeface="Arial"/>
                <a:sym typeface="Arial"/>
              </a:rPr>
            </a:br>
            <a:br>
              <a:rPr b="0" i="0" lang="en-US" sz="1800">
                <a:solidFill>
                  <a:srgbClr val="000000"/>
                </a:solidFill>
                <a:latin typeface="Arial"/>
                <a:ea typeface="Arial"/>
                <a:cs typeface="Arial"/>
                <a:sym typeface="Arial"/>
              </a:rPr>
            </a:br>
            <a:r>
              <a:rPr b="0" i="0" lang="en-US" sz="1800">
                <a:solidFill>
                  <a:srgbClr val="000000"/>
                </a:solidFill>
                <a:latin typeface="Arial"/>
                <a:ea typeface="Arial"/>
                <a:cs typeface="Arial"/>
                <a:sym typeface="Arial"/>
              </a:rPr>
              <a:t>K-5 students will be taking their first ELA and math Benchmarks on October 21</a:t>
            </a:r>
            <a:r>
              <a:rPr b="0" baseline="30000" i="0" lang="en-US" sz="1800">
                <a:solidFill>
                  <a:srgbClr val="000000"/>
                </a:solidFill>
                <a:latin typeface="Arial"/>
                <a:ea typeface="Arial"/>
                <a:cs typeface="Arial"/>
                <a:sym typeface="Arial"/>
              </a:rPr>
              <a:t>st</a:t>
            </a:r>
            <a:r>
              <a:rPr b="0" i="0" lang="en-US" sz="1800">
                <a:solidFill>
                  <a:srgbClr val="000000"/>
                </a:solidFill>
                <a:latin typeface="Arial"/>
                <a:ea typeface="Arial"/>
                <a:cs typeface="Arial"/>
                <a:sym typeface="Arial"/>
              </a:rPr>
              <a:t> and 22nd</a:t>
            </a:r>
            <a:br>
              <a:rPr b="0" i="0" lang="en-US">
                <a:solidFill>
                  <a:srgbClr val="222222"/>
                </a:solidFill>
                <a:latin typeface="Arial"/>
                <a:ea typeface="Arial"/>
                <a:cs typeface="Arial"/>
                <a:sym typeface="Arial"/>
              </a:rPr>
            </a:br>
            <a:endParaRPr/>
          </a:p>
        </p:txBody>
      </p:sp>
      <p:sp>
        <p:nvSpPr>
          <p:cNvPr id="66" name="Google Shape;66;p9"/>
          <p:cNvSpPr txBox="1"/>
          <p:nvPr/>
        </p:nvSpPr>
        <p:spPr>
          <a:xfrm>
            <a:off x="1065675" y="1509204"/>
            <a:ext cx="9090379" cy="5140024"/>
          </a:xfrm>
          <a:prstGeom prst="rect">
            <a:avLst/>
          </a:prstGeom>
          <a:noFill/>
          <a:ln>
            <a:noFill/>
          </a:ln>
        </p:spPr>
        <p:txBody>
          <a:bodyPr anchorCtr="0" anchor="t" bIns="0" lIns="0" spcFirstLastPara="1" rIns="0" wrap="square" tIns="52700">
            <a:noAutofit/>
          </a:bodyPr>
          <a:lstStyle/>
          <a:p>
            <a:pPr indent="0" lvl="0" marL="1371600" marR="0" rtl="0" algn="l">
              <a:lnSpc>
                <a:spcPct val="100000"/>
              </a:lnSpc>
              <a:spcBef>
                <a:spcPts val="315"/>
              </a:spcBef>
              <a:spcAft>
                <a:spcPts val="1000"/>
              </a:spcAft>
              <a:buClr>
                <a:srgbClr val="000000"/>
              </a:buClr>
              <a:buSzPts val="1400"/>
              <a:buFont typeface="Arial"/>
              <a:buNone/>
            </a:pPr>
            <a:r>
              <a:t/>
            </a:r>
            <a:endParaRPr b="0" i="0" sz="1400" u="none" cap="none" strike="noStrike">
              <a:solidFill>
                <a:srgbClr val="434343"/>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200" y="430675"/>
            <a:ext cx="11157600" cy="9399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a:t>Highlights Of The Month</a:t>
            </a:r>
            <a:endParaRPr/>
          </a:p>
        </p:txBody>
      </p:sp>
      <p:sp>
        <p:nvSpPr>
          <p:cNvPr id="72" name="Google Shape;72;p10"/>
          <p:cNvSpPr txBox="1"/>
          <p:nvPr>
            <p:ph idx="1" type="body"/>
          </p:nvPr>
        </p:nvSpPr>
        <p:spPr>
          <a:xfrm>
            <a:off x="312725" y="1701308"/>
            <a:ext cx="11566500" cy="4151100"/>
          </a:xfrm>
          <a:prstGeom prst="rect">
            <a:avLst/>
          </a:prstGeom>
          <a:noFill/>
          <a:ln>
            <a:noFill/>
          </a:ln>
        </p:spPr>
        <p:txBody>
          <a:bodyPr anchorCtr="0" anchor="t" bIns="0" lIns="0" spcFirstLastPara="1" rIns="0" wrap="square" tIns="0">
            <a:noAutofit/>
          </a:bodyPr>
          <a:lstStyle/>
          <a:p>
            <a:pPr indent="-228600" lvl="0" marL="457200" rtl="0" algn="l">
              <a:lnSpc>
                <a:spcPct val="100000"/>
              </a:lnSpc>
              <a:spcBef>
                <a:spcPts val="315"/>
              </a:spcBef>
              <a:spcAft>
                <a:spcPts val="0"/>
              </a:spcAft>
              <a:buClr>
                <a:srgbClr val="5B0F00"/>
              </a:buClr>
              <a:buSzPts val="2500"/>
              <a:buFont typeface="Helvetica Neue"/>
              <a:buNone/>
            </a:pPr>
            <a:r>
              <a:t/>
            </a:r>
            <a:endParaRPr b="1" sz="2500">
              <a:solidFill>
                <a:srgbClr val="5B0F00"/>
              </a:solidFill>
              <a:latin typeface="Helvetica Neue"/>
              <a:ea typeface="Helvetica Neue"/>
              <a:cs typeface="Helvetica Neue"/>
              <a:sym typeface="Helvetica Neue"/>
            </a:endParaRPr>
          </a:p>
          <a:p>
            <a:pPr indent="0" lvl="0" marL="0" rtl="0" algn="l">
              <a:lnSpc>
                <a:spcPct val="100000"/>
              </a:lnSpc>
              <a:spcBef>
                <a:spcPts val="1000"/>
              </a:spcBef>
              <a:spcAft>
                <a:spcPts val="1000"/>
              </a:spcAft>
              <a:buSzPts val="1400"/>
              <a:buNone/>
            </a:pPr>
            <a:r>
              <a:t/>
            </a:r>
            <a:endParaRPr b="1" sz="2500">
              <a:solidFill>
                <a:srgbClr val="5B0F00"/>
              </a:solidFill>
              <a:latin typeface="Helvetica Neue"/>
              <a:ea typeface="Helvetica Neue"/>
              <a:cs typeface="Helvetica Neue"/>
              <a:sym typeface="Helvetica Neue"/>
            </a:endParaRPr>
          </a:p>
        </p:txBody>
      </p:sp>
      <p:sp>
        <p:nvSpPr>
          <p:cNvPr id="73" name="Google Shape;73;p10"/>
          <p:cNvSpPr txBox="1"/>
          <p:nvPr/>
        </p:nvSpPr>
        <p:spPr>
          <a:xfrm>
            <a:off x="683581" y="1122895"/>
            <a:ext cx="8458199" cy="37548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br>
              <a:rPr b="0" i="0" lang="en-US" sz="2800" u="none" cap="none" strike="noStrike">
                <a:solidFill>
                  <a:srgbClr val="000000"/>
                </a:solidFill>
                <a:latin typeface="Arial"/>
                <a:ea typeface="Arial"/>
                <a:cs typeface="Arial"/>
                <a:sym typeface="Arial"/>
              </a:rPr>
            </a:br>
            <a:br>
              <a:rPr b="0" i="0" lang="en-US" sz="2800" u="none" cap="none" strike="noStrike">
                <a:solidFill>
                  <a:srgbClr val="000000"/>
                </a:solidFill>
                <a:latin typeface="Arial"/>
                <a:ea typeface="Arial"/>
                <a:cs typeface="Arial"/>
                <a:sym typeface="Arial"/>
              </a:rPr>
            </a:br>
            <a:br>
              <a:rPr b="0" i="0" lang="en-US" sz="1400" u="none" cap="none" strike="noStrike">
                <a:solidFill>
                  <a:srgbClr val="000000"/>
                </a:solidFill>
                <a:latin typeface="Arial"/>
                <a:ea typeface="Arial"/>
                <a:cs typeface="Arial"/>
                <a:sym typeface="Arial"/>
              </a:rPr>
            </a:br>
            <a:br>
              <a:rPr b="0" i="0" lang="en-US" sz="1400" u="none" cap="none" strike="noStrike">
                <a:solidFill>
                  <a:srgbClr val="000000"/>
                </a:solidFill>
                <a:latin typeface="Arial"/>
                <a:ea typeface="Arial"/>
                <a:cs typeface="Arial"/>
                <a:sym typeface="Arial"/>
              </a:rPr>
            </a:br>
            <a:r>
              <a:rPr b="0" i="0" lang="en-US" sz="1400" u="none" cap="none" strike="noStrike">
                <a:solidFill>
                  <a:srgbClr val="000000"/>
                </a:solidFill>
                <a:latin typeface="Arial"/>
                <a:ea typeface="Arial"/>
                <a:cs typeface="Arial"/>
                <a:sym typeface="Arial"/>
              </a:rPr>
              <a:t>K-5 students will be taking their first ELA and math Benchmarks on October 21</a:t>
            </a:r>
            <a:r>
              <a:rPr b="0" baseline="30000" i="0" lang="en-US" sz="1400" u="none" cap="none" strike="noStrike">
                <a:solidFill>
                  <a:srgbClr val="000000"/>
                </a:solidFill>
                <a:latin typeface="Arial"/>
                <a:ea typeface="Arial"/>
                <a:cs typeface="Arial"/>
                <a:sym typeface="Arial"/>
              </a:rPr>
              <a:t>st</a:t>
            </a:r>
            <a:r>
              <a:rPr b="0" i="0" lang="en-US" sz="1400" u="none" cap="none" strike="noStrike">
                <a:solidFill>
                  <a:srgbClr val="000000"/>
                </a:solidFill>
                <a:latin typeface="Arial"/>
                <a:ea typeface="Arial"/>
                <a:cs typeface="Arial"/>
                <a:sym typeface="Arial"/>
              </a:rPr>
              <a:t> and 22</a:t>
            </a:r>
            <a:r>
              <a:rPr b="0" baseline="30000" i="0" lang="en-US" sz="1400" u="none" cap="none" strike="noStrike">
                <a:solidFill>
                  <a:srgbClr val="000000"/>
                </a:solidFill>
                <a:latin typeface="Arial"/>
                <a:ea typeface="Arial"/>
                <a:cs typeface="Arial"/>
                <a:sym typeface="Arial"/>
              </a:rPr>
              <a:t>nd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400" u="none" cap="none" strike="noStrike">
                <a:solidFill>
                  <a:srgbClr val="222222"/>
                </a:solidFill>
                <a:latin typeface="Arial"/>
                <a:ea typeface="Arial"/>
                <a:cs typeface="Arial"/>
                <a:sym typeface="Arial"/>
              </a:rPr>
              <a:t>Q1 Report Cards were completed on 10/19</a:t>
            </a:r>
            <a:endParaRPr/>
          </a:p>
          <a:p>
            <a:pPr indent="0" lvl="0" marL="0" marR="0" rtl="0" algn="l">
              <a:lnSpc>
                <a:spcPct val="100000"/>
              </a:lnSpc>
              <a:spcBef>
                <a:spcPts val="0"/>
              </a:spcBef>
              <a:spcAft>
                <a:spcPts val="0"/>
              </a:spcAft>
              <a:buNone/>
            </a:pPr>
            <a:r>
              <a:t/>
            </a:r>
            <a:endParaRPr b="0" i="0" sz="14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None/>
            </a:pPr>
            <a:r>
              <a:rPr b="0" i="0" lang="en-US" sz="1400" u="none" cap="none" strike="noStrike">
                <a:solidFill>
                  <a:srgbClr val="222222"/>
                </a:solidFill>
                <a:latin typeface="Arial"/>
                <a:ea typeface="Arial"/>
                <a:cs typeface="Arial"/>
                <a:sym typeface="Arial"/>
              </a:rPr>
              <a:t>A new laptop was purchased for each teacher so that they can efficiently run virtual learning programs without any hiccups</a:t>
            </a:r>
            <a:endParaRPr/>
          </a:p>
          <a:p>
            <a:pPr indent="0" lvl="0" marL="0" marR="0" rtl="0" algn="l">
              <a:lnSpc>
                <a:spcPct val="100000"/>
              </a:lnSpc>
              <a:spcBef>
                <a:spcPts val="0"/>
              </a:spcBef>
              <a:spcAft>
                <a:spcPts val="0"/>
              </a:spcAft>
              <a:buNone/>
            </a:pPr>
            <a:r>
              <a:t/>
            </a:r>
            <a:endParaRPr b="0" i="0" sz="14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None/>
            </a:pPr>
            <a:r>
              <a:rPr b="0" i="0" lang="en-US" sz="1400" u="none" cap="none" strike="noStrike">
                <a:solidFill>
                  <a:srgbClr val="222222"/>
                </a:solidFill>
                <a:latin typeface="Arial"/>
                <a:ea typeface="Arial"/>
                <a:cs typeface="Arial"/>
                <a:sym typeface="Arial"/>
              </a:rPr>
              <a:t>Teachers were able to teach 3-4 standards per day to get ready for the Orange Benchmarks</a:t>
            </a:r>
            <a:endParaRPr/>
          </a:p>
          <a:p>
            <a:pPr indent="0" lvl="0" marL="0" marR="0" rtl="0" algn="l">
              <a:lnSpc>
                <a:spcPct val="100000"/>
              </a:lnSpc>
              <a:spcBef>
                <a:spcPts val="0"/>
              </a:spcBef>
              <a:spcAft>
                <a:spcPts val="0"/>
              </a:spcAft>
              <a:buNone/>
            </a:pPr>
            <a:r>
              <a:t/>
            </a:r>
            <a:endParaRPr b="0" i="0" sz="14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None/>
            </a:pPr>
            <a:r>
              <a:rPr b="0" i="0" lang="en-US" sz="1400" u="none" cap="none" strike="noStrike">
                <a:solidFill>
                  <a:srgbClr val="222222"/>
                </a:solidFill>
                <a:latin typeface="Arial"/>
                <a:ea typeface="Arial"/>
                <a:cs typeface="Arial"/>
                <a:sym typeface="Arial"/>
              </a:rPr>
              <a:t>Over 106+ students attend Academic Saturday School each week for grades 3-5</a:t>
            </a:r>
            <a:br>
              <a:rPr b="0" i="0" lang="en-US" sz="1400" u="none" cap="none" strike="noStrike">
                <a:solidFill>
                  <a:srgbClr val="222222"/>
                </a:solidFill>
                <a:latin typeface="Arial"/>
                <a:ea typeface="Arial"/>
                <a:cs typeface="Arial"/>
                <a:sym typeface="Arial"/>
              </a:rPr>
            </a:b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1"/>
          <p:cNvSpPr txBox="1"/>
          <p:nvPr>
            <p:ph type="title"/>
          </p:nvPr>
        </p:nvSpPr>
        <p:spPr>
          <a:xfrm>
            <a:off x="517199" y="670573"/>
            <a:ext cx="10819015" cy="3129070"/>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Elementary</a:t>
            </a:r>
            <a:r>
              <a:rPr lang="en-US" sz="4800"/>
              <a:t> </a:t>
            </a:r>
            <a:r>
              <a:rPr lang="en-US" sz="3600"/>
              <a:t>School Instructional Schedule</a:t>
            </a:r>
            <a:br>
              <a:rPr lang="en-US" sz="3600"/>
            </a:br>
            <a:br>
              <a:rPr lang="en-US" sz="3600"/>
            </a:br>
            <a:r>
              <a:rPr lang="en-US" sz="3600"/>
              <a:t>K-1: 8:45-3:00</a:t>
            </a:r>
            <a:br>
              <a:rPr lang="en-US" sz="3600"/>
            </a:br>
            <a:br>
              <a:rPr lang="en-US" sz="3600"/>
            </a:br>
            <a:r>
              <a:rPr lang="en-US" sz="3600"/>
              <a:t>2-5: 8:30-3:30</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2"/>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Elementary School Strategy for Staff Communication</a:t>
            </a:r>
            <a:br>
              <a:rPr lang="en-US" sz="3600"/>
            </a:br>
            <a:br>
              <a:rPr lang="en-US" sz="3600"/>
            </a:br>
            <a:r>
              <a:rPr lang="en-US" sz="3600"/>
              <a:t>Email</a:t>
            </a:r>
            <a:br>
              <a:rPr lang="en-US" sz="3600"/>
            </a:br>
            <a:r>
              <a:rPr lang="en-US" sz="3600"/>
              <a:t>Direct Phone Call/Text</a:t>
            </a:r>
            <a:br>
              <a:rPr lang="en-US" sz="3600"/>
            </a:br>
            <a:r>
              <a:rPr lang="en-US" sz="3600"/>
              <a:t>Zoom Meetings</a:t>
            </a:r>
            <a:endParaRPr sz="3600"/>
          </a:p>
        </p:txBody>
      </p:sp>
      <p:sp>
        <p:nvSpPr>
          <p:cNvPr id="84" name="Google Shape;84;p12"/>
          <p:cNvSpPr txBox="1"/>
          <p:nvPr/>
        </p:nvSpPr>
        <p:spPr>
          <a:xfrm>
            <a:off x="2176150" y="1220750"/>
            <a:ext cx="9382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2300"/>
              <a:buFont typeface="Arial"/>
              <a:buNone/>
            </a:pPr>
            <a:r>
              <a:t/>
            </a:r>
            <a:endParaRPr b="0" i="0" sz="2300" u="none" cap="none" strike="noStrike">
              <a:solidFill>
                <a:srgbClr val="000000"/>
              </a:solidFill>
              <a:latin typeface="Helvetica Neue"/>
              <a:ea typeface="Helvetica Neue"/>
              <a:cs typeface="Helvetica Neue"/>
              <a:sym typeface="Helvetica Neue"/>
            </a:endParaRPr>
          </a:p>
          <a:p>
            <a:pPr indent="0" lvl="0" marL="457200" marR="0" rtl="0" algn="l">
              <a:lnSpc>
                <a:spcPct val="100000"/>
              </a:lnSpc>
              <a:spcBef>
                <a:spcPts val="1000"/>
              </a:spcBef>
              <a:spcAft>
                <a:spcPts val="0"/>
              </a:spcAft>
              <a:buClr>
                <a:srgbClr val="000000"/>
              </a:buClr>
              <a:buSzPts val="2300"/>
              <a:buFont typeface="Arial"/>
              <a:buNone/>
            </a:pPr>
            <a:r>
              <a:t/>
            </a:r>
            <a:endParaRPr b="0" i="0" sz="2300" u="none" cap="none" strike="noStrike">
              <a:solidFill>
                <a:srgbClr val="000000"/>
              </a:solidFill>
              <a:latin typeface="Helvetica Neue"/>
              <a:ea typeface="Helvetica Neue"/>
              <a:cs typeface="Helvetica Neue"/>
              <a:sym typeface="Helvetica Neue"/>
            </a:endParaRPr>
          </a:p>
          <a:p>
            <a:pPr indent="0" lvl="0" marL="0" marR="0" rtl="0" algn="l">
              <a:lnSpc>
                <a:spcPct val="115000"/>
              </a:lnSpc>
              <a:spcBef>
                <a:spcPts val="100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 School Online Tools and Portals</a:t>
            </a:r>
            <a:br>
              <a:rPr lang="en-US" sz="3600"/>
            </a:br>
            <a:br>
              <a:rPr lang="en-US" sz="3600"/>
            </a:br>
            <a:r>
              <a:rPr lang="en-US" sz="3600"/>
              <a:t>Zoom</a:t>
            </a:r>
            <a:br>
              <a:rPr lang="en-US" sz="3600"/>
            </a:br>
            <a:r>
              <a:rPr lang="en-US" sz="3600"/>
              <a:t>SeeSaw</a:t>
            </a:r>
            <a:br>
              <a:rPr lang="en-US" sz="3600"/>
            </a:br>
            <a:r>
              <a:rPr lang="en-US" sz="3600"/>
              <a:t>Google Classroom</a:t>
            </a:r>
            <a:endParaRPr/>
          </a:p>
        </p:txBody>
      </p:sp>
      <p:sp>
        <p:nvSpPr>
          <p:cNvPr id="90" name="Google Shape;90;p13"/>
          <p:cNvSpPr txBox="1"/>
          <p:nvPr/>
        </p:nvSpPr>
        <p:spPr>
          <a:xfrm>
            <a:off x="517200" y="2792275"/>
            <a:ext cx="4014900" cy="3848100"/>
          </a:xfrm>
          <a:prstGeom prst="rect">
            <a:avLst/>
          </a:prstGeom>
          <a:noFill/>
          <a:ln>
            <a:noFill/>
          </a:ln>
        </p:spPr>
        <p:txBody>
          <a:bodyPr anchorCtr="0" anchor="t" bIns="0" lIns="0" spcFirstLastPara="1" rIns="0" wrap="square" tIns="52700">
            <a:noAutofit/>
          </a:bodyPr>
          <a:lstStyle/>
          <a:p>
            <a:pPr indent="0" lvl="0" marL="457200" marR="0" rtl="0" algn="l">
              <a:lnSpc>
                <a:spcPct val="200000"/>
              </a:lnSpc>
              <a:spcBef>
                <a:spcPts val="0"/>
              </a:spcBef>
              <a:spcAft>
                <a:spcPts val="0"/>
              </a:spcAft>
              <a:buClr>
                <a:schemeClr val="dk1"/>
              </a:buClr>
              <a:buSzPts val="11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 School Method for Monitoring Instruction</a:t>
            </a:r>
            <a:br>
              <a:rPr lang="en-US" sz="3600"/>
            </a:br>
            <a:br>
              <a:rPr lang="en-US" sz="3600"/>
            </a:br>
            <a:r>
              <a:rPr lang="en-US" sz="3600"/>
              <a:t>Observations</a:t>
            </a:r>
            <a:br>
              <a:rPr lang="en-US" sz="3600"/>
            </a:br>
            <a:r>
              <a:rPr lang="en-US" sz="3600"/>
              <a:t>Benchmarks</a:t>
            </a:r>
            <a:br>
              <a:rPr lang="en-US" sz="3600"/>
            </a:br>
            <a:r>
              <a:rPr lang="en-US" sz="3600"/>
              <a:t>Lesson Plans</a:t>
            </a:r>
            <a:br>
              <a:rPr lang="en-US" sz="3600"/>
            </a:br>
            <a:r>
              <a:rPr lang="en-US" sz="3600"/>
              <a:t>Report Cards</a:t>
            </a:r>
            <a:br>
              <a:rPr lang="en-US" sz="3600"/>
            </a:br>
            <a:endParaRPr/>
          </a:p>
        </p:txBody>
      </p:sp>
      <p:sp>
        <p:nvSpPr>
          <p:cNvPr id="96" name="Google Shape;96;p14"/>
          <p:cNvSpPr txBox="1"/>
          <p:nvPr/>
        </p:nvSpPr>
        <p:spPr>
          <a:xfrm>
            <a:off x="1710950" y="1413925"/>
            <a:ext cx="8313600" cy="5226300"/>
          </a:xfrm>
          <a:prstGeom prst="rect">
            <a:avLst/>
          </a:prstGeom>
          <a:noFill/>
          <a:ln>
            <a:noFill/>
          </a:ln>
        </p:spPr>
        <p:txBody>
          <a:bodyPr anchorCtr="0" anchor="t" bIns="0" lIns="0" spcFirstLastPara="1" rIns="0" wrap="square" tIns="52700">
            <a:noAutofit/>
          </a:bodyPr>
          <a:lstStyle/>
          <a:p>
            <a:pPr indent="0" lvl="0" marL="609600" marR="0" rtl="0" algn="l">
              <a:lnSpc>
                <a:spcPct val="115000"/>
              </a:lnSpc>
              <a:spcBef>
                <a:spcPts val="0"/>
              </a:spcBef>
              <a:spcAft>
                <a:spcPts val="0"/>
              </a:spcAft>
              <a:buClr>
                <a:srgbClr val="000000"/>
              </a:buClr>
              <a:buSzPts val="1400"/>
              <a:buFont typeface="Arial"/>
              <a:buNone/>
            </a:pPr>
            <a:r>
              <a:t/>
            </a:r>
            <a:endParaRPr b="0" i="0" sz="1400" u="none" cap="none" strike="noStrike">
              <a:solidFill>
                <a:srgbClr val="434343"/>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 School Strategy for Communicating With Students and Parents</a:t>
            </a:r>
            <a:br>
              <a:rPr lang="en-US" sz="3600"/>
            </a:br>
            <a:br>
              <a:rPr lang="en-US" sz="3600"/>
            </a:br>
            <a:r>
              <a:rPr lang="en-US" sz="3600"/>
              <a:t>ParentSquare</a:t>
            </a:r>
            <a:br>
              <a:rPr lang="en-US" sz="3600"/>
            </a:br>
            <a:r>
              <a:rPr lang="en-US" sz="3600"/>
              <a:t>Text/Phone</a:t>
            </a:r>
            <a:br>
              <a:rPr lang="en-US" sz="3600"/>
            </a:br>
            <a:r>
              <a:rPr lang="en-US" sz="3600"/>
              <a:t>Zoom</a:t>
            </a:r>
            <a:endParaRPr/>
          </a:p>
        </p:txBody>
      </p:sp>
      <p:sp>
        <p:nvSpPr>
          <p:cNvPr id="102" name="Google Shape;102;p15"/>
          <p:cNvSpPr txBox="1"/>
          <p:nvPr/>
        </p:nvSpPr>
        <p:spPr>
          <a:xfrm>
            <a:off x="517200" y="1823300"/>
            <a:ext cx="11041200" cy="4817100"/>
          </a:xfrm>
          <a:prstGeom prst="rect">
            <a:avLst/>
          </a:prstGeom>
          <a:noFill/>
          <a:ln>
            <a:noFill/>
          </a:ln>
        </p:spPr>
        <p:txBody>
          <a:bodyPr anchorCtr="0" anchor="t" bIns="0" lIns="0" spcFirstLastPara="1" rIns="0" wrap="square" tIns="52700">
            <a:noAutofit/>
          </a:bodyPr>
          <a:lstStyle/>
          <a:p>
            <a:pPr indent="-304800" lvl="0" marL="609600" marR="0" rtl="0" algn="l">
              <a:lnSpc>
                <a:spcPct val="115000"/>
              </a:lnSpc>
              <a:spcBef>
                <a:spcPts val="0"/>
              </a:spcBef>
              <a:spcAft>
                <a:spcPts val="0"/>
              </a:spcAft>
              <a:buClr>
                <a:srgbClr val="434343"/>
              </a:buClr>
              <a:buSzPts val="2300"/>
              <a:buFont typeface="Helvetica Neue"/>
              <a:buNone/>
            </a:pPr>
            <a:r>
              <a:t/>
            </a:r>
            <a:endParaRPr b="1" i="0" sz="2300" u="none" cap="none" strike="noStrike">
              <a:solidFill>
                <a:srgbClr val="434343"/>
              </a:solidFill>
              <a:latin typeface="Helvetica Neue"/>
              <a:ea typeface="Helvetica Neue"/>
              <a:cs typeface="Helvetica Neue"/>
              <a:sym typeface="Helvetica Neue"/>
            </a:endParaRPr>
          </a:p>
          <a:p>
            <a:pPr indent="0" lvl="0" marL="609600" marR="0" rtl="0" algn="l">
              <a:lnSpc>
                <a:spcPct val="115000"/>
              </a:lnSpc>
              <a:spcBef>
                <a:spcPts val="0"/>
              </a:spcBef>
              <a:spcAft>
                <a:spcPts val="0"/>
              </a:spcAft>
              <a:buClr>
                <a:srgbClr val="000000"/>
              </a:buClr>
              <a:buSzPts val="2300"/>
              <a:buFont typeface="Arial"/>
              <a:buNone/>
            </a:pPr>
            <a:r>
              <a:t/>
            </a:r>
            <a:endParaRPr b="1" i="0" sz="2300" u="none" cap="none" strike="noStrike">
              <a:solidFill>
                <a:srgbClr val="434343"/>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