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98" d="100"/>
          <a:sy n="98" d="100"/>
        </p:scale>
        <p:origin x="90"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10/14/2020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10/14/2020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412368-7E6B-4064-B6FA-72DF6DA0C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014FE20-9BCC-4219-A8AD-B1C110BD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6A02C3F-985E-496F-AF5E-471DAD8C5FE3}"/>
              </a:ext>
            </a:extLst>
          </p:cNvPr>
          <p:cNvSpPr>
            <a:spLocks noGrp="1"/>
          </p:cNvSpPr>
          <p:nvPr>
            <p:ph type="ctrTitle"/>
          </p:nvPr>
        </p:nvSpPr>
        <p:spPr>
          <a:xfrm>
            <a:off x="1452617" y="976508"/>
            <a:ext cx="5525305" cy="2367221"/>
          </a:xfrm>
        </p:spPr>
        <p:txBody>
          <a:bodyPr>
            <a:normAutofit/>
          </a:bodyPr>
          <a:lstStyle/>
          <a:p>
            <a:r>
              <a:rPr lang="en-US" sz="5400"/>
              <a:t>2020-21 State budget ACT</a:t>
            </a:r>
          </a:p>
        </p:txBody>
      </p:sp>
      <p:sp>
        <p:nvSpPr>
          <p:cNvPr id="3" name="Subtitle 2">
            <a:extLst>
              <a:ext uri="{FF2B5EF4-FFF2-40B4-BE49-F238E27FC236}">
                <a16:creationId xmlns:a16="http://schemas.microsoft.com/office/drawing/2014/main" id="{83C3C133-43B4-4313-8771-2894AD17BC93}"/>
              </a:ext>
            </a:extLst>
          </p:cNvPr>
          <p:cNvSpPr>
            <a:spLocks noGrp="1"/>
          </p:cNvSpPr>
          <p:nvPr>
            <p:ph type="subTitle" idx="1"/>
          </p:nvPr>
        </p:nvSpPr>
        <p:spPr>
          <a:xfrm>
            <a:off x="1452617" y="3531204"/>
            <a:ext cx="5530919" cy="1606576"/>
          </a:xfrm>
        </p:spPr>
        <p:txBody>
          <a:bodyPr>
            <a:normAutofit fontScale="92500" lnSpcReduction="10000"/>
          </a:bodyPr>
          <a:lstStyle/>
          <a:p>
            <a:r>
              <a:rPr lang="en-US" dirty="0"/>
              <a:t>Budget overview and the Impact to American Indian public schools</a:t>
            </a:r>
          </a:p>
          <a:p>
            <a:endParaRPr lang="en-US" dirty="0"/>
          </a:p>
          <a:p>
            <a:r>
              <a:rPr lang="en-US" dirty="0"/>
              <a:t>	</a:t>
            </a:r>
            <a:r>
              <a:rPr lang="en-US" sz="1500" dirty="0"/>
              <a:t>Susan Lefkowitz, Regional Director</a:t>
            </a:r>
          </a:p>
        </p:txBody>
      </p:sp>
      <p:cxnSp>
        <p:nvCxnSpPr>
          <p:cNvPr id="13" name="Straight Connector 12">
            <a:extLst>
              <a:ext uri="{FF2B5EF4-FFF2-40B4-BE49-F238E27FC236}">
                <a16:creationId xmlns:a16="http://schemas.microsoft.com/office/drawing/2014/main" id="{A661C966-C6C8-4667-903D-E68521C35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6" name="Group 14">
            <a:extLst>
              <a:ext uri="{FF2B5EF4-FFF2-40B4-BE49-F238E27FC236}">
                <a16:creationId xmlns:a16="http://schemas.microsoft.com/office/drawing/2014/main" id="{36439133-030D-427C-AADE-2B48B19917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77388" y="482171"/>
            <a:chExt cx="4074533" cy="5149101"/>
          </a:xfrm>
        </p:grpSpPr>
        <p:sp>
          <p:nvSpPr>
            <p:cNvPr id="16" name="Rectangle 15">
              <a:extLst>
                <a:ext uri="{FF2B5EF4-FFF2-40B4-BE49-F238E27FC236}">
                  <a16:creationId xmlns:a16="http://schemas.microsoft.com/office/drawing/2014/main" id="{2C11378B-6628-411A-9A79-CF10232D7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8E6BF6A-26B8-45E6-887E-FE78A7984F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82388B0B-738B-4313-8674-79D97E74A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624" y="977965"/>
            <a:ext cx="3119444"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8730670-312C-4A69-B276-82745DCF1069}"/>
              </a:ext>
            </a:extLst>
          </p:cNvPr>
          <p:cNvPicPr>
            <a:picLocks noChangeAspect="1" noChangeArrowheads="1"/>
          </p:cNvPicPr>
          <p:nvPr/>
        </p:nvPicPr>
        <p:blipFill>
          <a:blip r:embed="rId2" cstate="print"/>
          <a:stretch>
            <a:fillRect/>
          </a:stretch>
        </p:blipFill>
        <p:spPr bwMode="auto">
          <a:xfrm>
            <a:off x="8116373" y="2035764"/>
            <a:ext cx="2799103" cy="2027334"/>
          </a:xfrm>
          <a:prstGeom prst="rect">
            <a:avLst/>
          </a:prstGeom>
          <a:noFill/>
        </p:spPr>
      </p:pic>
      <p:pic>
        <p:nvPicPr>
          <p:cNvPr id="21" name="Picture 20">
            <a:extLst>
              <a:ext uri="{FF2B5EF4-FFF2-40B4-BE49-F238E27FC236}">
                <a16:creationId xmlns:a16="http://schemas.microsoft.com/office/drawing/2014/main" id="{6DF84359-5DD6-461B-9519-90AA2F46C1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22">
            <a:extLst>
              <a:ext uri="{FF2B5EF4-FFF2-40B4-BE49-F238E27FC236}">
                <a16:creationId xmlns:a16="http://schemas.microsoft.com/office/drawing/2014/main" id="{E90BC892-CE86-41EE-8A3B-2178D5170C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58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7129A-A98B-411C-8A97-79A4F5D4B587}"/>
              </a:ext>
            </a:extLst>
          </p:cNvPr>
          <p:cNvSpPr>
            <a:spLocks noGrp="1"/>
          </p:cNvSpPr>
          <p:nvPr>
            <p:ph type="title"/>
          </p:nvPr>
        </p:nvSpPr>
        <p:spPr/>
        <p:txBody>
          <a:bodyPr/>
          <a:lstStyle/>
          <a:p>
            <a:pPr algn="ctr"/>
            <a:r>
              <a:rPr lang="en-US" dirty="0"/>
              <a:t>Political landscape</a:t>
            </a:r>
          </a:p>
        </p:txBody>
      </p:sp>
      <p:sp>
        <p:nvSpPr>
          <p:cNvPr id="3" name="Content Placeholder 2">
            <a:extLst>
              <a:ext uri="{FF2B5EF4-FFF2-40B4-BE49-F238E27FC236}">
                <a16:creationId xmlns:a16="http://schemas.microsoft.com/office/drawing/2014/main" id="{979BAB33-698A-4C7B-827B-19D614AE1A3D}"/>
              </a:ext>
            </a:extLst>
          </p:cNvPr>
          <p:cNvSpPr>
            <a:spLocks noGrp="1"/>
          </p:cNvSpPr>
          <p:nvPr>
            <p:ph idx="1"/>
          </p:nvPr>
        </p:nvSpPr>
        <p:spPr/>
        <p:txBody>
          <a:bodyPr/>
          <a:lstStyle/>
          <a:p>
            <a:r>
              <a:rPr lang="en-US" dirty="0"/>
              <a:t>It’s an election year</a:t>
            </a:r>
          </a:p>
          <a:p>
            <a:r>
              <a:rPr lang="en-US" dirty="0"/>
              <a:t>The legislature asserted authority to respond to COVID 19 crisis and make significant changes to the Governor’s May Revision</a:t>
            </a:r>
          </a:p>
          <a:p>
            <a:r>
              <a:rPr lang="en-US" dirty="0"/>
              <a:t>Legislature protected K-12 schools and other programs with large deferrals rather than direct cuts</a:t>
            </a:r>
          </a:p>
          <a:p>
            <a:r>
              <a:rPr lang="en-US" dirty="0"/>
              <a:t>One-time federal funds and PERS/STRS relief ease pressure, but big fiscal and operating challenges remain</a:t>
            </a:r>
          </a:p>
        </p:txBody>
      </p:sp>
    </p:spTree>
    <p:extLst>
      <p:ext uri="{BB962C8B-B14F-4D97-AF65-F5344CB8AC3E}">
        <p14:creationId xmlns:p14="http://schemas.microsoft.com/office/powerpoint/2010/main" val="223936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2AE2-4655-4F78-A6AE-02DAA3811651}"/>
              </a:ext>
            </a:extLst>
          </p:cNvPr>
          <p:cNvSpPr>
            <a:spLocks noGrp="1"/>
          </p:cNvSpPr>
          <p:nvPr>
            <p:ph type="title"/>
          </p:nvPr>
        </p:nvSpPr>
        <p:spPr>
          <a:xfrm>
            <a:off x="1451579" y="804520"/>
            <a:ext cx="9603275" cy="587136"/>
          </a:xfrm>
        </p:spPr>
        <p:txBody>
          <a:bodyPr/>
          <a:lstStyle/>
          <a:p>
            <a:pPr algn="ctr"/>
            <a:r>
              <a:rPr lang="en-US" dirty="0"/>
              <a:t>Principal apportionment deferrals</a:t>
            </a:r>
          </a:p>
        </p:txBody>
      </p:sp>
      <p:sp>
        <p:nvSpPr>
          <p:cNvPr id="3" name="Content Placeholder 2">
            <a:extLst>
              <a:ext uri="{FF2B5EF4-FFF2-40B4-BE49-F238E27FC236}">
                <a16:creationId xmlns:a16="http://schemas.microsoft.com/office/drawing/2014/main" id="{724D2F80-0E09-43EB-B0A7-B530F5EC1A70}"/>
              </a:ext>
            </a:extLst>
          </p:cNvPr>
          <p:cNvSpPr>
            <a:spLocks noGrp="1"/>
          </p:cNvSpPr>
          <p:nvPr>
            <p:ph idx="1"/>
          </p:nvPr>
        </p:nvSpPr>
        <p:spPr>
          <a:xfrm>
            <a:off x="1451579" y="1919416"/>
            <a:ext cx="9603275" cy="4003589"/>
          </a:xfrm>
        </p:spPr>
        <p:txBody>
          <a:bodyPr/>
          <a:lstStyle/>
          <a:p>
            <a:r>
              <a:rPr lang="en-US" dirty="0"/>
              <a:t>We are faced with two sets of K-12 Principal Apportionment Deferrals for a total of $11.1 billion pushed into next fiscal year.  A deferral creates a one-time loss of funds in the year implemented and may cause significant cash flow and budget impacts.</a:t>
            </a:r>
          </a:p>
          <a:p>
            <a:pPr lvl="2"/>
            <a:r>
              <a:rPr lang="en-US" dirty="0"/>
              <a:t>$1.9 billion in June 2020 payments deferred to July 2020, and then repeated for June 2021 to July 2021.</a:t>
            </a:r>
          </a:p>
          <a:p>
            <a:pPr lvl="2"/>
            <a:r>
              <a:rPr lang="en-US" dirty="0"/>
              <a:t>Additional $9.2 billion deferred in 2020-21 from:</a:t>
            </a:r>
          </a:p>
          <a:p>
            <a:pPr lvl="3"/>
            <a:r>
              <a:rPr lang="en-US" dirty="0"/>
              <a:t>June 2021 to July 2021</a:t>
            </a:r>
          </a:p>
          <a:p>
            <a:pPr lvl="3"/>
            <a:r>
              <a:rPr lang="en-US" dirty="0"/>
              <a:t>May 2021 to August 2021</a:t>
            </a:r>
          </a:p>
          <a:p>
            <a:pPr lvl="3"/>
            <a:r>
              <a:rPr lang="en-US" dirty="0"/>
              <a:t>April 2021 to September 2021</a:t>
            </a:r>
          </a:p>
          <a:p>
            <a:pPr lvl="3"/>
            <a:r>
              <a:rPr lang="en-US" dirty="0"/>
              <a:t>March 2021 to October 2021</a:t>
            </a:r>
          </a:p>
          <a:p>
            <a:pPr lvl="3"/>
            <a:r>
              <a:rPr lang="en-US" dirty="0"/>
              <a:t>February 2021 to November 2021</a:t>
            </a:r>
          </a:p>
          <a:p>
            <a:pPr marL="1371600" lvl="3" indent="0">
              <a:buNone/>
            </a:pPr>
            <a:endParaRPr lang="en-US" dirty="0"/>
          </a:p>
        </p:txBody>
      </p:sp>
    </p:spTree>
    <p:extLst>
      <p:ext uri="{BB962C8B-B14F-4D97-AF65-F5344CB8AC3E}">
        <p14:creationId xmlns:p14="http://schemas.microsoft.com/office/powerpoint/2010/main" val="294892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3621-096E-4248-8361-2FABF65CF770}"/>
              </a:ext>
            </a:extLst>
          </p:cNvPr>
          <p:cNvSpPr>
            <a:spLocks noGrp="1"/>
          </p:cNvSpPr>
          <p:nvPr>
            <p:ph type="title"/>
          </p:nvPr>
        </p:nvSpPr>
        <p:spPr/>
        <p:txBody>
          <a:bodyPr/>
          <a:lstStyle/>
          <a:p>
            <a:pPr algn="ctr"/>
            <a:r>
              <a:rPr lang="en-US" dirty="0"/>
              <a:t>ADA &amp; Instructional minutes</a:t>
            </a:r>
          </a:p>
        </p:txBody>
      </p:sp>
      <p:sp>
        <p:nvSpPr>
          <p:cNvPr id="3" name="Content Placeholder 2">
            <a:extLst>
              <a:ext uri="{FF2B5EF4-FFF2-40B4-BE49-F238E27FC236}">
                <a16:creationId xmlns:a16="http://schemas.microsoft.com/office/drawing/2014/main" id="{2DF10AE4-CE9C-4028-8CD0-F7B3D5E56F8C}"/>
              </a:ext>
            </a:extLst>
          </p:cNvPr>
          <p:cNvSpPr>
            <a:spLocks noGrp="1"/>
          </p:cNvSpPr>
          <p:nvPr>
            <p:ph idx="1"/>
          </p:nvPr>
        </p:nvSpPr>
        <p:spPr/>
        <p:txBody>
          <a:bodyPr/>
          <a:lstStyle/>
          <a:p>
            <a:r>
              <a:rPr lang="en-US" dirty="0"/>
              <a:t>The budget sets 20-21 ADA for funding purposes at 2019-20 P-2 levels</a:t>
            </a:r>
          </a:p>
          <a:p>
            <a:pPr lvl="1"/>
            <a:r>
              <a:rPr lang="en-US" dirty="0"/>
              <a:t>2019-20 P2 ADA calculated on July 1, 2019 – February 29, 2020 attendance</a:t>
            </a:r>
          </a:p>
          <a:p>
            <a:pPr lvl="1"/>
            <a:r>
              <a:rPr lang="en-US" dirty="0"/>
              <a:t>Holds LEAS harmless from declining enrollment, but provides no increase to funds for ADA growth</a:t>
            </a:r>
          </a:p>
          <a:p>
            <a:pPr lvl="1"/>
            <a:r>
              <a:rPr lang="en-US" dirty="0"/>
              <a:t>The Governor urged the legislature to pursue targeted solutions which resulted in the passage of SB820 and the “Growth Funding Application”. This will allow school that planned for growth to apply for additional funding.  - The application is available and due 11/6/2020</a:t>
            </a:r>
          </a:p>
          <a:p>
            <a:pPr lvl="1"/>
            <a:r>
              <a:rPr lang="en-US" dirty="0"/>
              <a:t>Suspends Annual Instructional Minutes requirement but maintains Minimum School day minutes requirement(s). Suspends PE Minimum requirement</a:t>
            </a:r>
          </a:p>
        </p:txBody>
      </p:sp>
    </p:spTree>
    <p:extLst>
      <p:ext uri="{BB962C8B-B14F-4D97-AF65-F5344CB8AC3E}">
        <p14:creationId xmlns:p14="http://schemas.microsoft.com/office/powerpoint/2010/main" val="2923124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0B1D-1287-486D-B8FF-13C238F543D4}"/>
              </a:ext>
            </a:extLst>
          </p:cNvPr>
          <p:cNvSpPr>
            <a:spLocks noGrp="1"/>
          </p:cNvSpPr>
          <p:nvPr>
            <p:ph type="title"/>
          </p:nvPr>
        </p:nvSpPr>
        <p:spPr/>
        <p:txBody>
          <a:bodyPr/>
          <a:lstStyle/>
          <a:p>
            <a:pPr algn="ctr"/>
            <a:r>
              <a:rPr lang="en-US" dirty="0"/>
              <a:t>Instruction in the 2021 school year</a:t>
            </a:r>
          </a:p>
        </p:txBody>
      </p:sp>
      <p:sp>
        <p:nvSpPr>
          <p:cNvPr id="3" name="Content Placeholder 2">
            <a:extLst>
              <a:ext uri="{FF2B5EF4-FFF2-40B4-BE49-F238E27FC236}">
                <a16:creationId xmlns:a16="http://schemas.microsoft.com/office/drawing/2014/main" id="{71F15B02-6FA6-4E28-A804-DD4ABD4CC682}"/>
              </a:ext>
            </a:extLst>
          </p:cNvPr>
          <p:cNvSpPr>
            <a:spLocks noGrp="1"/>
          </p:cNvSpPr>
          <p:nvPr>
            <p:ph idx="1"/>
          </p:nvPr>
        </p:nvSpPr>
        <p:spPr/>
        <p:txBody>
          <a:bodyPr/>
          <a:lstStyle/>
          <a:p>
            <a:r>
              <a:rPr lang="en-US" dirty="0"/>
              <a:t>SB98 provides three options for providing instruction in 20-21:</a:t>
            </a:r>
          </a:p>
          <a:p>
            <a:pPr lvl="2"/>
            <a:r>
              <a:rPr lang="en-US" b="1" dirty="0"/>
              <a:t>In person instruction</a:t>
            </a:r>
          </a:p>
          <a:p>
            <a:pPr lvl="3"/>
            <a:r>
              <a:rPr lang="en-US" sz="1600" b="1" dirty="0"/>
              <a:t>Distance Learning</a:t>
            </a:r>
          </a:p>
          <a:p>
            <a:pPr lvl="4"/>
            <a:r>
              <a:rPr lang="en-US" sz="1600" b="1" dirty="0"/>
              <a:t>Hybrid instruction model through in person and Distance Learning</a:t>
            </a:r>
          </a:p>
          <a:p>
            <a:pPr lvl="1"/>
            <a:r>
              <a:rPr lang="en-US" dirty="0"/>
              <a:t>Legislature clarified the intent was to provide LEAs flexibility in developing instructional models, but that LEAs should provide in-person instruction “to the greatest extent possible”</a:t>
            </a:r>
          </a:p>
          <a:p>
            <a:pPr lvl="1"/>
            <a:r>
              <a:rPr lang="en-US" dirty="0"/>
              <a:t>Distance Learning is modeled after Independent Study but is a distinct instructional model and attendance accounting methodology with separate requirements. </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46352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7E18C-70D1-429D-AFCC-0C231B347923}"/>
              </a:ext>
            </a:extLst>
          </p:cNvPr>
          <p:cNvSpPr>
            <a:spLocks noGrp="1"/>
          </p:cNvSpPr>
          <p:nvPr>
            <p:ph type="title"/>
          </p:nvPr>
        </p:nvSpPr>
        <p:spPr/>
        <p:txBody>
          <a:bodyPr/>
          <a:lstStyle/>
          <a:p>
            <a:pPr algn="ctr"/>
            <a:r>
              <a:rPr lang="en-US" dirty="0"/>
              <a:t>One Time Funding</a:t>
            </a:r>
          </a:p>
        </p:txBody>
      </p:sp>
      <p:sp>
        <p:nvSpPr>
          <p:cNvPr id="3" name="Content Placeholder 2">
            <a:extLst>
              <a:ext uri="{FF2B5EF4-FFF2-40B4-BE49-F238E27FC236}">
                <a16:creationId xmlns:a16="http://schemas.microsoft.com/office/drawing/2014/main" id="{C581A048-A6EE-4990-9A91-6E4877438851}"/>
              </a:ext>
            </a:extLst>
          </p:cNvPr>
          <p:cNvSpPr>
            <a:spLocks noGrp="1"/>
          </p:cNvSpPr>
          <p:nvPr>
            <p:ph idx="1"/>
          </p:nvPr>
        </p:nvSpPr>
        <p:spPr/>
        <p:txBody>
          <a:bodyPr>
            <a:normAutofit/>
          </a:bodyPr>
          <a:lstStyle/>
          <a:p>
            <a:r>
              <a:rPr lang="en-US" dirty="0"/>
              <a:t>$5.3 billion in one-time federal CARES Act and State funding for LEAS to mitigate learning loss related to COVID-19 school closures. Funds are allocated in three ways:</a:t>
            </a:r>
          </a:p>
          <a:p>
            <a:pPr lvl="2"/>
            <a:r>
              <a:rPr lang="en-US" sz="1400" dirty="0"/>
              <a:t>$2.9 billion (CRF) to LEAS based on supplemental and concentration grant allocation</a:t>
            </a:r>
          </a:p>
          <a:p>
            <a:pPr lvl="2"/>
            <a:r>
              <a:rPr lang="en-US" sz="1400" dirty="0"/>
              <a:t>1.5 billion (CRF &amp; GEER) to LEAs based on special education enrollment</a:t>
            </a:r>
          </a:p>
          <a:p>
            <a:pPr lvl="2"/>
            <a:r>
              <a:rPr lang="en-US" sz="1400" dirty="0"/>
              <a:t>$979.8 million (CRF &amp; state GF) to LEAs based on total LCFF allocation</a:t>
            </a:r>
          </a:p>
          <a:p>
            <a:pPr lvl="2"/>
            <a:endParaRPr lang="en-US" sz="1400" dirty="0"/>
          </a:p>
          <a:p>
            <a:pPr lvl="2"/>
            <a:r>
              <a:rPr lang="en-US" sz="1900" b="1" dirty="0"/>
              <a:t>American Indian Public Schools funding totals:</a:t>
            </a:r>
          </a:p>
          <a:p>
            <a:pPr lvl="3"/>
            <a:r>
              <a:rPr lang="en-US" sz="1900" b="1" dirty="0"/>
              <a:t>AIPCS1 = $196,156	AIPCSII $548,369	AIPHS $342,107</a:t>
            </a:r>
          </a:p>
        </p:txBody>
      </p:sp>
    </p:spTree>
    <p:extLst>
      <p:ext uri="{BB962C8B-B14F-4D97-AF65-F5344CB8AC3E}">
        <p14:creationId xmlns:p14="http://schemas.microsoft.com/office/powerpoint/2010/main" val="76152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254E-628F-4536-A3A7-0B6E2BCED1AF}"/>
              </a:ext>
            </a:extLst>
          </p:cNvPr>
          <p:cNvSpPr>
            <a:spLocks noGrp="1"/>
          </p:cNvSpPr>
          <p:nvPr>
            <p:ph type="title"/>
          </p:nvPr>
        </p:nvSpPr>
        <p:spPr/>
        <p:txBody>
          <a:bodyPr/>
          <a:lstStyle/>
          <a:p>
            <a:pPr algn="ctr"/>
            <a:r>
              <a:rPr lang="en-US" dirty="0"/>
              <a:t>Elementary &amp; Secondary school emergency relief (ESSER) Fund</a:t>
            </a:r>
          </a:p>
        </p:txBody>
      </p:sp>
      <p:sp>
        <p:nvSpPr>
          <p:cNvPr id="3" name="Content Placeholder 2">
            <a:extLst>
              <a:ext uri="{FF2B5EF4-FFF2-40B4-BE49-F238E27FC236}">
                <a16:creationId xmlns:a16="http://schemas.microsoft.com/office/drawing/2014/main" id="{062A1AD5-4D2E-4C7E-9066-2D539CC1A0FD}"/>
              </a:ext>
            </a:extLst>
          </p:cNvPr>
          <p:cNvSpPr>
            <a:spLocks noGrp="1"/>
          </p:cNvSpPr>
          <p:nvPr>
            <p:ph idx="1"/>
          </p:nvPr>
        </p:nvSpPr>
        <p:spPr/>
        <p:txBody>
          <a:bodyPr/>
          <a:lstStyle/>
          <a:p>
            <a:r>
              <a:rPr lang="en-US" dirty="0"/>
              <a:t>The State received $1.6 billion in federal ESSER funding under the CARES Act.</a:t>
            </a:r>
          </a:p>
          <a:p>
            <a:pPr lvl="1"/>
            <a:r>
              <a:rPr lang="en-US" dirty="0"/>
              <a:t>$1.5 billion of funding required to go out based on LEA Title 1, Part A Allocations</a:t>
            </a:r>
          </a:p>
          <a:p>
            <a:pPr lvl="1"/>
            <a:r>
              <a:rPr lang="en-US" dirty="0"/>
              <a:t>The remaining$164.7 million will be allocated for COVID 19 related meal reimbursement, grants to coordinate or expand community schools and $6 million for UC Subject matter projects.</a:t>
            </a:r>
          </a:p>
          <a:p>
            <a:pPr lvl="1"/>
            <a:endParaRPr lang="en-US" dirty="0"/>
          </a:p>
          <a:p>
            <a:pPr lvl="2"/>
            <a:r>
              <a:rPr lang="en-US" sz="1800" b="1" dirty="0"/>
              <a:t>American Indian Public Schools funding totals:</a:t>
            </a:r>
          </a:p>
          <a:p>
            <a:pPr lvl="3"/>
            <a:r>
              <a:rPr lang="en-US" sz="1800" b="1" dirty="0"/>
              <a:t>AIPCS1 = $40,384		AIPCSII $182,661	AIPHS $81,798</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23240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6506-FAC2-4E52-8028-0B163E1996F3}"/>
              </a:ext>
            </a:extLst>
          </p:cNvPr>
          <p:cNvSpPr>
            <a:spLocks noGrp="1"/>
          </p:cNvSpPr>
          <p:nvPr>
            <p:ph type="title"/>
          </p:nvPr>
        </p:nvSpPr>
        <p:spPr/>
        <p:txBody>
          <a:bodyPr/>
          <a:lstStyle/>
          <a:p>
            <a:pPr algn="ctr"/>
            <a:r>
              <a:rPr lang="en-US" dirty="0"/>
              <a:t>Accountability</a:t>
            </a:r>
          </a:p>
        </p:txBody>
      </p:sp>
      <p:sp>
        <p:nvSpPr>
          <p:cNvPr id="3" name="Content Placeholder 2">
            <a:extLst>
              <a:ext uri="{FF2B5EF4-FFF2-40B4-BE49-F238E27FC236}">
                <a16:creationId xmlns:a16="http://schemas.microsoft.com/office/drawing/2014/main" id="{FD7B1873-0B46-4AFB-829F-813EBB06B5E7}"/>
              </a:ext>
            </a:extLst>
          </p:cNvPr>
          <p:cNvSpPr>
            <a:spLocks noGrp="1"/>
          </p:cNvSpPr>
          <p:nvPr>
            <p:ph idx="1"/>
          </p:nvPr>
        </p:nvSpPr>
        <p:spPr/>
        <p:txBody>
          <a:bodyPr>
            <a:normAutofit fontScale="92500" lnSpcReduction="20000"/>
          </a:bodyPr>
          <a:lstStyle/>
          <a:p>
            <a:r>
              <a:rPr lang="en-US" dirty="0"/>
              <a:t>No Standard LCAP for 2020-21</a:t>
            </a:r>
          </a:p>
          <a:p>
            <a:r>
              <a:rPr lang="en-US" dirty="0"/>
              <a:t>LEAS must adopt a Learning Continuity and Attendance Plan – This was due 9/30/2020</a:t>
            </a:r>
          </a:p>
          <a:p>
            <a:r>
              <a:rPr lang="en-US" dirty="0"/>
              <a:t>LCFF Budget overview for parents adopted by December 15, 2020, with the first interim budget report</a:t>
            </a:r>
          </a:p>
          <a:p>
            <a:r>
              <a:rPr lang="en-US" dirty="0"/>
              <a:t>Federal one-time funds CAN be spent before the adoption of the plan</a:t>
            </a:r>
          </a:p>
          <a:p>
            <a:r>
              <a:rPr lang="en-US" dirty="0"/>
              <a:t>CSMC is working with you to  track your LCP Goals and Actions and your Learning Loss Mitigation and ESSER funds. We are reporting on these quarterly.</a:t>
            </a:r>
          </a:p>
          <a:p>
            <a:pPr marL="0" indent="0">
              <a:buNone/>
            </a:pPr>
            <a:br>
              <a:rPr lang="en-US" dirty="0"/>
            </a:br>
            <a:endParaRPr lang="en-US" dirty="0"/>
          </a:p>
        </p:txBody>
      </p:sp>
    </p:spTree>
    <p:extLst>
      <p:ext uri="{BB962C8B-B14F-4D97-AF65-F5344CB8AC3E}">
        <p14:creationId xmlns:p14="http://schemas.microsoft.com/office/powerpoint/2010/main" val="4760610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8</TotalTime>
  <Words>643</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2020-21 State budget ACT</vt:lpstr>
      <vt:lpstr>Political landscape</vt:lpstr>
      <vt:lpstr>Principal apportionment deferrals</vt:lpstr>
      <vt:lpstr>ADA &amp; Instructional minutes</vt:lpstr>
      <vt:lpstr>Instruction in the 2021 school year</vt:lpstr>
      <vt:lpstr>One Time Funding</vt:lpstr>
      <vt:lpstr>Elementary &amp; Secondary school emergency relief (ESSER) Fund</vt:lpstr>
      <vt:lpstr>Accountability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State budget ACT</dc:title>
  <dc:creator>Susan Lefkowitz</dc:creator>
  <cp:lastModifiedBy>Susan Lefkowitz</cp:lastModifiedBy>
  <cp:revision>2</cp:revision>
  <dcterms:created xsi:type="dcterms:W3CDTF">2020-10-15T00:56:46Z</dcterms:created>
  <dcterms:modified xsi:type="dcterms:W3CDTF">2020-10-15T01:04:58Z</dcterms:modified>
</cp:coreProperties>
</file>