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12192000"/>
  <p:notesSz cx="12192000" cy="6858000"/>
  <p:embeddedFontLst>
    <p:embeddedFont>
      <p:font typeface="PT Sans Narrow"/>
      <p:regular r:id="rId18"/>
      <p:bold r:id="rId19"/>
    </p:embeddedFont>
    <p:embeddedFont>
      <p:font typeface="Helvetica Neue"/>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HelveticaNeue-regular.fntdata"/><Relationship Id="rId11" Type="http://schemas.openxmlformats.org/officeDocument/2006/relationships/slide" Target="slides/slide6.xml"/><Relationship Id="rId22" Type="http://schemas.openxmlformats.org/officeDocument/2006/relationships/font" Target="fonts/HelveticaNeue-italic.fntdata"/><Relationship Id="rId10" Type="http://schemas.openxmlformats.org/officeDocument/2006/relationships/slide" Target="slides/slide5.xml"/><Relationship Id="rId21" Type="http://schemas.openxmlformats.org/officeDocument/2006/relationships/font" Target="fonts/HelveticaNeue-bold.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HelveticaNeue-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PTSansNarrow-bold.fntdata"/><Relationship Id="rId6" Type="http://schemas.openxmlformats.org/officeDocument/2006/relationships/slide" Target="slides/slide1.xml"/><Relationship Id="rId18" Type="http://schemas.openxmlformats.org/officeDocument/2006/relationships/font" Target="fonts/PTSansNarrow-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7: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5" name="Google Shape;105;p7: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8: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1" name="Google Shape;111;p8: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9: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7" name="Google Shape;117;p9: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99f1fa3b4f_0_0: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g99f1fa3b4f_0_0: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99f1fa3b4f_0_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g99f1fa3b4f_0_5: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99f1fa3b4f_0_10: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p:spPr>
      </p:sp>
      <p:sp>
        <p:nvSpPr>
          <p:cNvPr id="69" name="Google Shape;69;g99f1fa3b4f_0_10: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5" name="Google Shape;75;p2: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3: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1" name="Google Shape;81;p3: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4: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7" name="Google Shape;87;p4: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3" name="Google Shape;93;p5: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6: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9" name="Google Shape;99;p6: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2"/>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2"/>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2"/>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2"/>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1" name="Shape 31"/>
        <p:cNvGrpSpPr/>
        <p:nvPr/>
      </p:nvGrpSpPr>
      <p:grpSpPr>
        <a:xfrm>
          <a:off x="0" y="0"/>
          <a:ext cx="0" cy="0"/>
          <a:chOff x="0" y="0"/>
          <a:chExt cx="0" cy="0"/>
        </a:xfrm>
      </p:grpSpPr>
      <p:sp>
        <p:nvSpPr>
          <p:cNvPr id="32" name="Google Shape;32;p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4"/>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8" name="Shape 38"/>
        <p:cNvGrpSpPr/>
        <p:nvPr/>
      </p:nvGrpSpPr>
      <p:grpSpPr>
        <a:xfrm>
          <a:off x="0" y="0"/>
          <a:ext cx="0" cy="0"/>
          <a:chOff x="0" y="0"/>
          <a:chExt cx="0" cy="0"/>
        </a:xfrm>
      </p:grpSpPr>
      <p:sp>
        <p:nvSpPr>
          <p:cNvPr id="39" name="Google Shape;39;p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3" name="Shape 43"/>
        <p:cNvGrpSpPr/>
        <p:nvPr/>
      </p:nvGrpSpPr>
      <p:grpSpPr>
        <a:xfrm>
          <a:off x="0" y="0"/>
          <a:ext cx="0" cy="0"/>
          <a:chOff x="0" y="0"/>
          <a:chExt cx="0" cy="0"/>
        </a:xfrm>
      </p:grpSpPr>
      <p:sp>
        <p:nvSpPr>
          <p:cNvPr id="44" name="Google Shape;44;p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7"/>
          <p:cNvSpPr txBox="1"/>
          <p:nvPr>
            <p:ph type="ctrTitle"/>
          </p:nvPr>
        </p:nvSpPr>
        <p:spPr>
          <a:xfrm>
            <a:off x="954850" y="711625"/>
            <a:ext cx="10282200" cy="1920900"/>
          </a:xfrm>
          <a:prstGeom prst="rect">
            <a:avLst/>
          </a:prstGeom>
          <a:noFill/>
          <a:ln>
            <a:noFill/>
          </a:ln>
        </p:spPr>
        <p:txBody>
          <a:bodyPr anchorCtr="0" anchor="t" bIns="0" lIns="0" spcFirstLastPara="1" rIns="0" wrap="square" tIns="12700">
            <a:noAutofit/>
          </a:bodyPr>
          <a:lstStyle/>
          <a:p>
            <a:pPr indent="0" lvl="0" marL="13970" rtl="0" algn="ctr">
              <a:lnSpc>
                <a:spcPct val="100000"/>
              </a:lnSpc>
              <a:spcBef>
                <a:spcPts val="0"/>
              </a:spcBef>
              <a:spcAft>
                <a:spcPts val="0"/>
              </a:spcAft>
              <a:buSzPts val="1400"/>
              <a:buNone/>
            </a:pPr>
            <a:r>
              <a:rPr b="1" lang="en-US"/>
              <a:t>AIMS K-12 Board Report</a:t>
            </a:r>
            <a:br>
              <a:rPr b="1" lang="en-US"/>
            </a:br>
            <a:r>
              <a:rPr b="1" lang="en-US" sz="2800"/>
              <a:t>Reporting Period September 2020</a:t>
            </a:r>
            <a:endParaRPr b="1" sz="2800"/>
          </a:p>
        </p:txBody>
      </p:sp>
      <p:sp>
        <p:nvSpPr>
          <p:cNvPr id="52" name="Google Shape;52;p7"/>
          <p:cNvSpPr txBox="1"/>
          <p:nvPr/>
        </p:nvSpPr>
        <p:spPr>
          <a:xfrm>
            <a:off x="1872838" y="3368250"/>
            <a:ext cx="7239000" cy="1064100"/>
          </a:xfrm>
          <a:prstGeom prst="rect">
            <a:avLst/>
          </a:prstGeom>
          <a:noFill/>
          <a:ln>
            <a:noFill/>
          </a:ln>
        </p:spPr>
        <p:txBody>
          <a:bodyPr anchorCtr="0" anchor="t" bIns="0" lIns="0" spcFirstLastPara="1" rIns="0" wrap="square" tIns="29825">
            <a:noAutofit/>
          </a:bodyPr>
          <a:lstStyle/>
          <a:p>
            <a:pPr indent="909319" lvl="0" marL="12700" marR="5080" rtl="0" algn="ctr">
              <a:lnSpc>
                <a:spcPct val="119656"/>
              </a:lnSpc>
              <a:spcBef>
                <a:spcPts val="0"/>
              </a:spcBef>
              <a:spcAft>
                <a:spcPts val="0"/>
              </a:spcAft>
              <a:buNone/>
            </a:pPr>
            <a:r>
              <a:t/>
            </a:r>
            <a:endParaRPr/>
          </a:p>
          <a:p>
            <a:pPr indent="909319" lvl="0" marL="12700" marR="5080" rtl="0" algn="ctr">
              <a:lnSpc>
                <a:spcPct val="119656"/>
              </a:lnSpc>
              <a:spcBef>
                <a:spcPts val="0"/>
              </a:spcBef>
              <a:spcAft>
                <a:spcPts val="0"/>
              </a:spcAft>
              <a:buNone/>
            </a:pPr>
            <a:r>
              <a:rPr b="0" i="0" lang="en-US" sz="1400" u="none" cap="none" strike="noStrike">
                <a:solidFill>
                  <a:srgbClr val="685D46"/>
                </a:solidFill>
                <a:latin typeface="Arial"/>
                <a:ea typeface="Arial"/>
                <a:cs typeface="Arial"/>
                <a:sym typeface="Arial"/>
              </a:rPr>
              <a:t>Head of School Christopher Ahma</a:t>
            </a:r>
            <a:r>
              <a:rPr lang="en-US">
                <a:solidFill>
                  <a:srgbClr val="685D46"/>
                </a:solidFill>
              </a:rPr>
              <a:t>d,</a:t>
            </a:r>
            <a:r>
              <a:rPr b="0" i="0" lang="en-US" sz="1400" u="none" cap="none" strike="noStrike">
                <a:solidFill>
                  <a:srgbClr val="685D46"/>
                </a:solidFill>
                <a:latin typeface="Arial"/>
                <a:ea typeface="Arial"/>
                <a:cs typeface="Arial"/>
                <a:sym typeface="Arial"/>
              </a:rPr>
              <a:t> A</a:t>
            </a:r>
            <a:r>
              <a:rPr lang="en-US">
                <a:solidFill>
                  <a:srgbClr val="685D46"/>
                </a:solidFill>
              </a:rPr>
              <a:t>IMS </a:t>
            </a:r>
            <a:r>
              <a:rPr b="0" i="0" lang="en-US" sz="1400" u="none" cap="none" strike="noStrike">
                <a:solidFill>
                  <a:srgbClr val="685D46"/>
                </a:solidFill>
                <a:latin typeface="Arial"/>
                <a:ea typeface="Arial"/>
                <a:cs typeface="Arial"/>
                <a:sym typeface="Arial"/>
              </a:rPr>
              <a:t>College Prep Elementary School</a:t>
            </a:r>
            <a:endParaRPr b="0" i="0" sz="1400" u="none" cap="none" strike="noStrike">
              <a:solidFill>
                <a:srgbClr val="685D46"/>
              </a:solidFill>
              <a:latin typeface="Arial"/>
              <a:ea typeface="Arial"/>
              <a:cs typeface="Arial"/>
              <a:sym typeface="Arial"/>
            </a:endParaRPr>
          </a:p>
          <a:p>
            <a:pPr indent="909319" lvl="0" marL="12700" marR="5080" rtl="0" algn="ctr">
              <a:lnSpc>
                <a:spcPct val="119656"/>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53" name="Google Shape;53;p7"/>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7"/>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6"/>
          <p:cNvSpPr txBox="1"/>
          <p:nvPr>
            <p:ph type="title"/>
          </p:nvPr>
        </p:nvSpPr>
        <p:spPr>
          <a:xfrm>
            <a:off x="517199" y="670574"/>
            <a:ext cx="11674801" cy="1689567"/>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Elementary School Strategy for Addressing Concerns From Parents and Students</a:t>
            </a:r>
            <a:endParaRPr/>
          </a:p>
        </p:txBody>
      </p:sp>
      <p:sp>
        <p:nvSpPr>
          <p:cNvPr id="108" name="Google Shape;108;p16"/>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457200" marR="0" rtl="0" algn="l">
              <a:lnSpc>
                <a:spcPct val="1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1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317500" lvl="0" marL="457200" marR="0" rtl="0" algn="l">
              <a:lnSpc>
                <a:spcPct val="200000"/>
              </a:lnSpc>
              <a:spcBef>
                <a:spcPts val="0"/>
              </a:spcBef>
              <a:spcAft>
                <a:spcPts val="0"/>
              </a:spcAft>
              <a:buClr>
                <a:srgbClr val="434343"/>
              </a:buClr>
              <a:buSzPts val="1400"/>
              <a:buChar char="●"/>
            </a:pPr>
            <a:r>
              <a:rPr lang="en-US">
                <a:solidFill>
                  <a:srgbClr val="434343"/>
                </a:solidFill>
              </a:rPr>
              <a:t>Open door email policy</a:t>
            </a:r>
            <a:endParaRPr>
              <a:solidFill>
                <a:srgbClr val="434343"/>
              </a:solidFill>
            </a:endParaRPr>
          </a:p>
          <a:p>
            <a:pPr indent="-317500" lvl="0" marL="457200" marR="0" rtl="0" algn="l">
              <a:lnSpc>
                <a:spcPct val="200000"/>
              </a:lnSpc>
              <a:spcBef>
                <a:spcPts val="0"/>
              </a:spcBef>
              <a:spcAft>
                <a:spcPts val="0"/>
              </a:spcAft>
              <a:buClr>
                <a:srgbClr val="434343"/>
              </a:buClr>
              <a:buSzPts val="1400"/>
              <a:buChar char="●"/>
            </a:pPr>
            <a:r>
              <a:rPr lang="en-US">
                <a:solidFill>
                  <a:srgbClr val="434343"/>
                </a:solidFill>
              </a:rPr>
              <a:t>Parents coming into the school for equipment</a:t>
            </a:r>
            <a:endParaRPr>
              <a:solidFill>
                <a:srgbClr val="434343"/>
              </a:solidFill>
            </a:endParaRPr>
          </a:p>
          <a:p>
            <a:pPr indent="-317500" lvl="0" marL="457200" marR="0" rtl="0" algn="l">
              <a:lnSpc>
                <a:spcPct val="200000"/>
              </a:lnSpc>
              <a:spcBef>
                <a:spcPts val="0"/>
              </a:spcBef>
              <a:spcAft>
                <a:spcPts val="0"/>
              </a:spcAft>
              <a:buClr>
                <a:srgbClr val="434343"/>
              </a:buClr>
              <a:buSzPts val="1400"/>
              <a:buChar char="●"/>
            </a:pPr>
            <a:r>
              <a:rPr lang="en-US">
                <a:solidFill>
                  <a:srgbClr val="434343"/>
                </a:solidFill>
              </a:rPr>
              <a:t>Carving out time during the week for teachers to hold parent meetings </a:t>
            </a:r>
            <a:endParaRPr>
              <a:solidFill>
                <a:srgbClr val="434343"/>
              </a:solidFill>
            </a:endParaRPr>
          </a:p>
          <a:p>
            <a:pPr indent="0" lvl="0" marL="914400" marR="0" rtl="0" algn="l">
              <a:lnSpc>
                <a:spcPct val="100000"/>
              </a:lnSpc>
              <a:spcBef>
                <a:spcPts val="315"/>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7"/>
          <p:cNvSpPr txBox="1"/>
          <p:nvPr>
            <p:ph type="title"/>
          </p:nvPr>
        </p:nvSpPr>
        <p:spPr>
          <a:xfrm>
            <a:off x="517199" y="670574"/>
            <a:ext cx="11674801" cy="1689567"/>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The Wellness Practices That Elementary Students Are Encouraged to Employ To Promote Overall Mental and Physical Healthy Well-Being</a:t>
            </a:r>
            <a:br>
              <a:rPr lang="en-US" sz="3600"/>
            </a:br>
            <a:endParaRPr sz="3600"/>
          </a:p>
        </p:txBody>
      </p:sp>
      <p:sp>
        <p:nvSpPr>
          <p:cNvPr id="114" name="Google Shape;114;p17"/>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45720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434343"/>
              </a:solidFill>
              <a:latin typeface="Lucida Sans"/>
              <a:ea typeface="Lucida Sans"/>
              <a:cs typeface="Lucida Sans"/>
              <a:sym typeface="Lucida Sans"/>
            </a:endParaRPr>
          </a:p>
          <a:p>
            <a:pPr indent="0" lvl="0" marL="914400" marR="0" rtl="0" algn="l">
              <a:lnSpc>
                <a:spcPct val="100000"/>
              </a:lnSpc>
              <a:spcBef>
                <a:spcPts val="315"/>
              </a:spcBef>
              <a:spcAft>
                <a:spcPts val="0"/>
              </a:spcAft>
              <a:buClr>
                <a:srgbClr val="000000"/>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457200" marR="0" rtl="0" algn="l">
              <a:lnSpc>
                <a:spcPct val="200000"/>
              </a:lnSpc>
              <a:spcBef>
                <a:spcPts val="315"/>
              </a:spcBef>
              <a:spcAft>
                <a:spcPts val="0"/>
              </a:spcAft>
              <a:buNone/>
            </a:pPr>
            <a:r>
              <a:t/>
            </a:r>
            <a:endParaRPr>
              <a:latin typeface="Helvetica Neue"/>
              <a:ea typeface="Helvetica Neue"/>
              <a:cs typeface="Helvetica Neue"/>
              <a:sym typeface="Helvetica Neue"/>
            </a:endParaRPr>
          </a:p>
          <a:p>
            <a:pPr indent="-317500" lvl="0" marL="457200" marR="0" rtl="0" algn="l">
              <a:lnSpc>
                <a:spcPct val="200000"/>
              </a:lnSpc>
              <a:spcBef>
                <a:spcPts val="315"/>
              </a:spcBef>
              <a:spcAft>
                <a:spcPts val="0"/>
              </a:spcAft>
              <a:buSzPts val="1400"/>
              <a:buFont typeface="Helvetica Neue"/>
              <a:buChar char="●"/>
            </a:pPr>
            <a:r>
              <a:rPr lang="en-US">
                <a:latin typeface="Helvetica Neue"/>
                <a:ea typeface="Helvetica Neue"/>
                <a:cs typeface="Helvetica Neue"/>
                <a:sym typeface="Helvetica Neue"/>
              </a:rPr>
              <a:t>Brain Breaks</a:t>
            </a:r>
            <a:endParaRPr>
              <a:latin typeface="Helvetica Neue"/>
              <a:ea typeface="Helvetica Neue"/>
              <a:cs typeface="Helvetica Neue"/>
              <a:sym typeface="Helvetica Neue"/>
            </a:endParaRPr>
          </a:p>
          <a:p>
            <a:pPr indent="-317500" lvl="0" marL="457200" marR="0" rtl="0" algn="l">
              <a:lnSpc>
                <a:spcPct val="200000"/>
              </a:lnSpc>
              <a:spcBef>
                <a:spcPts val="0"/>
              </a:spcBef>
              <a:spcAft>
                <a:spcPts val="0"/>
              </a:spcAft>
              <a:buSzPts val="1400"/>
              <a:buFont typeface="Helvetica Neue"/>
              <a:buChar char="●"/>
            </a:pPr>
            <a:r>
              <a:rPr lang="en-US">
                <a:latin typeface="Helvetica Neue"/>
                <a:ea typeface="Helvetica Neue"/>
                <a:cs typeface="Helvetica Neue"/>
                <a:sym typeface="Helvetica Neue"/>
              </a:rPr>
              <a:t>Recess</a:t>
            </a:r>
            <a:endParaRPr>
              <a:latin typeface="Helvetica Neue"/>
              <a:ea typeface="Helvetica Neue"/>
              <a:cs typeface="Helvetica Neue"/>
              <a:sym typeface="Helvetica Neue"/>
            </a:endParaRPr>
          </a:p>
          <a:p>
            <a:pPr indent="-317500" lvl="0" marL="457200" marR="0" rtl="0" algn="l">
              <a:lnSpc>
                <a:spcPct val="200000"/>
              </a:lnSpc>
              <a:spcBef>
                <a:spcPts val="0"/>
              </a:spcBef>
              <a:spcAft>
                <a:spcPts val="0"/>
              </a:spcAft>
              <a:buSzPts val="1400"/>
              <a:buFont typeface="Helvetica Neue"/>
              <a:buChar char="●"/>
            </a:pPr>
            <a:r>
              <a:rPr lang="en-US">
                <a:latin typeface="Helvetica Neue"/>
                <a:ea typeface="Helvetica Neue"/>
                <a:cs typeface="Helvetica Neue"/>
                <a:sym typeface="Helvetica Neue"/>
              </a:rPr>
              <a:t>Physical Education</a:t>
            </a:r>
            <a:endParaRPr>
              <a:latin typeface="Helvetica Neue"/>
              <a:ea typeface="Helvetica Neue"/>
              <a:cs typeface="Helvetica Neue"/>
              <a:sym typeface="Helvetica Neue"/>
            </a:endParaRPr>
          </a:p>
          <a:p>
            <a:pPr indent="-317500" lvl="0" marL="457200" marR="0" rtl="0" algn="l">
              <a:lnSpc>
                <a:spcPct val="200000"/>
              </a:lnSpc>
              <a:spcBef>
                <a:spcPts val="0"/>
              </a:spcBef>
              <a:spcAft>
                <a:spcPts val="0"/>
              </a:spcAft>
              <a:buSzPts val="1400"/>
              <a:buFont typeface="Helvetica Neue"/>
              <a:buChar char="●"/>
            </a:pPr>
            <a:r>
              <a:rPr lang="en-US">
                <a:latin typeface="Helvetica Neue"/>
                <a:ea typeface="Helvetica Neue"/>
                <a:cs typeface="Helvetica Neue"/>
                <a:sym typeface="Helvetica Neue"/>
              </a:rPr>
              <a:t>Morning Routines</a:t>
            </a:r>
            <a:endParaRPr>
              <a:latin typeface="Helvetica Neue"/>
              <a:ea typeface="Helvetica Neue"/>
              <a:cs typeface="Helvetica Neue"/>
              <a:sym typeface="Helvetica Neue"/>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8"/>
          <p:cNvSpPr txBox="1"/>
          <p:nvPr>
            <p:ph type="title"/>
          </p:nvPr>
        </p:nvSpPr>
        <p:spPr>
          <a:xfrm>
            <a:off x="517199" y="670574"/>
            <a:ext cx="11674801" cy="1689567"/>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Elementary School Challenges/Concerns and Methods for Resolution</a:t>
            </a:r>
            <a:endParaRPr/>
          </a:p>
        </p:txBody>
      </p:sp>
      <p:sp>
        <p:nvSpPr>
          <p:cNvPr id="120" name="Google Shape;120;p18"/>
          <p:cNvSpPr txBox="1"/>
          <p:nvPr/>
        </p:nvSpPr>
        <p:spPr>
          <a:xfrm>
            <a:off x="325750" y="1108150"/>
            <a:ext cx="11041200" cy="5419500"/>
          </a:xfrm>
          <a:prstGeom prst="rect">
            <a:avLst/>
          </a:prstGeom>
          <a:noFill/>
          <a:ln>
            <a:noFill/>
          </a:ln>
        </p:spPr>
        <p:txBody>
          <a:bodyPr anchorCtr="0" anchor="t" bIns="0" lIns="0" spcFirstLastPara="1" rIns="0" wrap="square" tIns="52700">
            <a:noAutofit/>
          </a:bodyPr>
          <a:lstStyle/>
          <a:p>
            <a:pPr indent="0" lvl="0" marL="0" marR="0" rtl="0" algn="l">
              <a:lnSpc>
                <a:spcPct val="200000"/>
              </a:lnSpc>
              <a:spcBef>
                <a:spcPts val="0"/>
              </a:spcBef>
              <a:spcAft>
                <a:spcPts val="0"/>
              </a:spcAft>
              <a:buNone/>
            </a:pPr>
            <a:r>
              <a:t/>
            </a:r>
            <a:endParaRPr>
              <a:solidFill>
                <a:srgbClr val="434343"/>
              </a:solidFill>
            </a:endParaRPr>
          </a:p>
          <a:p>
            <a:pPr indent="0" lvl="0" marL="0" marR="0" rtl="0" algn="l">
              <a:lnSpc>
                <a:spcPct val="200000"/>
              </a:lnSpc>
              <a:spcBef>
                <a:spcPts val="0"/>
              </a:spcBef>
              <a:spcAft>
                <a:spcPts val="0"/>
              </a:spcAft>
              <a:buNone/>
            </a:pPr>
            <a:r>
              <a:t/>
            </a:r>
            <a:endParaRPr>
              <a:solidFill>
                <a:srgbClr val="434343"/>
              </a:solidFill>
            </a:endParaRPr>
          </a:p>
          <a:p>
            <a:pPr indent="-317500" lvl="0" marL="457200" marR="0" rtl="0" algn="l">
              <a:lnSpc>
                <a:spcPct val="200000"/>
              </a:lnSpc>
              <a:spcBef>
                <a:spcPts val="0"/>
              </a:spcBef>
              <a:spcAft>
                <a:spcPts val="0"/>
              </a:spcAft>
              <a:buClr>
                <a:srgbClr val="434343"/>
              </a:buClr>
              <a:buSzPts val="1400"/>
              <a:buChar char="-"/>
            </a:pPr>
            <a:r>
              <a:rPr lang="en-US">
                <a:solidFill>
                  <a:srgbClr val="434343"/>
                </a:solidFill>
              </a:rPr>
              <a:t>2-3 students who are not logging in</a:t>
            </a:r>
            <a:endParaRPr>
              <a:solidFill>
                <a:srgbClr val="434343"/>
              </a:solidFill>
            </a:endParaRPr>
          </a:p>
          <a:p>
            <a:pPr indent="-317500" lvl="0" marL="457200" marR="0" rtl="0" algn="l">
              <a:lnSpc>
                <a:spcPct val="200000"/>
              </a:lnSpc>
              <a:spcBef>
                <a:spcPts val="0"/>
              </a:spcBef>
              <a:spcAft>
                <a:spcPts val="0"/>
              </a:spcAft>
              <a:buClr>
                <a:srgbClr val="434343"/>
              </a:buClr>
              <a:buSzPts val="1400"/>
              <a:buChar char="-"/>
            </a:pPr>
            <a:r>
              <a:rPr lang="en-US">
                <a:solidFill>
                  <a:srgbClr val="434343"/>
                </a:solidFill>
              </a:rPr>
              <a:t>Parents who are not at home watching their children </a:t>
            </a:r>
            <a:endParaRPr>
              <a:solidFill>
                <a:srgbClr val="434343"/>
              </a:solidFill>
            </a:endParaRPr>
          </a:p>
          <a:p>
            <a:pPr indent="0" lvl="0" marL="914400" marR="0" rtl="0" algn="l">
              <a:lnSpc>
                <a:spcPct val="100000"/>
              </a:lnSpc>
              <a:spcBef>
                <a:spcPts val="0"/>
              </a:spcBef>
              <a:spcAft>
                <a:spcPts val="0"/>
              </a:spcAft>
              <a:buNone/>
            </a:pPr>
            <a:r>
              <a:t/>
            </a:r>
            <a:endParaRPr b="1" sz="1800">
              <a:solidFill>
                <a:srgbClr val="434343"/>
              </a:solidFill>
              <a:latin typeface="Lucida Sans"/>
              <a:ea typeface="Lucida Sans"/>
              <a:cs typeface="Lucida Sans"/>
              <a:sym typeface="Lucida Sans"/>
            </a:endParaRPr>
          </a:p>
          <a:p>
            <a:pPr indent="0" lvl="0" marL="914400" marR="0" rtl="0" algn="l">
              <a:lnSpc>
                <a:spcPct val="100000"/>
              </a:lnSpc>
              <a:spcBef>
                <a:spcPts val="315"/>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8"/>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a:t>Introduction</a:t>
            </a:r>
            <a:endParaRPr/>
          </a:p>
        </p:txBody>
      </p:sp>
      <p:sp>
        <p:nvSpPr>
          <p:cNvPr id="60" name="Google Shape;60;p8"/>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rtl="0" algn="l">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1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200000"/>
              </a:lnSpc>
              <a:spcBef>
                <a:spcPts val="0"/>
              </a:spcBef>
              <a:spcAft>
                <a:spcPts val="0"/>
              </a:spcAft>
              <a:buNone/>
            </a:pPr>
            <a:r>
              <a:t/>
            </a:r>
            <a:endParaRPr>
              <a:solidFill>
                <a:srgbClr val="434343"/>
              </a:solidFill>
            </a:endParaRPr>
          </a:p>
          <a:p>
            <a:pPr indent="0" lvl="0" marL="914400" marR="0" rtl="0" algn="l">
              <a:lnSpc>
                <a:spcPct val="100000"/>
              </a:lnSpc>
              <a:spcBef>
                <a:spcPts val="315"/>
              </a:spcBef>
              <a:spcAft>
                <a:spcPts val="0"/>
              </a:spcAft>
              <a:buClr>
                <a:srgbClr val="000000"/>
              </a:buClr>
              <a:buSzPts val="1800"/>
              <a:buFont typeface="Arial"/>
              <a:buNone/>
            </a:pPr>
            <a:r>
              <a:rPr b="1" lang="en-US" sz="1800">
                <a:solidFill>
                  <a:srgbClr val="5B0F00"/>
                </a:solidFill>
                <a:latin typeface="Helvetica Neue"/>
                <a:ea typeface="Helvetica Neue"/>
                <a:cs typeface="Helvetica Neue"/>
                <a:sym typeface="Helvetica Neue"/>
              </a:rPr>
              <a:t>This slide deck contains information about AIMS College Prep Elementary School. It will not be read to the board. In the interest of time,the board will receive this presentation in advance, and will have questions ready for the coordinator. The Head may take a short time ( 5 minutes Max) to highlight any Items that may be of specific interest to the board.</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9"/>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Highlights I Want The Board To Know</a:t>
            </a:r>
            <a:endParaRPr/>
          </a:p>
        </p:txBody>
      </p:sp>
      <p:sp>
        <p:nvSpPr>
          <p:cNvPr id="66" name="Google Shape;66;p9"/>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457200" marR="0" rtl="0" algn="l">
              <a:lnSpc>
                <a:spcPct val="1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1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200000"/>
              </a:lnSpc>
              <a:spcBef>
                <a:spcPts val="0"/>
              </a:spcBef>
              <a:spcAft>
                <a:spcPts val="0"/>
              </a:spcAft>
              <a:buNone/>
            </a:pPr>
            <a:r>
              <a:t/>
            </a:r>
            <a:endParaRPr>
              <a:solidFill>
                <a:srgbClr val="434343"/>
              </a:solidFill>
            </a:endParaRPr>
          </a:p>
          <a:p>
            <a:pPr indent="-317500" lvl="0" marL="457200" marR="0" rtl="0" algn="l">
              <a:lnSpc>
                <a:spcPct val="200000"/>
              </a:lnSpc>
              <a:spcBef>
                <a:spcPts val="0"/>
              </a:spcBef>
              <a:spcAft>
                <a:spcPts val="0"/>
              </a:spcAft>
              <a:buClr>
                <a:srgbClr val="434343"/>
              </a:buClr>
              <a:buSzPts val="1400"/>
              <a:buChar char="●"/>
            </a:pPr>
            <a:r>
              <a:rPr lang="en-US">
                <a:solidFill>
                  <a:srgbClr val="434343"/>
                </a:solidFill>
              </a:rPr>
              <a:t>Mother Jones, an American news magazine will do a feature on our elementary 5th graders.  They are doing an article on virtual learning and selected our 5th graders as one of the three schools to focus on.</a:t>
            </a:r>
            <a:endParaRPr>
              <a:solidFill>
                <a:srgbClr val="434343"/>
              </a:solidFill>
            </a:endParaRPr>
          </a:p>
          <a:p>
            <a:pPr indent="0" lvl="0" marL="914400" marR="0" rtl="0" algn="l">
              <a:lnSpc>
                <a:spcPct val="100000"/>
              </a:lnSpc>
              <a:spcBef>
                <a:spcPts val="315"/>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0"/>
          <p:cNvSpPr txBox="1"/>
          <p:nvPr>
            <p:ph type="title"/>
          </p:nvPr>
        </p:nvSpPr>
        <p:spPr>
          <a:xfrm>
            <a:off x="517200" y="430675"/>
            <a:ext cx="11157600" cy="939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US"/>
              <a:t>Highlights Of The Month</a:t>
            </a:r>
            <a:endParaRPr/>
          </a:p>
        </p:txBody>
      </p:sp>
      <p:sp>
        <p:nvSpPr>
          <p:cNvPr id="72" name="Google Shape;72;p10"/>
          <p:cNvSpPr txBox="1"/>
          <p:nvPr>
            <p:ph idx="1" type="body"/>
          </p:nvPr>
        </p:nvSpPr>
        <p:spPr>
          <a:xfrm>
            <a:off x="312725" y="1701308"/>
            <a:ext cx="11566500" cy="4151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US"/>
              <a:t>Elementary:</a:t>
            </a:r>
            <a:endParaRPr/>
          </a:p>
          <a:p>
            <a:pPr indent="-317500" lvl="0" marL="457200" rtl="0" algn="l">
              <a:spcBef>
                <a:spcPts val="0"/>
              </a:spcBef>
              <a:spcAft>
                <a:spcPts val="0"/>
              </a:spcAft>
              <a:buSzPts val="1400"/>
              <a:buChar char="●"/>
            </a:pPr>
            <a:r>
              <a:rPr lang="en-US"/>
              <a:t>Students took two prerequisite skills tests for math and ELA to determine their proficiency level</a:t>
            </a:r>
            <a:endParaRPr/>
          </a:p>
          <a:p>
            <a:pPr indent="-317500" lvl="0" marL="457200" rtl="0" algn="l">
              <a:spcBef>
                <a:spcPts val="0"/>
              </a:spcBef>
              <a:spcAft>
                <a:spcPts val="0"/>
              </a:spcAft>
              <a:buSzPts val="1400"/>
              <a:buChar char="●"/>
            </a:pPr>
            <a:r>
              <a:rPr lang="en-US"/>
              <a:t> Students took the Scholastic Reading Inventory to </a:t>
            </a:r>
            <a:r>
              <a:rPr lang="en-US"/>
              <a:t>determine</a:t>
            </a:r>
            <a:r>
              <a:rPr lang="en-US"/>
              <a:t> their current Lexile Levels</a:t>
            </a:r>
            <a:endParaRPr/>
          </a:p>
          <a:p>
            <a:pPr indent="-317500" lvl="0" marL="457200" rtl="0" algn="l">
              <a:spcBef>
                <a:spcPts val="0"/>
              </a:spcBef>
              <a:spcAft>
                <a:spcPts val="0"/>
              </a:spcAft>
              <a:buSzPts val="1400"/>
              <a:buChar char="●"/>
            </a:pPr>
            <a:r>
              <a:rPr lang="en-US"/>
              <a:t>Our most recent PD was “the best one we have ever attended,” according the the teachers</a:t>
            </a:r>
            <a:endParaRPr/>
          </a:p>
          <a:p>
            <a:pPr indent="457200" lvl="0" marL="0" rtl="0" algn="l">
              <a:spcBef>
                <a:spcPts val="0"/>
              </a:spcBef>
              <a:spcAft>
                <a:spcPts val="0"/>
              </a:spcAft>
              <a:buNone/>
            </a:pPr>
            <a:r>
              <a:rPr lang="en-US"/>
              <a:t>We had each teacher share their most effective strategies for helping struggling students and classroom management.  The teachers created a presentation and we had a discussion.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1"/>
          <p:cNvSpPr txBox="1"/>
          <p:nvPr>
            <p:ph type="title"/>
          </p:nvPr>
        </p:nvSpPr>
        <p:spPr>
          <a:xfrm>
            <a:off x="517199" y="670573"/>
            <a:ext cx="10819015" cy="1193396"/>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Elementary</a:t>
            </a:r>
            <a:r>
              <a:rPr lang="en-US" sz="4800"/>
              <a:t> </a:t>
            </a:r>
            <a:r>
              <a:rPr lang="en-US" sz="3600"/>
              <a:t>School Instructional Schedule</a:t>
            </a:r>
            <a:endParaRPr sz="3600"/>
          </a:p>
        </p:txBody>
      </p:sp>
      <p:sp>
        <p:nvSpPr>
          <p:cNvPr id="78" name="Google Shape;78;p11"/>
          <p:cNvSpPr txBox="1"/>
          <p:nvPr/>
        </p:nvSpPr>
        <p:spPr>
          <a:xfrm>
            <a:off x="436675" y="1359900"/>
            <a:ext cx="11487600" cy="54981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Clr>
                <a:srgbClr val="000000"/>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1" lang="en-US" sz="1800">
                <a:solidFill>
                  <a:srgbClr val="5B0F00"/>
                </a:solidFill>
                <a:latin typeface="Helvetica Neue"/>
                <a:ea typeface="Helvetica Neue"/>
                <a:cs typeface="Helvetica Neue"/>
                <a:sym typeface="Helvetica Neue"/>
              </a:rPr>
              <a:t>K-1 - 8:45-3:00</a:t>
            </a:r>
            <a:endParaRPr b="1" sz="18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1" lang="en-US" sz="1800">
                <a:solidFill>
                  <a:srgbClr val="5B0F00"/>
                </a:solidFill>
                <a:latin typeface="Helvetica Neue"/>
                <a:ea typeface="Helvetica Neue"/>
                <a:cs typeface="Helvetica Neue"/>
                <a:sym typeface="Helvetica Neue"/>
              </a:rPr>
              <a:t>2-5 - 8:30-3:30</a:t>
            </a:r>
            <a:endParaRPr b="1" sz="1800">
              <a:solidFill>
                <a:srgbClr val="5B0F00"/>
              </a:solidFill>
              <a:latin typeface="Helvetica Neue"/>
              <a:ea typeface="Helvetica Neue"/>
              <a:cs typeface="Helvetica Neue"/>
              <a:sym typeface="Helvetica Neue"/>
            </a:endParaRPr>
          </a:p>
          <a:p>
            <a:pPr indent="0" lvl="0" marL="457200" marR="0" rtl="0" algn="l">
              <a:lnSpc>
                <a:spcPct val="100000"/>
              </a:lnSpc>
              <a:spcBef>
                <a:spcPts val="0"/>
              </a:spcBef>
              <a:spcAft>
                <a:spcPts val="0"/>
              </a:spcAft>
              <a:buClr>
                <a:srgbClr val="000000"/>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rtl="0" algn="l">
              <a:lnSpc>
                <a:spcPct val="115000"/>
              </a:lnSpc>
              <a:spcBef>
                <a:spcPts val="0"/>
              </a:spcBef>
              <a:spcAft>
                <a:spcPts val="0"/>
              </a:spcAft>
              <a:buNone/>
            </a:pPr>
            <a:r>
              <a:t/>
            </a:r>
            <a:endParaRPr b="1"/>
          </a:p>
          <a:p>
            <a:pPr indent="0" lvl="0" marL="457200" marR="0" rtl="0" algn="l">
              <a:lnSpc>
                <a:spcPct val="100000"/>
              </a:lnSpc>
              <a:spcBef>
                <a:spcPts val="0"/>
              </a:spcBef>
              <a:spcAft>
                <a:spcPts val="0"/>
              </a:spcAft>
              <a:buClr>
                <a:srgbClr val="000000"/>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2"/>
          <p:cNvSpPr txBox="1"/>
          <p:nvPr>
            <p:ph type="title"/>
          </p:nvPr>
        </p:nvSpPr>
        <p:spPr>
          <a:xfrm>
            <a:off x="517200" y="670572"/>
            <a:ext cx="10221138" cy="1181673"/>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Elementary School Strategy for Staff Communication</a:t>
            </a:r>
            <a:endParaRPr sz="3600"/>
          </a:p>
        </p:txBody>
      </p:sp>
      <p:sp>
        <p:nvSpPr>
          <p:cNvPr id="84" name="Google Shape;84;p12"/>
          <p:cNvSpPr txBox="1"/>
          <p:nvPr/>
        </p:nvSpPr>
        <p:spPr>
          <a:xfrm>
            <a:off x="517200" y="1220750"/>
            <a:ext cx="11041200" cy="48342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317500" lvl="0" marL="457200" marR="0" rtl="0" algn="l">
              <a:lnSpc>
                <a:spcPct val="200000"/>
              </a:lnSpc>
              <a:spcBef>
                <a:spcPts val="0"/>
              </a:spcBef>
              <a:spcAft>
                <a:spcPts val="0"/>
              </a:spcAft>
              <a:buSzPts val="1400"/>
              <a:buChar char="●"/>
            </a:pPr>
            <a:r>
              <a:rPr lang="en-US"/>
              <a:t>Daily emails</a:t>
            </a:r>
            <a:endParaRPr/>
          </a:p>
          <a:p>
            <a:pPr indent="-317500" lvl="0" marL="457200" marR="0" rtl="0" algn="l">
              <a:lnSpc>
                <a:spcPct val="200000"/>
              </a:lnSpc>
              <a:spcBef>
                <a:spcPts val="0"/>
              </a:spcBef>
              <a:spcAft>
                <a:spcPts val="0"/>
              </a:spcAft>
              <a:buSzPts val="1400"/>
              <a:buChar char="●"/>
            </a:pPr>
            <a:r>
              <a:rPr lang="en-US"/>
              <a:t>Weekly PD sessions</a:t>
            </a:r>
            <a:endParaRPr/>
          </a:p>
          <a:p>
            <a:pPr indent="-317500" lvl="0" marL="457200" marR="0" rtl="0" algn="l">
              <a:lnSpc>
                <a:spcPct val="200000"/>
              </a:lnSpc>
              <a:spcBef>
                <a:spcPts val="0"/>
              </a:spcBef>
              <a:spcAft>
                <a:spcPts val="0"/>
              </a:spcAft>
              <a:buSzPts val="1400"/>
              <a:buChar char="●"/>
            </a:pPr>
            <a:r>
              <a:rPr lang="en-US"/>
              <a:t>Zoom Pop-ins</a:t>
            </a:r>
            <a:endParaRPr/>
          </a:p>
          <a:p>
            <a:pPr indent="0" lvl="0" marL="0" marR="0" rtl="0" algn="l">
              <a:lnSpc>
                <a:spcPct val="115000"/>
              </a:lnSpc>
              <a:spcBef>
                <a:spcPts val="0"/>
              </a:spcBef>
              <a:spcAft>
                <a:spcPts val="0"/>
              </a:spcAft>
              <a:buClr>
                <a:schemeClr val="dk1"/>
              </a:buClr>
              <a:buSzPts val="11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3"/>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Elementary School Online Tools and Portals</a:t>
            </a:r>
            <a:endParaRPr/>
          </a:p>
        </p:txBody>
      </p:sp>
      <p:sp>
        <p:nvSpPr>
          <p:cNvPr id="90" name="Google Shape;90;p13"/>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317500" lvl="0" marL="457200" marR="0" rtl="0" algn="l">
              <a:lnSpc>
                <a:spcPct val="200000"/>
              </a:lnSpc>
              <a:spcBef>
                <a:spcPts val="0"/>
              </a:spcBef>
              <a:spcAft>
                <a:spcPts val="0"/>
              </a:spcAft>
              <a:buClr>
                <a:srgbClr val="434343"/>
              </a:buClr>
              <a:buSzPts val="1400"/>
              <a:buChar char="●"/>
            </a:pPr>
            <a:r>
              <a:rPr lang="en-US">
                <a:solidFill>
                  <a:srgbClr val="434343"/>
                </a:solidFill>
              </a:rPr>
              <a:t>Zoom</a:t>
            </a:r>
            <a:endParaRPr>
              <a:solidFill>
                <a:srgbClr val="434343"/>
              </a:solidFill>
            </a:endParaRPr>
          </a:p>
          <a:p>
            <a:pPr indent="-317500" lvl="0" marL="457200" marR="0" rtl="0" algn="l">
              <a:lnSpc>
                <a:spcPct val="200000"/>
              </a:lnSpc>
              <a:spcBef>
                <a:spcPts val="0"/>
              </a:spcBef>
              <a:spcAft>
                <a:spcPts val="0"/>
              </a:spcAft>
              <a:buClr>
                <a:srgbClr val="434343"/>
              </a:buClr>
              <a:buSzPts val="1400"/>
              <a:buChar char="●"/>
            </a:pPr>
            <a:r>
              <a:rPr lang="en-US">
                <a:solidFill>
                  <a:srgbClr val="434343"/>
                </a:solidFill>
              </a:rPr>
              <a:t>Seesaw</a:t>
            </a:r>
            <a:endParaRPr>
              <a:solidFill>
                <a:srgbClr val="434343"/>
              </a:solidFill>
            </a:endParaRPr>
          </a:p>
          <a:p>
            <a:pPr indent="-317500" lvl="0" marL="457200" marR="0" rtl="0" algn="l">
              <a:lnSpc>
                <a:spcPct val="200000"/>
              </a:lnSpc>
              <a:spcBef>
                <a:spcPts val="0"/>
              </a:spcBef>
              <a:spcAft>
                <a:spcPts val="0"/>
              </a:spcAft>
              <a:buClr>
                <a:srgbClr val="434343"/>
              </a:buClr>
              <a:buSzPts val="1400"/>
              <a:buChar char="●"/>
            </a:pPr>
            <a:r>
              <a:rPr lang="en-US">
                <a:solidFill>
                  <a:srgbClr val="434343"/>
                </a:solidFill>
              </a:rPr>
              <a:t>Google Classroom</a:t>
            </a:r>
            <a:endParaRPr>
              <a:solidFill>
                <a:srgbClr val="434343"/>
              </a:solidFill>
            </a:endParaRPr>
          </a:p>
          <a:p>
            <a:pPr indent="0" lvl="0" marL="457200" marR="0" rtl="0" algn="l">
              <a:lnSpc>
                <a:spcPct val="200000"/>
              </a:lnSpc>
              <a:spcBef>
                <a:spcPts val="0"/>
              </a:spcBef>
              <a:spcAft>
                <a:spcPts val="0"/>
              </a:spcAft>
              <a:buNone/>
            </a:pPr>
            <a:r>
              <a:t/>
            </a:r>
            <a:endParaRPr>
              <a:solidFill>
                <a:srgbClr val="434343"/>
              </a:solidFill>
            </a:endParaRPr>
          </a:p>
          <a:p>
            <a:pPr indent="0" lvl="0" marL="1371600" marR="0" rtl="0" algn="l">
              <a:lnSpc>
                <a:spcPct val="200000"/>
              </a:lnSpc>
              <a:spcBef>
                <a:spcPts val="315"/>
              </a:spcBef>
              <a:spcAft>
                <a:spcPts val="0"/>
              </a:spcAft>
              <a:buNone/>
            </a:pPr>
            <a:r>
              <a:t/>
            </a:r>
            <a:endParaRPr i="0" u="none" cap="none" strike="noStrike">
              <a:solidFill>
                <a:srgbClr val="5B0F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4"/>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Elementary School Method for Monitoring Instruction</a:t>
            </a:r>
            <a:endParaRPr/>
          </a:p>
        </p:txBody>
      </p:sp>
      <p:sp>
        <p:nvSpPr>
          <p:cNvPr id="96" name="Google Shape;96;p14"/>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317500" lvl="0" marL="457200" marR="0" rtl="0" algn="l">
              <a:lnSpc>
                <a:spcPct val="200000"/>
              </a:lnSpc>
              <a:spcBef>
                <a:spcPts val="0"/>
              </a:spcBef>
              <a:spcAft>
                <a:spcPts val="0"/>
              </a:spcAft>
              <a:buClr>
                <a:srgbClr val="434343"/>
              </a:buClr>
              <a:buSzPts val="1400"/>
              <a:buChar char="●"/>
            </a:pPr>
            <a:r>
              <a:rPr b="1" lang="en-US">
                <a:solidFill>
                  <a:srgbClr val="434343"/>
                </a:solidFill>
              </a:rPr>
              <a:t>Zoom Pop-ins</a:t>
            </a:r>
            <a:endParaRPr b="1">
              <a:solidFill>
                <a:srgbClr val="434343"/>
              </a:solidFill>
            </a:endParaRPr>
          </a:p>
          <a:p>
            <a:pPr indent="-317500" lvl="0" marL="457200" marR="0" rtl="0" algn="l">
              <a:lnSpc>
                <a:spcPct val="200000"/>
              </a:lnSpc>
              <a:spcBef>
                <a:spcPts val="0"/>
              </a:spcBef>
              <a:spcAft>
                <a:spcPts val="0"/>
              </a:spcAft>
              <a:buClr>
                <a:srgbClr val="434343"/>
              </a:buClr>
              <a:buSzPts val="1400"/>
              <a:buChar char="●"/>
            </a:pPr>
            <a:r>
              <a:rPr b="1" lang="en-US">
                <a:solidFill>
                  <a:srgbClr val="434343"/>
                </a:solidFill>
              </a:rPr>
              <a:t>Benchmarks every 6 weeks</a:t>
            </a:r>
            <a:endParaRPr b="1">
              <a:solidFill>
                <a:srgbClr val="434343"/>
              </a:solidFill>
            </a:endParaRPr>
          </a:p>
          <a:p>
            <a:pPr indent="-317500" lvl="0" marL="457200" marR="0" rtl="0" algn="l">
              <a:lnSpc>
                <a:spcPct val="200000"/>
              </a:lnSpc>
              <a:spcBef>
                <a:spcPts val="0"/>
              </a:spcBef>
              <a:spcAft>
                <a:spcPts val="0"/>
              </a:spcAft>
              <a:buClr>
                <a:srgbClr val="434343"/>
              </a:buClr>
              <a:buSzPts val="1400"/>
              <a:buChar char="●"/>
            </a:pPr>
            <a:r>
              <a:rPr b="1" lang="en-US">
                <a:solidFill>
                  <a:srgbClr val="434343"/>
                </a:solidFill>
              </a:rPr>
              <a:t>Weekly Assessments</a:t>
            </a:r>
            <a:endParaRPr b="1">
              <a:solidFill>
                <a:srgbClr val="434343"/>
              </a:solidFill>
            </a:endParaRPr>
          </a:p>
          <a:p>
            <a:pPr indent="-317500" lvl="0" marL="457200" marR="0" rtl="0" algn="l">
              <a:lnSpc>
                <a:spcPct val="200000"/>
              </a:lnSpc>
              <a:spcBef>
                <a:spcPts val="0"/>
              </a:spcBef>
              <a:spcAft>
                <a:spcPts val="0"/>
              </a:spcAft>
              <a:buClr>
                <a:srgbClr val="434343"/>
              </a:buClr>
              <a:buSzPts val="1400"/>
              <a:buChar char="●"/>
            </a:pPr>
            <a:r>
              <a:rPr b="1" lang="en-US">
                <a:solidFill>
                  <a:srgbClr val="434343"/>
                </a:solidFill>
              </a:rPr>
              <a:t>Constant data tracking</a:t>
            </a:r>
            <a:endParaRPr b="1">
              <a:solidFill>
                <a:srgbClr val="434343"/>
              </a:solidFill>
            </a:endParaRPr>
          </a:p>
          <a:p>
            <a:pPr indent="-317500" lvl="0" marL="457200" marR="0" rtl="0" algn="l">
              <a:lnSpc>
                <a:spcPct val="200000"/>
              </a:lnSpc>
              <a:spcBef>
                <a:spcPts val="0"/>
              </a:spcBef>
              <a:spcAft>
                <a:spcPts val="0"/>
              </a:spcAft>
              <a:buClr>
                <a:srgbClr val="434343"/>
              </a:buClr>
              <a:buSzPts val="1400"/>
              <a:buChar char="●"/>
            </a:pPr>
            <a:r>
              <a:rPr b="1" lang="en-US">
                <a:solidFill>
                  <a:srgbClr val="434343"/>
                </a:solidFill>
              </a:rPr>
              <a:t>Weekly lesson plans</a:t>
            </a:r>
            <a:endParaRPr b="1">
              <a:solidFill>
                <a:srgbClr val="434343"/>
              </a:solidFill>
            </a:endParaRPr>
          </a:p>
          <a:p>
            <a:pPr indent="0" lvl="0" marL="457200" marR="0" rtl="0" algn="l">
              <a:lnSpc>
                <a:spcPct val="200000"/>
              </a:lnSpc>
              <a:spcBef>
                <a:spcPts val="0"/>
              </a:spcBef>
              <a:spcAft>
                <a:spcPts val="0"/>
              </a:spcAft>
              <a:buNone/>
            </a:pPr>
            <a:r>
              <a:t/>
            </a:r>
            <a:endParaRPr b="1">
              <a:solidFill>
                <a:srgbClr val="434343"/>
              </a:solidFill>
            </a:endParaRPr>
          </a:p>
          <a:p>
            <a:pPr indent="0" lvl="0" marL="914400" marR="0" rtl="0" algn="l">
              <a:lnSpc>
                <a:spcPct val="100000"/>
              </a:lnSpc>
              <a:spcBef>
                <a:spcPts val="315"/>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5"/>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Elementary School Strategy for Communicating With Students and Parents</a:t>
            </a:r>
            <a:endParaRPr/>
          </a:p>
        </p:txBody>
      </p:sp>
      <p:sp>
        <p:nvSpPr>
          <p:cNvPr id="102" name="Google Shape;102;p15"/>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45720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434343"/>
              </a:solidFill>
              <a:latin typeface="Lucida Sans"/>
              <a:ea typeface="Lucida Sans"/>
              <a:cs typeface="Lucida Sans"/>
              <a:sym typeface="Lucida Sans"/>
            </a:endParaRPr>
          </a:p>
          <a:p>
            <a:pPr indent="0" lvl="0" marL="0" marR="0" rtl="0" algn="l">
              <a:lnSpc>
                <a:spcPct val="200000"/>
              </a:lnSpc>
              <a:spcBef>
                <a:spcPts val="315"/>
              </a:spcBef>
              <a:spcAft>
                <a:spcPts val="0"/>
              </a:spcAft>
              <a:buNone/>
            </a:pPr>
            <a:r>
              <a:t/>
            </a:r>
            <a:endParaRPr/>
          </a:p>
          <a:p>
            <a:pPr indent="0" lvl="0" marL="0" marR="0" rtl="0" algn="l">
              <a:lnSpc>
                <a:spcPct val="200000"/>
              </a:lnSpc>
              <a:spcBef>
                <a:spcPts val="315"/>
              </a:spcBef>
              <a:spcAft>
                <a:spcPts val="0"/>
              </a:spcAft>
              <a:buNone/>
            </a:pPr>
            <a:r>
              <a:t/>
            </a:r>
            <a:endParaRPr/>
          </a:p>
          <a:p>
            <a:pPr indent="0" lvl="0" marL="0" marR="0" rtl="0" algn="l">
              <a:lnSpc>
                <a:spcPct val="200000"/>
              </a:lnSpc>
              <a:spcBef>
                <a:spcPts val="315"/>
              </a:spcBef>
              <a:spcAft>
                <a:spcPts val="0"/>
              </a:spcAft>
              <a:buNone/>
            </a:pPr>
            <a:r>
              <a:rPr lang="en-US"/>
              <a:t>      Parent Square</a:t>
            </a:r>
            <a:endParaRPr/>
          </a:p>
          <a:p>
            <a:pPr indent="0" lvl="0" marL="0" marR="0" rtl="0" algn="l">
              <a:lnSpc>
                <a:spcPct val="200000"/>
              </a:lnSpc>
              <a:spcBef>
                <a:spcPts val="315"/>
              </a:spcBef>
              <a:spcAft>
                <a:spcPts val="0"/>
              </a:spcAft>
              <a:buNone/>
            </a:pPr>
            <a:r>
              <a:rPr lang="en-US"/>
              <a:t>      Direct Emails</a:t>
            </a:r>
            <a:endParaRPr/>
          </a:p>
          <a:p>
            <a:pPr indent="0" lvl="0" marL="0" marR="0" rtl="0" algn="l">
              <a:lnSpc>
                <a:spcPct val="200000"/>
              </a:lnSpc>
              <a:spcBef>
                <a:spcPts val="315"/>
              </a:spcBef>
              <a:spcAft>
                <a:spcPts val="0"/>
              </a:spcAft>
              <a:buNone/>
            </a:pPr>
            <a:r>
              <a:rPr lang="en-US"/>
              <a:t>      Teacher newsletters and updates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