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6858000" cx="12192000"/>
  <p:notesSz cx="12192000" cy="6858000"/>
  <p:embeddedFontLst>
    <p:embeddedFont>
      <p:font typeface="Roboto"/>
      <p:regular r:id="rId19"/>
      <p:bold r:id="rId20"/>
      <p:italic r:id="rId21"/>
      <p:boldItalic r:id="rId22"/>
    </p:embeddedFont>
    <p:embeddedFont>
      <p:font typeface="PT Sans Narrow"/>
      <p:regular r:id="rId23"/>
      <p:bold r:id="rId24"/>
    </p:embeddedFont>
    <p:embeddedFont>
      <p:font typeface="Arial Narrow"/>
      <p:regular r:id="rId25"/>
      <p:bold r:id="rId26"/>
      <p:italic r:id="rId27"/>
      <p:boldItalic r:id="rId28"/>
    </p:embeddedFont>
    <p:embeddedFont>
      <p:font typeface="Helvetica Neue"/>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B157E07-6565-4C58-9976-EF976BA7F865}">
  <a:tblStyle styleId="{3B157E07-6565-4C58-9976-EF976BA7F865}"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F667DA70-1A9D-4606-B3B0-029A0C9AFEBB}"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22" Type="http://schemas.openxmlformats.org/officeDocument/2006/relationships/font" Target="fonts/Roboto-boldItalic.fntdata"/><Relationship Id="rId21" Type="http://schemas.openxmlformats.org/officeDocument/2006/relationships/font" Target="fonts/Roboto-italic.fntdata"/><Relationship Id="rId24" Type="http://schemas.openxmlformats.org/officeDocument/2006/relationships/font" Target="fonts/PTSansNarrow-bold.fntdata"/><Relationship Id="rId23" Type="http://schemas.openxmlformats.org/officeDocument/2006/relationships/font" Target="fonts/PTSansNarrow-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ArialNarrow-bold.fntdata"/><Relationship Id="rId25" Type="http://schemas.openxmlformats.org/officeDocument/2006/relationships/font" Target="fonts/ArialNarrow-regular.fntdata"/><Relationship Id="rId28" Type="http://schemas.openxmlformats.org/officeDocument/2006/relationships/font" Target="fonts/ArialNarrow-boldItalic.fntdata"/><Relationship Id="rId27" Type="http://schemas.openxmlformats.org/officeDocument/2006/relationships/font" Target="fonts/ArialNarrow-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HelveticaNeue-regular.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HelveticaNeue-italic.fntdata"/><Relationship Id="rId30" Type="http://schemas.openxmlformats.org/officeDocument/2006/relationships/font" Target="fonts/HelveticaNeue-bold.fntdata"/><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font" Target="fonts/HelveticaNeue-bold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Roboto-regular.fntdata"/><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7: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6" name="Google Shape;106;p7: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8: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2" name="Google Shape;112;p8: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9: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8" name="Google Shape;118;p9: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99f1fa3b4f_0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99f1fa3b4f_0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99f1fa3b4f_0_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99f1fa3b4f_0_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99f1fa3b4f_0_10: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69" name="Google Shape;69;g99f1fa3b4f_0_10: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1" name="Google Shape;81;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7" name="Google Shape;87;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5: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6: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0" name="Google Shape;100;p6: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gmail.com" TargetMode="External"/><Relationship Id="rId4" Type="http://schemas.openxmlformats.org/officeDocument/2006/relationships/hyperlink" Target="http://aims.schoology.com" TargetMode="External"/><Relationship Id="rId11" Type="http://schemas.openxmlformats.org/officeDocument/2006/relationships/hyperlink" Target="https://www.quill.org" TargetMode="External"/><Relationship Id="rId10" Type="http://schemas.openxmlformats.org/officeDocument/2006/relationships/hyperlink" Target="https://h100006768.education.scholastic.com/" TargetMode="External"/><Relationship Id="rId12" Type="http://schemas.openxmlformats.org/officeDocument/2006/relationships/hyperlink" Target="https://aimsk12.rosettastoneclassroom.com" TargetMode="External"/><Relationship Id="rId9" Type="http://schemas.openxmlformats.org/officeDocument/2006/relationships/hyperlink" Target="https://digital.standardsplus.org/student-login" TargetMode="External"/><Relationship Id="rId5" Type="http://schemas.openxmlformats.org/officeDocument/2006/relationships/hyperlink" Target="http://aimschools.illuminatehc.com/" TargetMode="External"/><Relationship Id="rId6" Type="http://schemas.openxmlformats.org/officeDocument/2006/relationships/hyperlink" Target="https://americanindian.powerschool.com/public/" TargetMode="External"/><Relationship Id="rId7" Type="http://schemas.openxmlformats.org/officeDocument/2006/relationships/hyperlink" Target="https://www.aleks.com/" TargetMode="External"/><Relationship Id="rId8" Type="http://schemas.openxmlformats.org/officeDocument/2006/relationships/hyperlink" Target="https://my.mheducation.com/logi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mailto:Middleschool@aimsk12.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954850" y="711625"/>
            <a:ext cx="10282200" cy="1920900"/>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b="1" lang="en-US"/>
              <a:t>AIMS K-12 Board Report</a:t>
            </a:r>
            <a:br>
              <a:rPr b="1" lang="en-US"/>
            </a:br>
            <a:r>
              <a:rPr b="1" lang="en-US" sz="2800"/>
              <a:t>Reporting Period September 2020</a:t>
            </a:r>
            <a:endParaRPr b="1" sz="2800"/>
          </a:p>
        </p:txBody>
      </p:sp>
      <p:sp>
        <p:nvSpPr>
          <p:cNvPr id="52" name="Google Shape;52;p7"/>
          <p:cNvSpPr txBox="1"/>
          <p:nvPr/>
        </p:nvSpPr>
        <p:spPr>
          <a:xfrm>
            <a:off x="1872838" y="3368250"/>
            <a:ext cx="7239000" cy="1064100"/>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None/>
            </a:pPr>
            <a:r>
              <a:t/>
            </a:r>
            <a:endParaRPr/>
          </a:p>
          <a:p>
            <a:pPr indent="909319" lvl="0" marL="12700" marR="5080" rtl="0" algn="ctr">
              <a:lnSpc>
                <a:spcPct val="119656"/>
              </a:lnSpc>
              <a:spcBef>
                <a:spcPts val="0"/>
              </a:spcBef>
              <a:spcAft>
                <a:spcPts val="0"/>
              </a:spcAft>
              <a:buNone/>
            </a:pPr>
            <a:r>
              <a:rPr b="0" i="0" lang="en-US" sz="1400" u="none" cap="none" strike="noStrike">
                <a:solidFill>
                  <a:srgbClr val="685D46"/>
                </a:solidFill>
                <a:latin typeface="Arial"/>
                <a:ea typeface="Arial"/>
                <a:cs typeface="Arial"/>
                <a:sym typeface="Arial"/>
              </a:rPr>
              <a:t>Head of School </a:t>
            </a:r>
            <a:r>
              <a:rPr lang="en-US">
                <a:solidFill>
                  <a:srgbClr val="685D46"/>
                </a:solidFill>
              </a:rPr>
              <a:t>Peter Holmquist,</a:t>
            </a:r>
            <a:r>
              <a:rPr b="0" i="0" lang="en-US" sz="1400" u="none" cap="none" strike="noStrike">
                <a:solidFill>
                  <a:srgbClr val="685D46"/>
                </a:solidFill>
                <a:latin typeface="Arial"/>
                <a:ea typeface="Arial"/>
                <a:cs typeface="Arial"/>
                <a:sym typeface="Arial"/>
              </a:rPr>
              <a:t> A</a:t>
            </a:r>
            <a:r>
              <a:rPr lang="en-US">
                <a:solidFill>
                  <a:srgbClr val="685D46"/>
                </a:solidFill>
              </a:rPr>
              <a:t>IMS </a:t>
            </a:r>
            <a:r>
              <a:rPr b="0" i="0" lang="en-US" sz="1400" u="none" cap="none" strike="noStrike">
                <a:solidFill>
                  <a:srgbClr val="685D46"/>
                </a:solidFill>
                <a:latin typeface="Arial"/>
                <a:ea typeface="Arial"/>
                <a:cs typeface="Arial"/>
                <a:sym typeface="Arial"/>
              </a:rPr>
              <a:t>College Prep </a:t>
            </a:r>
            <a:r>
              <a:rPr lang="en-US">
                <a:solidFill>
                  <a:srgbClr val="685D46"/>
                </a:solidFill>
              </a:rPr>
              <a:t>Middle</a:t>
            </a:r>
            <a:r>
              <a:rPr b="0" i="0" lang="en-US" sz="1400" u="none" cap="none" strike="noStrike">
                <a:solidFill>
                  <a:srgbClr val="685D46"/>
                </a:solidFill>
                <a:latin typeface="Arial"/>
                <a:ea typeface="Arial"/>
                <a:cs typeface="Arial"/>
                <a:sym typeface="Arial"/>
              </a:rPr>
              <a:t> School</a:t>
            </a:r>
            <a:endParaRPr b="0" i="0" sz="1400" u="none" cap="none" strike="noStrike">
              <a:solidFill>
                <a:srgbClr val="685D46"/>
              </a:solidFill>
              <a:latin typeface="Arial"/>
              <a:ea typeface="Arial"/>
              <a:cs typeface="Arial"/>
              <a:sym typeface="Arial"/>
            </a:endParaRPr>
          </a:p>
          <a:p>
            <a:pPr indent="909319" lvl="0" marL="12700" marR="5080" rtl="0" algn="ctr">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ph type="title"/>
          </p:nvPr>
        </p:nvSpPr>
        <p:spPr>
          <a:xfrm>
            <a:off x="517199" y="670574"/>
            <a:ext cx="11674801" cy="1689567"/>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Middle</a:t>
            </a:r>
            <a:r>
              <a:rPr lang="en-US" sz="3600"/>
              <a:t> School Strategy for Addressing Concerns From Parents and Students</a:t>
            </a:r>
            <a:endParaRPr/>
          </a:p>
        </p:txBody>
      </p:sp>
      <p:sp>
        <p:nvSpPr>
          <p:cNvPr id="109" name="Google Shape;109;p16"/>
          <p:cNvSpPr txBox="1"/>
          <p:nvPr/>
        </p:nvSpPr>
        <p:spPr>
          <a:xfrm>
            <a:off x="517200" y="2056950"/>
            <a:ext cx="11041200" cy="4583400"/>
          </a:xfrm>
          <a:prstGeom prst="rect">
            <a:avLst/>
          </a:prstGeom>
          <a:noFill/>
          <a:ln>
            <a:noFill/>
          </a:ln>
        </p:spPr>
        <p:txBody>
          <a:bodyPr anchorCtr="0" anchor="t" bIns="0" lIns="0" spcFirstLastPara="1" rIns="0" wrap="square" tIns="52700">
            <a:noAutofit/>
          </a:bodyPr>
          <a:lstStyle/>
          <a:p>
            <a:pPr indent="-374650" lvl="0" marL="457200" marR="0" rtl="0" algn="l">
              <a:lnSpc>
                <a:spcPct val="100000"/>
              </a:lnSpc>
              <a:spcBef>
                <a:spcPts val="0"/>
              </a:spcBef>
              <a:spcAft>
                <a:spcPts val="0"/>
              </a:spcAft>
              <a:buClr>
                <a:srgbClr val="434343"/>
              </a:buClr>
              <a:buSzPts val="2300"/>
              <a:buFont typeface="Helvetica"/>
              <a:buAutoNum type="arabicPeriod"/>
            </a:pPr>
            <a:r>
              <a:rPr b="1" lang="en-US" sz="2300">
                <a:solidFill>
                  <a:srgbClr val="434343"/>
                </a:solidFill>
                <a:latin typeface="Helvetica"/>
                <a:ea typeface="Helvetica"/>
                <a:cs typeface="Helvetica"/>
                <a:sym typeface="Helvetica"/>
              </a:rPr>
              <a:t>At any of these stages, if there is a resolution the process stops.</a:t>
            </a:r>
            <a:endParaRPr b="1" sz="2300">
              <a:solidFill>
                <a:srgbClr val="434343"/>
              </a:solidFill>
              <a:latin typeface="Helvetica"/>
              <a:ea typeface="Helvetica"/>
              <a:cs typeface="Helvetica"/>
              <a:sym typeface="Helvetica"/>
            </a:endParaRPr>
          </a:p>
          <a:p>
            <a:pPr indent="-374650" lvl="0" marL="457200" marR="0" rtl="0" algn="l">
              <a:lnSpc>
                <a:spcPct val="100000"/>
              </a:lnSpc>
              <a:spcBef>
                <a:spcPts val="1000"/>
              </a:spcBef>
              <a:spcAft>
                <a:spcPts val="0"/>
              </a:spcAft>
              <a:buClr>
                <a:srgbClr val="434343"/>
              </a:buClr>
              <a:buSzPts val="2300"/>
              <a:buFont typeface="Helvetica"/>
              <a:buAutoNum type="arabicPeriod"/>
            </a:pPr>
            <a:r>
              <a:rPr b="1" lang="en-US" sz="2300">
                <a:solidFill>
                  <a:srgbClr val="434343"/>
                </a:solidFill>
                <a:latin typeface="Helvetica"/>
                <a:ea typeface="Helvetica"/>
                <a:cs typeface="Helvetica"/>
                <a:sym typeface="Helvetica"/>
              </a:rPr>
              <a:t>Parent addresses concern, usually through email, although sometimes in person at front desk</a:t>
            </a:r>
            <a:endParaRPr b="1" sz="2300">
              <a:solidFill>
                <a:srgbClr val="434343"/>
              </a:solidFill>
              <a:latin typeface="Helvetica"/>
              <a:ea typeface="Helvetica"/>
              <a:cs typeface="Helvetica"/>
              <a:sym typeface="Helvetica"/>
            </a:endParaRPr>
          </a:p>
          <a:p>
            <a:pPr indent="-374650" lvl="0" marL="457200" marR="0" rtl="0" algn="l">
              <a:lnSpc>
                <a:spcPct val="100000"/>
              </a:lnSpc>
              <a:spcBef>
                <a:spcPts val="1000"/>
              </a:spcBef>
              <a:spcAft>
                <a:spcPts val="0"/>
              </a:spcAft>
              <a:buClr>
                <a:srgbClr val="434343"/>
              </a:buClr>
              <a:buSzPts val="2300"/>
              <a:buFont typeface="Helvetica"/>
              <a:buAutoNum type="arabicPeriod"/>
            </a:pPr>
            <a:r>
              <a:rPr b="1" lang="en-US" sz="2300">
                <a:solidFill>
                  <a:srgbClr val="434343"/>
                </a:solidFill>
                <a:latin typeface="Helvetica"/>
                <a:ea typeface="Helvetica"/>
                <a:cs typeface="Helvetica"/>
                <a:sym typeface="Helvetica"/>
              </a:rPr>
              <a:t>Staff (usually clerical or faculty) respond as best they can in the moment</a:t>
            </a:r>
            <a:endParaRPr b="1" sz="2300">
              <a:solidFill>
                <a:srgbClr val="434343"/>
              </a:solidFill>
              <a:latin typeface="Helvetica"/>
              <a:ea typeface="Helvetica"/>
              <a:cs typeface="Helvetica"/>
              <a:sym typeface="Helvetica"/>
            </a:endParaRPr>
          </a:p>
          <a:p>
            <a:pPr indent="-374650" lvl="0" marL="457200" marR="0" rtl="0" algn="l">
              <a:lnSpc>
                <a:spcPct val="100000"/>
              </a:lnSpc>
              <a:spcBef>
                <a:spcPts val="1000"/>
              </a:spcBef>
              <a:spcAft>
                <a:spcPts val="0"/>
              </a:spcAft>
              <a:buClr>
                <a:srgbClr val="434343"/>
              </a:buClr>
              <a:buSzPts val="2300"/>
              <a:buFont typeface="Helvetica"/>
              <a:buAutoNum type="arabicPeriod"/>
            </a:pPr>
            <a:r>
              <a:rPr b="1" lang="en-US" sz="2300">
                <a:solidFill>
                  <a:srgbClr val="434343"/>
                </a:solidFill>
                <a:latin typeface="Helvetica"/>
                <a:ea typeface="Helvetica"/>
                <a:cs typeface="Helvetica"/>
                <a:sym typeface="Helvetica"/>
              </a:rPr>
              <a:t>If there is no resolution in first contact, then the student’s teachers are invited to weigh in with their information, or intervene for their student.</a:t>
            </a:r>
            <a:endParaRPr b="1" sz="2300">
              <a:solidFill>
                <a:srgbClr val="434343"/>
              </a:solidFill>
              <a:latin typeface="Helvetica"/>
              <a:ea typeface="Helvetica"/>
              <a:cs typeface="Helvetica"/>
              <a:sym typeface="Helvetica"/>
            </a:endParaRPr>
          </a:p>
          <a:p>
            <a:pPr indent="-374650" lvl="0" marL="457200" marR="0" rtl="0" algn="l">
              <a:lnSpc>
                <a:spcPct val="100000"/>
              </a:lnSpc>
              <a:spcBef>
                <a:spcPts val="1000"/>
              </a:spcBef>
              <a:spcAft>
                <a:spcPts val="0"/>
              </a:spcAft>
              <a:buClr>
                <a:srgbClr val="434343"/>
              </a:buClr>
              <a:buSzPts val="2300"/>
              <a:buFont typeface="Helvetica"/>
              <a:buAutoNum type="arabicPeriod"/>
            </a:pPr>
            <a:r>
              <a:rPr b="1" lang="en-US" sz="2300">
                <a:solidFill>
                  <a:srgbClr val="434343"/>
                </a:solidFill>
                <a:latin typeface="Helvetica"/>
                <a:ea typeface="Helvetica"/>
                <a:cs typeface="Helvetica"/>
                <a:sym typeface="Helvetica"/>
              </a:rPr>
              <a:t>If there is still no resolution, a MS administrator or other staff (ELD, SpEd) may become involved. If this is the first contact, step 4 will be enacted.</a:t>
            </a:r>
            <a:endParaRPr b="1" sz="2300">
              <a:solidFill>
                <a:srgbClr val="434343"/>
              </a:solidFill>
              <a:latin typeface="Helvetica"/>
              <a:ea typeface="Helvetica"/>
              <a:cs typeface="Helvetica"/>
              <a:sym typeface="Helvetica"/>
            </a:endParaRPr>
          </a:p>
          <a:p>
            <a:pPr indent="-374650" lvl="0" marL="457200" marR="0" rtl="0" algn="l">
              <a:lnSpc>
                <a:spcPct val="100000"/>
              </a:lnSpc>
              <a:spcBef>
                <a:spcPts val="1000"/>
              </a:spcBef>
              <a:spcAft>
                <a:spcPts val="1000"/>
              </a:spcAft>
              <a:buClr>
                <a:srgbClr val="434343"/>
              </a:buClr>
              <a:buSzPts val="2300"/>
              <a:buFont typeface="Helvetica"/>
              <a:buAutoNum type="arabicPeriod"/>
            </a:pPr>
            <a:r>
              <a:rPr b="1" lang="en-US" sz="2300">
                <a:solidFill>
                  <a:srgbClr val="434343"/>
                </a:solidFill>
                <a:latin typeface="Helvetica"/>
                <a:ea typeface="Helvetica"/>
                <a:cs typeface="Helvetica"/>
                <a:sym typeface="Helvetica"/>
              </a:rPr>
              <a:t>If there is not resolution and no clear policy, there may be a meeting between stakeholders.</a:t>
            </a:r>
            <a:endParaRPr b="1" sz="2300">
              <a:solidFill>
                <a:srgbClr val="434343"/>
              </a:solidFill>
              <a:latin typeface="Helvetica"/>
              <a:ea typeface="Helvetica"/>
              <a:cs typeface="Helvetica"/>
              <a:sym typeface="Helvet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7"/>
          <p:cNvSpPr txBox="1"/>
          <p:nvPr>
            <p:ph type="title"/>
          </p:nvPr>
        </p:nvSpPr>
        <p:spPr>
          <a:xfrm>
            <a:off x="517199" y="670574"/>
            <a:ext cx="11674801" cy="1689567"/>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Wellness Practices That </a:t>
            </a:r>
            <a:r>
              <a:rPr lang="en-US" sz="3600"/>
              <a:t>Middle</a:t>
            </a:r>
            <a:r>
              <a:rPr lang="en-US" sz="3600"/>
              <a:t> Students Are Encouraged to Employ To Promote Overall Mental and Physical Healthy Well-Being</a:t>
            </a:r>
            <a:br>
              <a:rPr lang="en-US" sz="3600"/>
            </a:br>
            <a:endParaRPr sz="3600"/>
          </a:p>
        </p:txBody>
      </p:sp>
      <p:sp>
        <p:nvSpPr>
          <p:cNvPr id="115" name="Google Shape;115;p17"/>
          <p:cNvSpPr txBox="1"/>
          <p:nvPr/>
        </p:nvSpPr>
        <p:spPr>
          <a:xfrm>
            <a:off x="517200" y="2079175"/>
            <a:ext cx="11041200" cy="4509900"/>
          </a:xfrm>
          <a:prstGeom prst="rect">
            <a:avLst/>
          </a:prstGeom>
          <a:noFill/>
          <a:ln>
            <a:noFill/>
          </a:ln>
        </p:spPr>
        <p:txBody>
          <a:bodyPr anchorCtr="0" anchor="t" bIns="0" lIns="0" spcFirstLastPara="1" rIns="0" wrap="square" tIns="52700">
            <a:noAutofit/>
          </a:bodyPr>
          <a:lstStyle/>
          <a:p>
            <a:pPr indent="-444500" lvl="0" marL="609600" rtl="0" algn="l">
              <a:spcBef>
                <a:spcPts val="0"/>
              </a:spcBef>
              <a:spcAft>
                <a:spcPts val="0"/>
              </a:spcAft>
              <a:buClr>
                <a:srgbClr val="434343"/>
              </a:buClr>
              <a:buSzPts val="2200"/>
              <a:buFont typeface="Helvetica"/>
              <a:buChar char="●"/>
            </a:pPr>
            <a:r>
              <a:rPr b="1" lang="en-US" sz="2200">
                <a:solidFill>
                  <a:srgbClr val="434343"/>
                </a:solidFill>
                <a:latin typeface="Helvetica"/>
                <a:ea typeface="Helvetica"/>
                <a:cs typeface="Helvetica"/>
                <a:sym typeface="Helvetica"/>
              </a:rPr>
              <a:t>Teachers ask an emotional check-in question to begin the classroom interaction</a:t>
            </a:r>
            <a:endParaRPr b="1" sz="2200">
              <a:solidFill>
                <a:srgbClr val="434343"/>
              </a:solidFill>
              <a:latin typeface="Helvetica"/>
              <a:ea typeface="Helvetica"/>
              <a:cs typeface="Helvetica"/>
              <a:sym typeface="Helvetica"/>
            </a:endParaRPr>
          </a:p>
          <a:p>
            <a:pPr indent="-444500" lvl="0" marL="609600" rtl="0" algn="l">
              <a:spcBef>
                <a:spcPts val="0"/>
              </a:spcBef>
              <a:spcAft>
                <a:spcPts val="0"/>
              </a:spcAft>
              <a:buClr>
                <a:srgbClr val="434343"/>
              </a:buClr>
              <a:buSzPts val="2200"/>
              <a:buFont typeface="Helvetica"/>
              <a:buChar char="●"/>
            </a:pPr>
            <a:r>
              <a:rPr b="1" lang="en-US" sz="2200">
                <a:solidFill>
                  <a:srgbClr val="434343"/>
                </a:solidFill>
                <a:latin typeface="Helvetica"/>
                <a:ea typeface="Helvetica"/>
                <a:cs typeface="Helvetica"/>
                <a:sym typeface="Helvetica"/>
              </a:rPr>
              <a:t>Teachers include “icebreaker” activities to build community, trust, and care in the classroom</a:t>
            </a:r>
            <a:endParaRPr b="1" sz="2200">
              <a:solidFill>
                <a:srgbClr val="434343"/>
              </a:solidFill>
              <a:latin typeface="Helvetica"/>
              <a:ea typeface="Helvetica"/>
              <a:cs typeface="Helvetica"/>
              <a:sym typeface="Helvetica"/>
            </a:endParaRPr>
          </a:p>
          <a:p>
            <a:pPr indent="-444500" lvl="0" marL="609600" rtl="0" algn="l">
              <a:spcBef>
                <a:spcPts val="0"/>
              </a:spcBef>
              <a:spcAft>
                <a:spcPts val="0"/>
              </a:spcAft>
              <a:buClr>
                <a:srgbClr val="434343"/>
              </a:buClr>
              <a:buSzPts val="2200"/>
              <a:buFont typeface="Helvetica"/>
              <a:buChar char="●"/>
            </a:pPr>
            <a:r>
              <a:rPr b="1" lang="en-US" sz="2200">
                <a:solidFill>
                  <a:srgbClr val="434343"/>
                </a:solidFill>
                <a:latin typeface="Helvetica"/>
                <a:ea typeface="Helvetica"/>
                <a:cs typeface="Helvetica"/>
                <a:sym typeface="Helvetica"/>
              </a:rPr>
              <a:t>Administrators begin their meetings with faculty with a brief emotional check-in.</a:t>
            </a:r>
            <a:endParaRPr b="1" sz="2200">
              <a:solidFill>
                <a:srgbClr val="434343"/>
              </a:solidFill>
              <a:latin typeface="Helvetica"/>
              <a:ea typeface="Helvetica"/>
              <a:cs typeface="Helvetica"/>
              <a:sym typeface="Helvetica"/>
            </a:endParaRPr>
          </a:p>
          <a:p>
            <a:pPr indent="-444500" lvl="0" marL="609600" rtl="0" algn="l">
              <a:spcBef>
                <a:spcPts val="0"/>
              </a:spcBef>
              <a:spcAft>
                <a:spcPts val="0"/>
              </a:spcAft>
              <a:buClr>
                <a:srgbClr val="434343"/>
              </a:buClr>
              <a:buSzPts val="2200"/>
              <a:buFont typeface="Helvetica"/>
              <a:buChar char="●"/>
            </a:pPr>
            <a:r>
              <a:rPr b="1" lang="en-US" sz="2200">
                <a:solidFill>
                  <a:srgbClr val="434343"/>
                </a:solidFill>
                <a:latin typeface="Helvetica"/>
                <a:ea typeface="Helvetica"/>
                <a:cs typeface="Helvetica"/>
                <a:sym typeface="Helvetica"/>
              </a:rPr>
              <a:t>Phone calls, zoom meetings, among staff interactions, often include this emotional check-in.</a:t>
            </a:r>
            <a:endParaRPr b="1" sz="2200">
              <a:solidFill>
                <a:srgbClr val="434343"/>
              </a:solidFill>
              <a:latin typeface="Helvetica"/>
              <a:ea typeface="Helvetica"/>
              <a:cs typeface="Helvetica"/>
              <a:sym typeface="Helvetica"/>
            </a:endParaRPr>
          </a:p>
          <a:p>
            <a:pPr indent="-444500" lvl="0" marL="609600" rtl="0" algn="l">
              <a:spcBef>
                <a:spcPts val="0"/>
              </a:spcBef>
              <a:spcAft>
                <a:spcPts val="0"/>
              </a:spcAft>
              <a:buClr>
                <a:srgbClr val="434343"/>
              </a:buClr>
              <a:buSzPts val="2200"/>
              <a:buFont typeface="Helvetica"/>
              <a:buChar char="●"/>
            </a:pPr>
            <a:r>
              <a:rPr b="1" lang="en-US" sz="2200">
                <a:solidFill>
                  <a:srgbClr val="434343"/>
                </a:solidFill>
                <a:latin typeface="Helvetica"/>
                <a:ea typeface="Helvetica"/>
                <a:cs typeface="Helvetica"/>
                <a:sym typeface="Helvetica"/>
              </a:rPr>
              <a:t>SEL Counseling for individuals and groups</a:t>
            </a:r>
            <a:endParaRPr b="1" sz="2200">
              <a:solidFill>
                <a:srgbClr val="434343"/>
              </a:solidFill>
              <a:latin typeface="Helvetica"/>
              <a:ea typeface="Helvetica"/>
              <a:cs typeface="Helvetica"/>
              <a:sym typeface="Helvetica"/>
            </a:endParaRPr>
          </a:p>
          <a:p>
            <a:pPr indent="-444500" lvl="0" marL="609600" rtl="0" algn="l">
              <a:spcBef>
                <a:spcPts val="0"/>
              </a:spcBef>
              <a:spcAft>
                <a:spcPts val="0"/>
              </a:spcAft>
              <a:buClr>
                <a:srgbClr val="434343"/>
              </a:buClr>
              <a:buSzPts val="2200"/>
              <a:buFont typeface="Helvetica"/>
              <a:buChar char="●"/>
            </a:pPr>
            <a:r>
              <a:rPr b="1" lang="en-US" sz="2200">
                <a:solidFill>
                  <a:srgbClr val="434343"/>
                </a:solidFill>
                <a:latin typeface="Helvetica"/>
                <a:ea typeface="Helvetica"/>
                <a:cs typeface="Helvetica"/>
                <a:sym typeface="Helvetica"/>
              </a:rPr>
              <a:t>(These were taught/practiced in the “boot camp.”)</a:t>
            </a:r>
            <a:endParaRPr b="1" sz="2200">
              <a:solidFill>
                <a:srgbClr val="434343"/>
              </a:solidFill>
              <a:latin typeface="Helvetica"/>
              <a:ea typeface="Helvetica"/>
              <a:cs typeface="Helvetica"/>
              <a:sym typeface="Helvet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type="title"/>
          </p:nvPr>
        </p:nvSpPr>
        <p:spPr>
          <a:xfrm>
            <a:off x="517199" y="670574"/>
            <a:ext cx="11674801" cy="1689567"/>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Middle</a:t>
            </a:r>
            <a:r>
              <a:rPr lang="en-US" sz="3600"/>
              <a:t> School Challenges/Concerns and Method for Resolution</a:t>
            </a:r>
            <a:endParaRPr/>
          </a:p>
        </p:txBody>
      </p:sp>
      <p:sp>
        <p:nvSpPr>
          <p:cNvPr id="121" name="Google Shape;121;p18"/>
          <p:cNvSpPr txBox="1"/>
          <p:nvPr/>
        </p:nvSpPr>
        <p:spPr>
          <a:xfrm>
            <a:off x="2176150" y="1696775"/>
            <a:ext cx="9190800" cy="4830900"/>
          </a:xfrm>
          <a:prstGeom prst="rect">
            <a:avLst/>
          </a:prstGeom>
          <a:noFill/>
          <a:ln>
            <a:noFill/>
          </a:ln>
        </p:spPr>
        <p:txBody>
          <a:bodyPr anchorCtr="0" anchor="t" bIns="0" lIns="0" spcFirstLastPara="1" rIns="0" wrap="square" tIns="52700">
            <a:noAutofit/>
          </a:bodyPr>
          <a:lstStyle/>
          <a:p>
            <a:pPr indent="-368300" lvl="0" marL="457200" rtl="0" algn="l">
              <a:lnSpc>
                <a:spcPct val="150000"/>
              </a:lnSpc>
              <a:spcBef>
                <a:spcPts val="0"/>
              </a:spcBef>
              <a:spcAft>
                <a:spcPts val="0"/>
              </a:spcAft>
              <a:buClr>
                <a:srgbClr val="434343"/>
              </a:buClr>
              <a:buSzPts val="2200"/>
              <a:buChar char="●"/>
            </a:pPr>
            <a:r>
              <a:rPr b="1" lang="en-US" sz="2200">
                <a:solidFill>
                  <a:srgbClr val="434343"/>
                </a:solidFill>
              </a:rPr>
              <a:t>Engagement of students in online learning (any learning, even in classrooms)</a:t>
            </a:r>
            <a:endParaRPr b="1" sz="2200">
              <a:solidFill>
                <a:srgbClr val="434343"/>
              </a:solidFill>
            </a:endParaRPr>
          </a:p>
          <a:p>
            <a:pPr indent="-368300" lvl="1" marL="914400" rtl="0" algn="l">
              <a:lnSpc>
                <a:spcPct val="150000"/>
              </a:lnSpc>
              <a:spcBef>
                <a:spcPts val="0"/>
              </a:spcBef>
              <a:spcAft>
                <a:spcPts val="0"/>
              </a:spcAft>
              <a:buClr>
                <a:srgbClr val="434343"/>
              </a:buClr>
              <a:buSzPts val="2200"/>
              <a:buChar char="○"/>
            </a:pPr>
            <a:r>
              <a:rPr b="1" lang="en-US" sz="2200">
                <a:solidFill>
                  <a:srgbClr val="434343"/>
                </a:solidFill>
              </a:rPr>
              <a:t>skills, practices, relationships</a:t>
            </a:r>
            <a:endParaRPr b="1" sz="2200">
              <a:solidFill>
                <a:srgbClr val="434343"/>
              </a:solidFill>
            </a:endParaRPr>
          </a:p>
          <a:p>
            <a:pPr indent="0" lvl="0" marL="0" rtl="0" algn="l">
              <a:lnSpc>
                <a:spcPct val="150000"/>
              </a:lnSpc>
              <a:spcBef>
                <a:spcPts val="0"/>
              </a:spcBef>
              <a:spcAft>
                <a:spcPts val="0"/>
              </a:spcAft>
              <a:buNone/>
            </a:pPr>
            <a:r>
              <a:t/>
            </a:r>
            <a:endParaRPr b="1" sz="2200">
              <a:solidFill>
                <a:srgbClr val="434343"/>
              </a:solidFill>
            </a:endParaRPr>
          </a:p>
          <a:p>
            <a:pPr indent="0" lvl="0" marL="0" rtl="0" algn="l">
              <a:lnSpc>
                <a:spcPct val="150000"/>
              </a:lnSpc>
              <a:spcBef>
                <a:spcPts val="0"/>
              </a:spcBef>
              <a:spcAft>
                <a:spcPts val="0"/>
              </a:spcAft>
              <a:buNone/>
            </a:pPr>
            <a:r>
              <a:rPr b="1" lang="en-US" sz="2200">
                <a:solidFill>
                  <a:srgbClr val="434343"/>
                </a:solidFill>
              </a:rPr>
              <a:t>All Day Professional Development addressed </a:t>
            </a:r>
            <a:endParaRPr b="1" sz="2200">
              <a:solidFill>
                <a:srgbClr val="434343"/>
              </a:solidFill>
            </a:endParaRPr>
          </a:p>
          <a:p>
            <a:pPr indent="-368300" lvl="0" marL="457200" rtl="0" algn="l">
              <a:lnSpc>
                <a:spcPct val="150000"/>
              </a:lnSpc>
              <a:spcBef>
                <a:spcPts val="0"/>
              </a:spcBef>
              <a:spcAft>
                <a:spcPts val="0"/>
              </a:spcAft>
              <a:buClr>
                <a:srgbClr val="434343"/>
              </a:buClr>
              <a:buSzPts val="2200"/>
              <a:buChar char="●"/>
            </a:pPr>
            <a:r>
              <a:rPr b="1" lang="en-US" sz="2200">
                <a:solidFill>
                  <a:srgbClr val="434343"/>
                </a:solidFill>
              </a:rPr>
              <a:t>compliance issues </a:t>
            </a:r>
            <a:endParaRPr b="1" sz="2200">
              <a:solidFill>
                <a:srgbClr val="434343"/>
              </a:solidFill>
            </a:endParaRPr>
          </a:p>
          <a:p>
            <a:pPr indent="-368300" lvl="0" marL="457200" rtl="0" algn="l">
              <a:lnSpc>
                <a:spcPct val="150000"/>
              </a:lnSpc>
              <a:spcBef>
                <a:spcPts val="0"/>
              </a:spcBef>
              <a:spcAft>
                <a:spcPts val="0"/>
              </a:spcAft>
              <a:buClr>
                <a:srgbClr val="434343"/>
              </a:buClr>
              <a:buSzPts val="2200"/>
              <a:buChar char="●"/>
            </a:pPr>
            <a:r>
              <a:rPr b="1" lang="en-US" sz="2200">
                <a:solidFill>
                  <a:srgbClr val="434343"/>
                </a:solidFill>
              </a:rPr>
              <a:t>skills development - technology, SEL check-in</a:t>
            </a:r>
            <a:endParaRPr b="1" sz="2200">
              <a:solidFill>
                <a:srgbClr val="434343"/>
              </a:solidFill>
            </a:endParaRPr>
          </a:p>
          <a:p>
            <a:pPr indent="-368300" lvl="0" marL="457200" rtl="0" algn="l">
              <a:lnSpc>
                <a:spcPct val="150000"/>
              </a:lnSpc>
              <a:spcBef>
                <a:spcPts val="0"/>
              </a:spcBef>
              <a:spcAft>
                <a:spcPts val="0"/>
              </a:spcAft>
              <a:buClr>
                <a:srgbClr val="434343"/>
              </a:buClr>
              <a:buSzPts val="2200"/>
              <a:buChar char="●"/>
            </a:pPr>
            <a:r>
              <a:rPr b="1" lang="en-US" sz="2200">
                <a:solidFill>
                  <a:srgbClr val="434343"/>
                </a:solidFill>
              </a:rPr>
              <a:t>online engagement modeling</a:t>
            </a:r>
            <a:endParaRPr b="1" sz="2200">
              <a:solidFill>
                <a:srgbClr val="434343"/>
              </a:solidFill>
            </a:endParaRPr>
          </a:p>
          <a:p>
            <a:pPr indent="0" lvl="0" marL="0" rtl="0" algn="l">
              <a:lnSpc>
                <a:spcPct val="150000"/>
              </a:lnSpc>
              <a:spcBef>
                <a:spcPts val="0"/>
              </a:spcBef>
              <a:spcAft>
                <a:spcPts val="0"/>
              </a:spcAft>
              <a:buNone/>
            </a:pPr>
            <a:r>
              <a:t/>
            </a:r>
            <a:endParaRPr b="1" sz="2200">
              <a:solidFill>
                <a:srgbClr val="43434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None/>
            </a:pPr>
            <a:r>
              <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This slide deck contains information about AIMS College Prep Middle School. It will not be read to the board. In the interest of time, the board will receive this presentation in advance, and will have questions ready for the coordinator. The Head may take a short time ( 5 minutes Max)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66" name="Google Shape;66;p9"/>
          <p:cNvSpPr txBox="1"/>
          <p:nvPr/>
        </p:nvSpPr>
        <p:spPr>
          <a:xfrm>
            <a:off x="1065675" y="1411650"/>
            <a:ext cx="10054500" cy="5228700"/>
          </a:xfrm>
          <a:prstGeom prst="rect">
            <a:avLst/>
          </a:prstGeom>
          <a:noFill/>
          <a:ln>
            <a:noFill/>
          </a:ln>
        </p:spPr>
        <p:txBody>
          <a:bodyPr anchorCtr="0" anchor="t" bIns="0" lIns="0" spcFirstLastPara="1" rIns="0" wrap="square" tIns="52700">
            <a:noAutofit/>
          </a:bodyPr>
          <a:lstStyle/>
          <a:p>
            <a:pPr indent="-387350" lvl="0" marL="457200" rtl="0" algn="l">
              <a:spcBef>
                <a:spcPts val="315"/>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Continuing to work out wrinkles in technology (Zoom outages, Schoology, GoGuardian)</a:t>
            </a:r>
            <a:endParaRPr b="1" sz="2500">
              <a:solidFill>
                <a:srgbClr val="5B0F00"/>
              </a:solidFill>
              <a:latin typeface="Helvetica Neue"/>
              <a:ea typeface="Helvetica Neue"/>
              <a:cs typeface="Helvetica Neue"/>
              <a:sym typeface="Helvetica Neue"/>
            </a:endParaRPr>
          </a:p>
          <a:p>
            <a:pPr indent="-387350" lvl="0" marL="457200" rtl="0" algn="l">
              <a:spcBef>
                <a:spcPts val="1000"/>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Teachers are creating “emergency lesson plans” (hE.L.P.)</a:t>
            </a:r>
            <a:endParaRPr b="1" sz="2500">
              <a:solidFill>
                <a:srgbClr val="5B0F00"/>
              </a:solidFill>
              <a:latin typeface="Helvetica Neue"/>
              <a:ea typeface="Helvetica Neue"/>
              <a:cs typeface="Helvetica Neue"/>
              <a:sym typeface="Helvetica Neue"/>
            </a:endParaRPr>
          </a:p>
          <a:p>
            <a:pPr indent="-387350" lvl="1" marL="1828800" rtl="0" algn="l">
              <a:spcBef>
                <a:spcPts val="1000"/>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to address various emergency situations including teacher or student internet outages and evacuations by student or staff members</a:t>
            </a:r>
            <a:endParaRPr b="1" sz="2500">
              <a:solidFill>
                <a:srgbClr val="5B0F00"/>
              </a:solidFill>
              <a:latin typeface="Helvetica Neue"/>
              <a:ea typeface="Helvetica Neue"/>
              <a:cs typeface="Helvetica Neue"/>
              <a:sym typeface="Helvetica Neue"/>
            </a:endParaRPr>
          </a:p>
          <a:p>
            <a:pPr indent="-387350" lvl="0" marL="457200" rtl="0" algn="l">
              <a:spcBef>
                <a:spcPts val="1000"/>
              </a:spcBef>
              <a:spcAft>
                <a:spcPts val="100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Skill up teachers for online classes - practicing to use with students</a:t>
            </a:r>
            <a:endParaRPr>
              <a:solidFill>
                <a:srgbClr val="43434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200" y="430675"/>
            <a:ext cx="11157600" cy="939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a:t>Highlights Of The Month</a:t>
            </a:r>
            <a:endParaRPr/>
          </a:p>
        </p:txBody>
      </p:sp>
      <p:sp>
        <p:nvSpPr>
          <p:cNvPr id="72" name="Google Shape;72;p10"/>
          <p:cNvSpPr txBox="1"/>
          <p:nvPr>
            <p:ph idx="1" type="body"/>
          </p:nvPr>
        </p:nvSpPr>
        <p:spPr>
          <a:xfrm>
            <a:off x="312725" y="1701308"/>
            <a:ext cx="11566500" cy="4151100"/>
          </a:xfrm>
          <a:prstGeom prst="rect">
            <a:avLst/>
          </a:prstGeom>
        </p:spPr>
        <p:txBody>
          <a:bodyPr anchorCtr="0" anchor="t" bIns="0" lIns="0" spcFirstLastPara="1" rIns="0" wrap="square" tIns="0">
            <a:noAutofit/>
          </a:bodyPr>
          <a:lstStyle/>
          <a:p>
            <a:pPr indent="-387350" lvl="0" marL="457200" rtl="0" algn="l">
              <a:spcBef>
                <a:spcPts val="315"/>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Continuing to work out wrinkles in technology (Zoom outages, Schoology, GoGuardian)</a:t>
            </a:r>
            <a:endParaRPr b="1" sz="2500">
              <a:solidFill>
                <a:srgbClr val="5B0F00"/>
              </a:solidFill>
              <a:latin typeface="Helvetica Neue"/>
              <a:ea typeface="Helvetica Neue"/>
              <a:cs typeface="Helvetica Neue"/>
              <a:sym typeface="Helvetica Neue"/>
            </a:endParaRPr>
          </a:p>
          <a:p>
            <a:pPr indent="-387350" lvl="1" marL="1828800" rtl="0" algn="l">
              <a:spcBef>
                <a:spcPts val="1000"/>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hired Administrative Assistant to help support technology</a:t>
            </a:r>
            <a:endParaRPr b="1" sz="2500">
              <a:solidFill>
                <a:srgbClr val="5B0F00"/>
              </a:solidFill>
              <a:latin typeface="Helvetica Neue"/>
              <a:ea typeface="Helvetica Neue"/>
              <a:cs typeface="Helvetica Neue"/>
              <a:sym typeface="Helvetica Neue"/>
            </a:endParaRPr>
          </a:p>
          <a:p>
            <a:pPr indent="-387350" lvl="1" marL="1828800" rtl="0" algn="l">
              <a:spcBef>
                <a:spcPts val="1000"/>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coordinate with other divisions on technology outage information</a:t>
            </a:r>
            <a:endParaRPr b="1" sz="2500">
              <a:solidFill>
                <a:srgbClr val="5B0F00"/>
              </a:solidFill>
              <a:latin typeface="Helvetica Neue"/>
              <a:ea typeface="Helvetica Neue"/>
              <a:cs typeface="Helvetica Neue"/>
              <a:sym typeface="Helvetica Neue"/>
            </a:endParaRPr>
          </a:p>
          <a:p>
            <a:pPr indent="-387350" lvl="0" marL="457200" rtl="0" algn="l">
              <a:spcBef>
                <a:spcPts val="1000"/>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All Day Professional Development completed the cycles intended to begin in boot camp for all faculty who participated. </a:t>
            </a:r>
            <a:endParaRPr b="1" sz="2500">
              <a:solidFill>
                <a:srgbClr val="5B0F00"/>
              </a:solidFill>
              <a:latin typeface="Helvetica Neue"/>
              <a:ea typeface="Helvetica Neue"/>
              <a:cs typeface="Helvetica Neue"/>
              <a:sym typeface="Helvetica Neue"/>
            </a:endParaRPr>
          </a:p>
          <a:p>
            <a:pPr indent="0" lvl="0" marL="0" rtl="0" algn="l">
              <a:spcBef>
                <a:spcPts val="1000"/>
              </a:spcBef>
              <a:spcAft>
                <a:spcPts val="1000"/>
              </a:spcAft>
              <a:buNone/>
            </a:pPr>
            <a:r>
              <a:t/>
            </a:r>
            <a:endParaRPr b="1" sz="2500">
              <a:solidFill>
                <a:srgbClr val="5B0F00"/>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517199" y="670573"/>
            <a:ext cx="10819015" cy="1193396"/>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Middle</a:t>
            </a:r>
            <a:r>
              <a:rPr lang="en-US" sz="4800"/>
              <a:t> </a:t>
            </a:r>
            <a:r>
              <a:rPr lang="en-US" sz="3600"/>
              <a:t>School Instructional Schedule</a:t>
            </a:r>
            <a:endParaRPr sz="3600"/>
          </a:p>
        </p:txBody>
      </p:sp>
      <p:graphicFrame>
        <p:nvGraphicFramePr>
          <p:cNvPr id="78" name="Google Shape;78;p11"/>
          <p:cNvGraphicFramePr/>
          <p:nvPr/>
        </p:nvGraphicFramePr>
        <p:xfrm>
          <a:off x="155888" y="1771650"/>
          <a:ext cx="3000000" cy="3000000"/>
        </p:xfrm>
        <a:graphic>
          <a:graphicData uri="http://schemas.openxmlformats.org/drawingml/2006/table">
            <a:tbl>
              <a:tblPr>
                <a:noFill/>
                <a:tableStyleId>{3B157E07-6565-4C58-9976-EF976BA7F865}</a:tableStyleId>
              </a:tblPr>
              <a:tblGrid>
                <a:gridCol w="490375"/>
                <a:gridCol w="1036275"/>
                <a:gridCol w="916000"/>
                <a:gridCol w="916000"/>
                <a:gridCol w="916000"/>
                <a:gridCol w="916000"/>
                <a:gridCol w="916000"/>
                <a:gridCol w="916000"/>
                <a:gridCol w="916000"/>
                <a:gridCol w="916000"/>
                <a:gridCol w="916000"/>
                <a:gridCol w="1045525"/>
                <a:gridCol w="1064050"/>
              </a:tblGrid>
              <a:tr h="251450">
                <a:tc>
                  <a:txBody>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D9D9D9"/>
                    </a:solidFill>
                  </a:tcPr>
                </a:tc>
                <a:tc gridSpan="11">
                  <a:txBody>
                    <a:bodyPr/>
                    <a:lstStyle/>
                    <a:p>
                      <a:pPr indent="0" lvl="0" marL="0" rtl="0" algn="ctr">
                        <a:lnSpc>
                          <a:spcPct val="115000"/>
                        </a:lnSpc>
                        <a:spcBef>
                          <a:spcPts val="0"/>
                        </a:spcBef>
                        <a:spcAft>
                          <a:spcPts val="0"/>
                        </a:spcAft>
                        <a:buNone/>
                      </a:pPr>
                      <a:r>
                        <a:rPr b="1" lang="en-US" sz="1000"/>
                        <a:t>USC &amp; Stanford (Ms.Jone &amp; Ms. Bakheit)</a:t>
                      </a:r>
                      <a:endParaRPr b="1" sz="1000"/>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CCCCCC"/>
                    </a:solidFill>
                  </a:tcPr>
                </a:tc>
                <a:tc hMerge="1"/>
                <a:tc hMerge="1"/>
                <a:tc hMerge="1"/>
                <a:tc hMerge="1"/>
                <a:tc hMerge="1"/>
                <a:tc hMerge="1"/>
                <a:tc hMerge="1"/>
                <a:tc hMerge="1"/>
                <a:tc hMerge="1"/>
                <a:tc hMerge="1"/>
                <a:tc>
                  <a:txBody>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CCCCCC"/>
                    </a:solidFill>
                  </a:tcPr>
                </a:tc>
              </a:tr>
              <a:tr h="251450">
                <a:tc>
                  <a:txBody>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a:txBody>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a:txBody>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gridSpan="2">
                  <a:txBody>
                    <a:bodyPr/>
                    <a:lstStyle/>
                    <a:p>
                      <a:pPr indent="0" lvl="0" marL="0" rtl="0" algn="ctr">
                        <a:lnSpc>
                          <a:spcPct val="115000"/>
                        </a:lnSpc>
                        <a:spcBef>
                          <a:spcPts val="0"/>
                        </a:spcBef>
                        <a:spcAft>
                          <a:spcPts val="0"/>
                        </a:spcAft>
                        <a:buNone/>
                      </a:pPr>
                      <a:r>
                        <a:rPr b="1" lang="en-US" sz="1000"/>
                        <a:t>Monday</a:t>
                      </a:r>
                      <a:endParaRPr b="1" sz="1000"/>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hMerge="1"/>
                <a:tc gridSpan="2">
                  <a:txBody>
                    <a:bodyPr/>
                    <a:lstStyle/>
                    <a:p>
                      <a:pPr indent="0" lvl="0" marL="0" rtl="0" algn="ctr">
                        <a:lnSpc>
                          <a:spcPct val="115000"/>
                        </a:lnSpc>
                        <a:spcBef>
                          <a:spcPts val="0"/>
                        </a:spcBef>
                        <a:spcAft>
                          <a:spcPts val="0"/>
                        </a:spcAft>
                        <a:buNone/>
                      </a:pPr>
                      <a:r>
                        <a:rPr b="1" lang="en-US" sz="1000"/>
                        <a:t>Tuesday</a:t>
                      </a:r>
                      <a:endParaRPr b="1" sz="1000"/>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hMerge="1"/>
                <a:tc gridSpan="2">
                  <a:txBody>
                    <a:bodyPr/>
                    <a:lstStyle/>
                    <a:p>
                      <a:pPr indent="0" lvl="0" marL="0" rtl="0" algn="ctr">
                        <a:lnSpc>
                          <a:spcPct val="115000"/>
                        </a:lnSpc>
                        <a:spcBef>
                          <a:spcPts val="0"/>
                        </a:spcBef>
                        <a:spcAft>
                          <a:spcPts val="0"/>
                        </a:spcAft>
                        <a:buNone/>
                      </a:pPr>
                      <a:r>
                        <a:rPr b="1" lang="en-US" sz="1000"/>
                        <a:t>Wednesday</a:t>
                      </a:r>
                      <a:endParaRPr b="1" sz="1000"/>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hMerge="1"/>
                <a:tc gridSpan="2">
                  <a:txBody>
                    <a:bodyPr/>
                    <a:lstStyle/>
                    <a:p>
                      <a:pPr indent="0" lvl="0" marL="0" rtl="0" algn="ctr">
                        <a:lnSpc>
                          <a:spcPct val="115000"/>
                        </a:lnSpc>
                        <a:spcBef>
                          <a:spcPts val="0"/>
                        </a:spcBef>
                        <a:spcAft>
                          <a:spcPts val="0"/>
                        </a:spcAft>
                        <a:buNone/>
                      </a:pPr>
                      <a:r>
                        <a:rPr b="1" lang="en-US" sz="1000"/>
                        <a:t>Thursday</a:t>
                      </a:r>
                      <a:endParaRPr b="1" sz="1000"/>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hMerge="1"/>
                <a:tc gridSpan="2">
                  <a:txBody>
                    <a:bodyPr/>
                    <a:lstStyle/>
                    <a:p>
                      <a:pPr indent="0" lvl="0" marL="0" rtl="0" algn="ctr">
                        <a:lnSpc>
                          <a:spcPct val="115000"/>
                        </a:lnSpc>
                        <a:spcBef>
                          <a:spcPts val="0"/>
                        </a:spcBef>
                        <a:spcAft>
                          <a:spcPts val="0"/>
                        </a:spcAft>
                        <a:buNone/>
                      </a:pPr>
                      <a:r>
                        <a:rPr b="1" lang="en-US" sz="1000"/>
                        <a:t>Friday</a:t>
                      </a:r>
                      <a:endParaRPr b="1" sz="1000"/>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000000"/>
                      </a:solidFill>
                      <a:prstDash val="solid"/>
                      <a:round/>
                      <a:headEnd len="sm" w="sm" type="none"/>
                      <a:tailEnd len="sm" w="sm" type="none"/>
                    </a:lnB>
                    <a:solidFill>
                      <a:srgbClr val="D9D9D9"/>
                    </a:solidFill>
                  </a:tcPr>
                </a:tc>
                <a:tc hMerge="1"/>
              </a:tr>
              <a:tr h="504825">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000">
                          <a:latin typeface="Arial Narrow"/>
                          <a:ea typeface="Arial Narrow"/>
                          <a:cs typeface="Arial Narrow"/>
                          <a:sym typeface="Arial Narrow"/>
                        </a:rPr>
                        <a:t>Block 1 (90 min)</a:t>
                      </a:r>
                      <a:endParaRPr b="1" sz="10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100">
                          <a:latin typeface="Arial Narrow"/>
                          <a:ea typeface="Arial Narrow"/>
                          <a:cs typeface="Arial Narrow"/>
                          <a:sym typeface="Arial Narrow"/>
                        </a:rPr>
                        <a:t>9:00 - 10:30</a:t>
                      </a:r>
                      <a:endParaRPr b="1"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(ELA)</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9CB9C"/>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(Math)</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(Math)</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9CB9C"/>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(ELA)</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(ELA)</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9CB9C"/>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(Math)</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(Math)</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9CB9C"/>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(ELA)</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(ELA &amp; Hist Assessment &amp; Evaluation)</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9CB9C"/>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(Math &amp; Sci Assessment &amp; Evaluation)</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C9DAF8"/>
                    </a:solidFill>
                  </a:tcPr>
                </a:tc>
              </a:tr>
              <a:tr h="251450">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999999"/>
                    </a:solidFill>
                  </a:tcPr>
                </a:tc>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999999"/>
                    </a:solidFill>
                  </a:tcPr>
                </a:tc>
                <a:tc>
                  <a:txBody>
                    <a:bodyPr/>
                    <a:lstStyle/>
                    <a:p>
                      <a:pPr indent="0" lvl="0" marL="0" rtl="0" algn="ctr">
                        <a:lnSpc>
                          <a:spcPct val="115000"/>
                        </a:lnSpc>
                        <a:spcBef>
                          <a:spcPts val="0"/>
                        </a:spcBef>
                        <a:spcAft>
                          <a:spcPts val="0"/>
                        </a:spcAft>
                        <a:buNone/>
                      </a:pPr>
                      <a:r>
                        <a:rPr b="1" lang="en-US" sz="1100">
                          <a:latin typeface="Arial Narrow"/>
                          <a:ea typeface="Arial Narrow"/>
                          <a:cs typeface="Arial Narrow"/>
                          <a:sym typeface="Arial Narrow"/>
                        </a:rPr>
                        <a:t>10:30 - 11:00</a:t>
                      </a:r>
                      <a:endParaRPr b="1"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999999"/>
                    </a:solidFill>
                  </a:tcPr>
                </a:tc>
                <a:tc gridSpan="10">
                  <a:txBody>
                    <a:bodyPr/>
                    <a:lstStyle/>
                    <a:p>
                      <a:pPr indent="0" lvl="0" marL="0" rtl="0" algn="ctr">
                        <a:lnSpc>
                          <a:spcPct val="115000"/>
                        </a:lnSpc>
                        <a:spcBef>
                          <a:spcPts val="0"/>
                        </a:spcBef>
                        <a:spcAft>
                          <a:spcPts val="0"/>
                        </a:spcAft>
                        <a:buNone/>
                      </a:pPr>
                      <a:r>
                        <a:rPr b="1" lang="en-US" sz="1100">
                          <a:latin typeface="Arial Narrow"/>
                          <a:ea typeface="Arial Narrow"/>
                          <a:cs typeface="Arial Narrow"/>
                          <a:sym typeface="Arial Narrow"/>
                        </a:rPr>
                        <a:t>Break</a:t>
                      </a:r>
                      <a:endParaRPr b="1"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999999"/>
                    </a:solidFill>
                  </a:tcPr>
                </a:tc>
                <a:tc hMerge="1"/>
                <a:tc hMerge="1"/>
                <a:tc hMerge="1"/>
                <a:tc hMerge="1"/>
                <a:tc hMerge="1"/>
                <a:tc hMerge="1"/>
                <a:tc hMerge="1"/>
                <a:tc hMerge="1"/>
                <a:tc hMerge="1"/>
              </a:tr>
              <a:tr h="504825">
                <a:tc>
                  <a:txBody>
                    <a:bodyPr/>
                    <a:lstStyle/>
                    <a:p>
                      <a:pPr indent="0" lvl="0" marL="0" rtl="0" algn="ctr">
                        <a:lnSpc>
                          <a:spcPct val="115000"/>
                        </a:lnSpc>
                        <a:spcBef>
                          <a:spcPts val="0"/>
                        </a:spcBef>
                        <a:spcAft>
                          <a:spcPts val="0"/>
                        </a:spcAft>
                        <a:buNone/>
                      </a:pPr>
                      <a:r>
                        <a:rPr b="1" lang="en-US" sz="1200">
                          <a:latin typeface="Arial Narrow"/>
                          <a:ea typeface="Arial Narrow"/>
                          <a:cs typeface="Arial Narrow"/>
                          <a:sym typeface="Arial Narrow"/>
                        </a:rPr>
                        <a:t>Week 1</a:t>
                      </a:r>
                      <a:endParaRPr b="1" sz="12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000">
                          <a:latin typeface="Arial Narrow"/>
                          <a:ea typeface="Arial Narrow"/>
                          <a:cs typeface="Arial Narrow"/>
                          <a:sym typeface="Arial Narrow"/>
                        </a:rPr>
                        <a:t>Block 2 (90 min) USC/Stanford</a:t>
                      </a:r>
                      <a:endParaRPr b="1" sz="10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100">
                          <a:latin typeface="Arial Narrow"/>
                          <a:ea typeface="Arial Narrow"/>
                          <a:cs typeface="Arial Narrow"/>
                          <a:sym typeface="Arial Narrow"/>
                        </a:rPr>
                        <a:t>11:00 - 12:30</a:t>
                      </a:r>
                      <a:endParaRPr b="1"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P.E. (Mike)</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00FFFF"/>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P.E. (Tina)</a:t>
                      </a:r>
                      <a:endParaRPr sz="1100">
                        <a:latin typeface="Arial Narrow"/>
                        <a:ea typeface="Arial Narrow"/>
                        <a:cs typeface="Arial Narrow"/>
                        <a:sym typeface="Arial Narrow"/>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00FFFF"/>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Art (Frost)</a:t>
                      </a:r>
                      <a:endParaRPr sz="1100">
                        <a:latin typeface="Arial Narrow"/>
                        <a:ea typeface="Arial Narrow"/>
                        <a:cs typeface="Arial Narrow"/>
                        <a:sym typeface="Arial Narrow"/>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00FF00"/>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Music (Hammer)</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00FF00"/>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World Language (Spanish)</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93C47D"/>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World Language (Mandarin)</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93C47D"/>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P.E. (Mike)</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00FFFF"/>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P.E. (Tina)</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00FFFF"/>
                    </a:solidFill>
                  </a:tcPr>
                </a:tc>
                <a:tc rowSpan="3">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(Math &amp; Sci Assessment &amp; Evaluation)</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F9CB9C"/>
                    </a:solidFill>
                  </a:tcPr>
                </a:tc>
                <a:tc rowSpan="3">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(ELA &amp; Hist Assessment &amp; Evaluation)</a:t>
                      </a:r>
                      <a:endParaRPr sz="1100">
                        <a:latin typeface="Arial Narrow"/>
                        <a:ea typeface="Arial Narrow"/>
                        <a:cs typeface="Arial Narrow"/>
                        <a:sym typeface="Arial Narrow"/>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C9DAF8"/>
                    </a:solidFill>
                  </a:tcPr>
                </a:tc>
              </a:tr>
              <a:tr h="504825">
                <a:tc>
                  <a:txBody>
                    <a:bodyPr/>
                    <a:lstStyle/>
                    <a:p>
                      <a:pPr indent="0" lvl="0" marL="0" rtl="0" algn="ctr">
                        <a:lnSpc>
                          <a:spcPct val="115000"/>
                        </a:lnSpc>
                        <a:spcBef>
                          <a:spcPts val="0"/>
                        </a:spcBef>
                        <a:spcAft>
                          <a:spcPts val="0"/>
                        </a:spcAft>
                        <a:buNone/>
                      </a:pPr>
                      <a:r>
                        <a:rPr b="1" lang="en-US" sz="1200">
                          <a:latin typeface="Arial Narrow"/>
                          <a:ea typeface="Arial Narrow"/>
                          <a:cs typeface="Arial Narrow"/>
                          <a:sym typeface="Arial Narrow"/>
                        </a:rPr>
                        <a:t>Week 2</a:t>
                      </a:r>
                      <a:endParaRPr b="1" sz="12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000">
                          <a:latin typeface="Arial Narrow"/>
                          <a:ea typeface="Arial Narrow"/>
                          <a:cs typeface="Arial Narrow"/>
                          <a:sym typeface="Arial Narrow"/>
                        </a:rPr>
                        <a:t>Block 2 (90 min) USC/Stanford</a:t>
                      </a:r>
                      <a:endParaRPr b="1" sz="10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100">
                          <a:latin typeface="Arial Narrow"/>
                          <a:ea typeface="Arial Narrow"/>
                          <a:cs typeface="Arial Narrow"/>
                          <a:sym typeface="Arial Narrow"/>
                        </a:rPr>
                        <a:t>11:00 - 12:30</a:t>
                      </a:r>
                      <a:endParaRPr b="1"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P.E. (Mike)</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00FFFF"/>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P.E. (Tina)</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00FFFF"/>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Art (Frost)</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00FF00"/>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Music (Hammer)</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00FF00"/>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World Language (Spanish)</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93C47D"/>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World Language (Mandarin)</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93C47D"/>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Art (Frost)</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00FF00"/>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Music (Hammer)</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00FF00"/>
                    </a:solidFill>
                  </a:tcPr>
                </a:tc>
                <a:tc vMerge="1"/>
                <a:tc vMerge="1"/>
              </a:tr>
              <a:tr h="504825">
                <a:tc>
                  <a:txBody>
                    <a:bodyPr/>
                    <a:lstStyle/>
                    <a:p>
                      <a:pPr indent="0" lvl="0" marL="0" rtl="0" algn="ctr">
                        <a:lnSpc>
                          <a:spcPct val="115000"/>
                        </a:lnSpc>
                        <a:spcBef>
                          <a:spcPts val="0"/>
                        </a:spcBef>
                        <a:spcAft>
                          <a:spcPts val="0"/>
                        </a:spcAft>
                        <a:buNone/>
                      </a:pPr>
                      <a:r>
                        <a:rPr b="1" lang="en-US" sz="1200">
                          <a:latin typeface="Arial Narrow"/>
                          <a:ea typeface="Arial Narrow"/>
                          <a:cs typeface="Arial Narrow"/>
                          <a:sym typeface="Arial Narrow"/>
                        </a:rPr>
                        <a:t>Week 3</a:t>
                      </a:r>
                      <a:endParaRPr b="1" sz="12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000">
                          <a:latin typeface="Arial Narrow"/>
                          <a:ea typeface="Arial Narrow"/>
                          <a:cs typeface="Arial Narrow"/>
                          <a:sym typeface="Arial Narrow"/>
                        </a:rPr>
                        <a:t>Block 2 (90 min) USC/Stanford</a:t>
                      </a:r>
                      <a:endParaRPr b="1" sz="10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100">
                          <a:latin typeface="Arial Narrow"/>
                          <a:ea typeface="Arial Narrow"/>
                          <a:cs typeface="Arial Narrow"/>
                          <a:sym typeface="Arial Narrow"/>
                        </a:rPr>
                        <a:t>11:00 - 12:30</a:t>
                      </a:r>
                      <a:endParaRPr b="1"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FEFEF"/>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P.E. (Mike)</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00FFFF"/>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P.E. (Tina)</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00FFFF"/>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Art (Frost)</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CCCCCC"/>
                      </a:solidFill>
                      <a:prstDash val="solid"/>
                      <a:round/>
                      <a:headEnd len="sm" w="sm" type="none"/>
                      <a:tailEnd len="sm" w="sm" type="none"/>
                    </a:lnT>
                    <a:lnB cap="flat" cmpd="sng" w="9475">
                      <a:solidFill>
                        <a:srgbClr val="CCCCCC"/>
                      </a:solidFill>
                      <a:prstDash val="solid"/>
                      <a:round/>
                      <a:headEnd len="sm" w="sm" type="none"/>
                      <a:tailEnd len="sm" w="sm" type="none"/>
                    </a:lnB>
                    <a:solidFill>
                      <a:srgbClr val="00FF00"/>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Music (Hammer)</a:t>
                      </a:r>
                      <a:endParaRPr sz="1100">
                        <a:latin typeface="Arial Narrow"/>
                        <a:ea typeface="Arial Narrow"/>
                        <a:cs typeface="Arial Narrow"/>
                        <a:sym typeface="Arial Narrow"/>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00FF00"/>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World Language (Spanish)</a:t>
                      </a:r>
                      <a:endParaRPr sz="1100">
                        <a:latin typeface="Arial Narrow"/>
                        <a:ea typeface="Arial Narrow"/>
                        <a:cs typeface="Arial Narrow"/>
                        <a:sym typeface="Arial Narrow"/>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93C47D"/>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World Language (Mandarin)</a:t>
                      </a:r>
                      <a:endParaRPr sz="1100">
                        <a:latin typeface="Arial Narrow"/>
                        <a:ea typeface="Arial Narrow"/>
                        <a:cs typeface="Arial Narrow"/>
                        <a:sym typeface="Arial Narrow"/>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93C47D"/>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World Language (Spanish)</a:t>
                      </a:r>
                      <a:endParaRPr sz="1100">
                        <a:latin typeface="Arial Narrow"/>
                        <a:ea typeface="Arial Narrow"/>
                        <a:cs typeface="Arial Narrow"/>
                        <a:sym typeface="Arial Narrow"/>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93C47D"/>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World Language (Mandarin)</a:t>
                      </a:r>
                      <a:endParaRPr sz="1100">
                        <a:latin typeface="Arial Narrow"/>
                        <a:ea typeface="Arial Narrow"/>
                        <a:cs typeface="Arial Narrow"/>
                        <a:sym typeface="Arial Narrow"/>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CCCCCC"/>
                      </a:solidFill>
                      <a:prstDash val="solid"/>
                      <a:round/>
                      <a:headEnd len="sm" w="sm" type="none"/>
                      <a:tailEnd len="sm" w="sm" type="none"/>
                    </a:lnB>
                    <a:solidFill>
                      <a:srgbClr val="93C47D"/>
                    </a:solidFill>
                  </a:tcPr>
                </a:tc>
                <a:tc vMerge="1"/>
                <a:tc vMerge="1"/>
              </a:tr>
              <a:tr h="251450">
                <a:tc>
                  <a:txBody>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999999"/>
                    </a:solidFill>
                  </a:tcPr>
                </a:tc>
                <a:tc>
                  <a:txBody>
                    <a:bodyPr/>
                    <a:lstStyle/>
                    <a:p>
                      <a:pPr indent="0" lvl="0" marL="0" rtl="0" algn="l">
                        <a:spcBef>
                          <a:spcPts val="0"/>
                        </a:spcBef>
                        <a:spcAft>
                          <a:spcPts val="0"/>
                        </a:spcAft>
                        <a:buNone/>
                      </a:pPr>
                      <a:r>
                        <a:t/>
                      </a:r>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999999"/>
                    </a:solidFill>
                  </a:tcPr>
                </a:tc>
                <a:tc>
                  <a:txBody>
                    <a:bodyPr/>
                    <a:lstStyle/>
                    <a:p>
                      <a:pPr indent="0" lvl="0" marL="0" rtl="0" algn="ctr">
                        <a:lnSpc>
                          <a:spcPct val="115000"/>
                        </a:lnSpc>
                        <a:spcBef>
                          <a:spcPts val="0"/>
                        </a:spcBef>
                        <a:spcAft>
                          <a:spcPts val="0"/>
                        </a:spcAft>
                        <a:buNone/>
                      </a:pPr>
                      <a:r>
                        <a:rPr b="1" lang="en-US" sz="1100">
                          <a:latin typeface="Arial Narrow"/>
                          <a:ea typeface="Arial Narrow"/>
                          <a:cs typeface="Arial Narrow"/>
                          <a:sym typeface="Arial Narrow"/>
                        </a:rPr>
                        <a:t>12:30 - 1:00</a:t>
                      </a:r>
                      <a:endParaRPr b="1" sz="1100">
                        <a:latin typeface="Arial Narrow"/>
                        <a:ea typeface="Arial Narrow"/>
                        <a:cs typeface="Arial Narrow"/>
                        <a:sym typeface="Arial Narrow"/>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999999"/>
                    </a:solidFill>
                  </a:tcPr>
                </a:tc>
                <a:tc gridSpan="10">
                  <a:txBody>
                    <a:bodyPr/>
                    <a:lstStyle/>
                    <a:p>
                      <a:pPr indent="0" lvl="0" marL="0" rtl="0" algn="ctr">
                        <a:lnSpc>
                          <a:spcPct val="115000"/>
                        </a:lnSpc>
                        <a:spcBef>
                          <a:spcPts val="0"/>
                        </a:spcBef>
                        <a:spcAft>
                          <a:spcPts val="0"/>
                        </a:spcAft>
                        <a:buNone/>
                      </a:pPr>
                      <a:r>
                        <a:rPr b="1" lang="en-US" sz="1100">
                          <a:latin typeface="Arial Narrow"/>
                          <a:ea typeface="Arial Narrow"/>
                          <a:cs typeface="Arial Narrow"/>
                          <a:sym typeface="Arial Narrow"/>
                        </a:rPr>
                        <a:t>Lunch</a:t>
                      </a:r>
                      <a:endParaRPr b="1" sz="1100">
                        <a:latin typeface="Arial Narrow"/>
                        <a:ea typeface="Arial Narrow"/>
                        <a:cs typeface="Arial Narrow"/>
                        <a:sym typeface="Arial Narrow"/>
                      </a:endParaRPr>
                    </a:p>
                  </a:txBody>
                  <a:tcPr marT="19050" marB="19050" marR="28575" marL="28575" anchor="b">
                    <a:lnL cap="flat" cmpd="sng" w="9475">
                      <a:solidFill>
                        <a:srgbClr val="CCCCCC"/>
                      </a:solidFill>
                      <a:prstDash val="solid"/>
                      <a:round/>
                      <a:headEnd len="sm" w="sm" type="none"/>
                      <a:tailEnd len="sm" w="sm" type="none"/>
                    </a:lnL>
                    <a:lnR cap="flat" cmpd="sng" w="9475">
                      <a:solidFill>
                        <a:srgbClr val="CCCCCC"/>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999999"/>
                    </a:solidFill>
                  </a:tcPr>
                </a:tc>
                <a:tc hMerge="1"/>
                <a:tc hMerge="1"/>
                <a:tc hMerge="1"/>
                <a:tc hMerge="1"/>
                <a:tc hMerge="1"/>
                <a:tc hMerge="1"/>
                <a:tc hMerge="1"/>
                <a:tc hMerge="1"/>
                <a:tc hMerge="1"/>
              </a:tr>
              <a:tr h="251450">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000">
                          <a:latin typeface="Arial Narrow"/>
                          <a:ea typeface="Arial Narrow"/>
                          <a:cs typeface="Arial Narrow"/>
                          <a:sym typeface="Arial Narrow"/>
                        </a:rPr>
                        <a:t>Block 3 (90 min)</a:t>
                      </a:r>
                      <a:endParaRPr b="1" sz="10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100">
                          <a:latin typeface="Arial Narrow"/>
                          <a:ea typeface="Arial Narrow"/>
                          <a:cs typeface="Arial Narrow"/>
                          <a:sym typeface="Arial Narrow"/>
                        </a:rPr>
                        <a:t>1:00 - 2:30</a:t>
                      </a:r>
                      <a:endParaRPr b="1"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(Math)</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9CB9C"/>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(ELA)</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(ELA)</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9CB9C"/>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(Math)</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(Math)</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9CB9C"/>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(ELA)</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C9DAF8"/>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(ELA)</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9CB9C"/>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(Math)</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C9DAF8"/>
                    </a:solidFill>
                  </a:tcPr>
                </a:tc>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666666"/>
                    </a:solidFill>
                  </a:tcPr>
                </a:tc>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666666"/>
                    </a:solidFill>
                  </a:tcPr>
                </a:tc>
              </a:tr>
              <a:tr h="251450">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000">
                          <a:latin typeface="Arial Narrow"/>
                          <a:ea typeface="Arial Narrow"/>
                          <a:cs typeface="Arial Narrow"/>
                          <a:sym typeface="Arial Narrow"/>
                        </a:rPr>
                        <a:t>Block A (60 min)</a:t>
                      </a:r>
                      <a:endParaRPr b="1" sz="10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100">
                          <a:latin typeface="Arial Narrow"/>
                          <a:ea typeface="Arial Narrow"/>
                          <a:cs typeface="Arial Narrow"/>
                          <a:sym typeface="Arial Narrow"/>
                        </a:rPr>
                        <a:t>2:30 - 3:30</a:t>
                      </a:r>
                      <a:endParaRPr b="1"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Science</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9CB9C"/>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History</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0E0E3"/>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History</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9CB9C"/>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Science</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0E0E3"/>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Science</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9CB9C"/>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History</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0E0E3"/>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USC History</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F9CB9C"/>
                    </a:solidFill>
                  </a:tcPr>
                </a:tc>
                <a:tc>
                  <a:txBody>
                    <a:bodyPr/>
                    <a:lstStyle/>
                    <a:p>
                      <a:pPr indent="0" lvl="0" marL="0" rtl="0" algn="ctr">
                        <a:lnSpc>
                          <a:spcPct val="115000"/>
                        </a:lnSpc>
                        <a:spcBef>
                          <a:spcPts val="0"/>
                        </a:spcBef>
                        <a:spcAft>
                          <a:spcPts val="0"/>
                        </a:spcAft>
                        <a:buNone/>
                      </a:pPr>
                      <a:r>
                        <a:rPr lang="en-US" sz="1100">
                          <a:latin typeface="Arial Narrow"/>
                          <a:ea typeface="Arial Narrow"/>
                          <a:cs typeface="Arial Narrow"/>
                          <a:sym typeface="Arial Narrow"/>
                        </a:rPr>
                        <a:t>Stanford Science</a:t>
                      </a:r>
                      <a:endParaRPr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0E0E3"/>
                    </a:solidFill>
                  </a:tcPr>
                </a:tc>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666666"/>
                    </a:solidFill>
                  </a:tcPr>
                </a:tc>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666666"/>
                    </a:solidFill>
                  </a:tcPr>
                </a:tc>
              </a:tr>
              <a:tr h="251450">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100">
                          <a:latin typeface="Arial Narrow"/>
                          <a:ea typeface="Arial Narrow"/>
                          <a:cs typeface="Arial Narrow"/>
                          <a:sym typeface="Arial Narrow"/>
                        </a:rPr>
                        <a:t>3:30 - 4:30</a:t>
                      </a:r>
                      <a:endParaRPr b="1"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000">
                          <a:latin typeface="Roboto"/>
                          <a:ea typeface="Roboto"/>
                          <a:cs typeface="Roboto"/>
                          <a:sym typeface="Roboto"/>
                        </a:rPr>
                        <a:t>Tutoring</a:t>
                      </a:r>
                      <a:endParaRPr sz="1000">
                        <a:latin typeface="Roboto"/>
                        <a:ea typeface="Roboto"/>
                        <a:cs typeface="Roboto"/>
                        <a:sym typeface="Roboto"/>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AD1DC"/>
                    </a:solidFill>
                  </a:tcPr>
                </a:tc>
                <a:tc>
                  <a:txBody>
                    <a:bodyPr/>
                    <a:lstStyle/>
                    <a:p>
                      <a:pPr indent="0" lvl="0" marL="0" rtl="0" algn="l">
                        <a:lnSpc>
                          <a:spcPct val="115000"/>
                        </a:lnSpc>
                        <a:spcBef>
                          <a:spcPts val="0"/>
                        </a:spcBef>
                        <a:spcAft>
                          <a:spcPts val="0"/>
                        </a:spcAft>
                        <a:buNone/>
                      </a:pPr>
                      <a:r>
                        <a:rPr lang="en-US" sz="1000">
                          <a:latin typeface="Roboto"/>
                          <a:ea typeface="Roboto"/>
                          <a:cs typeface="Roboto"/>
                          <a:sym typeface="Roboto"/>
                        </a:rPr>
                        <a:t>Tutoring</a:t>
                      </a:r>
                      <a:endParaRPr sz="1000">
                        <a:latin typeface="Roboto"/>
                        <a:ea typeface="Roboto"/>
                        <a:cs typeface="Roboto"/>
                        <a:sym typeface="Roboto"/>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AD1DC"/>
                    </a:solidFill>
                  </a:tcPr>
                </a:tc>
                <a:tc>
                  <a:txBody>
                    <a:bodyPr/>
                    <a:lstStyle/>
                    <a:p>
                      <a:pPr indent="0" lvl="0" marL="0" rtl="0" algn="l">
                        <a:lnSpc>
                          <a:spcPct val="115000"/>
                        </a:lnSpc>
                        <a:spcBef>
                          <a:spcPts val="0"/>
                        </a:spcBef>
                        <a:spcAft>
                          <a:spcPts val="0"/>
                        </a:spcAft>
                        <a:buNone/>
                      </a:pPr>
                      <a:r>
                        <a:rPr lang="en-US" sz="1000">
                          <a:latin typeface="Roboto"/>
                          <a:ea typeface="Roboto"/>
                          <a:cs typeface="Roboto"/>
                          <a:sym typeface="Roboto"/>
                        </a:rPr>
                        <a:t>Tutoring</a:t>
                      </a:r>
                      <a:endParaRPr sz="1000">
                        <a:latin typeface="Roboto"/>
                        <a:ea typeface="Roboto"/>
                        <a:cs typeface="Roboto"/>
                        <a:sym typeface="Roboto"/>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AD1DC"/>
                    </a:solidFill>
                  </a:tcPr>
                </a:tc>
                <a:tc>
                  <a:txBody>
                    <a:bodyPr/>
                    <a:lstStyle/>
                    <a:p>
                      <a:pPr indent="0" lvl="0" marL="0" rtl="0" algn="l">
                        <a:lnSpc>
                          <a:spcPct val="115000"/>
                        </a:lnSpc>
                        <a:spcBef>
                          <a:spcPts val="0"/>
                        </a:spcBef>
                        <a:spcAft>
                          <a:spcPts val="0"/>
                        </a:spcAft>
                        <a:buNone/>
                      </a:pPr>
                      <a:r>
                        <a:rPr lang="en-US" sz="1000">
                          <a:latin typeface="Roboto"/>
                          <a:ea typeface="Roboto"/>
                          <a:cs typeface="Roboto"/>
                          <a:sym typeface="Roboto"/>
                        </a:rPr>
                        <a:t>Tutoring</a:t>
                      </a:r>
                      <a:endParaRPr sz="1000">
                        <a:latin typeface="Roboto"/>
                        <a:ea typeface="Roboto"/>
                        <a:cs typeface="Roboto"/>
                        <a:sym typeface="Roboto"/>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AD1DC"/>
                    </a:solidFill>
                  </a:tcPr>
                </a:tc>
                <a:tc>
                  <a:txBody>
                    <a:bodyPr/>
                    <a:lstStyle/>
                    <a:p>
                      <a:pPr indent="0" lvl="0" marL="0" rtl="0" algn="l">
                        <a:lnSpc>
                          <a:spcPct val="115000"/>
                        </a:lnSpc>
                        <a:spcBef>
                          <a:spcPts val="0"/>
                        </a:spcBef>
                        <a:spcAft>
                          <a:spcPts val="0"/>
                        </a:spcAft>
                        <a:buNone/>
                      </a:pPr>
                      <a:r>
                        <a:rPr lang="en-US" sz="1000">
                          <a:latin typeface="Roboto"/>
                          <a:ea typeface="Roboto"/>
                          <a:cs typeface="Roboto"/>
                          <a:sym typeface="Roboto"/>
                        </a:rPr>
                        <a:t>Tutoring</a:t>
                      </a:r>
                      <a:endParaRPr sz="1000">
                        <a:latin typeface="Roboto"/>
                        <a:ea typeface="Roboto"/>
                        <a:cs typeface="Roboto"/>
                        <a:sym typeface="Roboto"/>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AD1DC"/>
                    </a:solidFill>
                  </a:tcPr>
                </a:tc>
                <a:tc>
                  <a:txBody>
                    <a:bodyPr/>
                    <a:lstStyle/>
                    <a:p>
                      <a:pPr indent="0" lvl="0" marL="0" rtl="0" algn="l">
                        <a:lnSpc>
                          <a:spcPct val="115000"/>
                        </a:lnSpc>
                        <a:spcBef>
                          <a:spcPts val="0"/>
                        </a:spcBef>
                        <a:spcAft>
                          <a:spcPts val="0"/>
                        </a:spcAft>
                        <a:buNone/>
                      </a:pPr>
                      <a:r>
                        <a:rPr lang="en-US" sz="1000">
                          <a:latin typeface="Roboto"/>
                          <a:ea typeface="Roboto"/>
                          <a:cs typeface="Roboto"/>
                          <a:sym typeface="Roboto"/>
                        </a:rPr>
                        <a:t>Tutoring</a:t>
                      </a:r>
                      <a:endParaRPr sz="1000">
                        <a:latin typeface="Roboto"/>
                        <a:ea typeface="Roboto"/>
                        <a:cs typeface="Roboto"/>
                        <a:sym typeface="Roboto"/>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AD1DC"/>
                    </a:solidFill>
                  </a:tcPr>
                </a:tc>
                <a:tc>
                  <a:txBody>
                    <a:bodyPr/>
                    <a:lstStyle/>
                    <a:p>
                      <a:pPr indent="0" lvl="0" marL="0" rtl="0" algn="l">
                        <a:lnSpc>
                          <a:spcPct val="115000"/>
                        </a:lnSpc>
                        <a:spcBef>
                          <a:spcPts val="0"/>
                        </a:spcBef>
                        <a:spcAft>
                          <a:spcPts val="0"/>
                        </a:spcAft>
                        <a:buNone/>
                      </a:pPr>
                      <a:r>
                        <a:rPr lang="en-US" sz="1000">
                          <a:latin typeface="Roboto"/>
                          <a:ea typeface="Roboto"/>
                          <a:cs typeface="Roboto"/>
                          <a:sym typeface="Roboto"/>
                        </a:rPr>
                        <a:t>Tutoring</a:t>
                      </a:r>
                      <a:endParaRPr sz="1000">
                        <a:latin typeface="Roboto"/>
                        <a:ea typeface="Roboto"/>
                        <a:cs typeface="Roboto"/>
                        <a:sym typeface="Roboto"/>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AD1DC"/>
                    </a:solidFill>
                  </a:tcPr>
                </a:tc>
                <a:tc>
                  <a:txBody>
                    <a:bodyPr/>
                    <a:lstStyle/>
                    <a:p>
                      <a:pPr indent="0" lvl="0" marL="0" rtl="0" algn="l">
                        <a:lnSpc>
                          <a:spcPct val="115000"/>
                        </a:lnSpc>
                        <a:spcBef>
                          <a:spcPts val="0"/>
                        </a:spcBef>
                        <a:spcAft>
                          <a:spcPts val="0"/>
                        </a:spcAft>
                        <a:buNone/>
                      </a:pPr>
                      <a:r>
                        <a:rPr lang="en-US" sz="1000">
                          <a:latin typeface="Roboto"/>
                          <a:ea typeface="Roboto"/>
                          <a:cs typeface="Roboto"/>
                          <a:sym typeface="Roboto"/>
                        </a:rPr>
                        <a:t>Tutoring</a:t>
                      </a:r>
                      <a:endParaRPr sz="1000">
                        <a:latin typeface="Roboto"/>
                        <a:ea typeface="Roboto"/>
                        <a:cs typeface="Roboto"/>
                        <a:sym typeface="Roboto"/>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EAD1DC"/>
                    </a:solidFill>
                  </a:tcPr>
                </a:tc>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666666"/>
                    </a:solidFill>
                  </a:tcPr>
                </a:tc>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666666"/>
                    </a:solidFill>
                  </a:tcPr>
                </a:tc>
              </a:tr>
              <a:tr h="251450">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100">
                          <a:latin typeface="Arial Narrow"/>
                          <a:ea typeface="Arial Narrow"/>
                          <a:cs typeface="Arial Narrow"/>
                          <a:sym typeface="Arial Narrow"/>
                        </a:rPr>
                        <a:t>4:30 - 5:00</a:t>
                      </a:r>
                      <a:endParaRPr b="1"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tcPr>
                </a:tc>
                <a:tc gridSpan="10">
                  <a:txBody>
                    <a:bodyPr/>
                    <a:lstStyle/>
                    <a:p>
                      <a:pPr indent="0" lvl="0" marL="0" rtl="0" algn="l">
                        <a:lnSpc>
                          <a:spcPct val="115000"/>
                        </a:lnSpc>
                        <a:spcBef>
                          <a:spcPts val="0"/>
                        </a:spcBef>
                        <a:spcAft>
                          <a:spcPts val="0"/>
                        </a:spcAft>
                        <a:buNone/>
                      </a:pPr>
                      <a:r>
                        <a:rPr b="1" i="1" lang="en-US" sz="1100">
                          <a:latin typeface="Arial Narrow"/>
                          <a:ea typeface="Arial Narrow"/>
                          <a:cs typeface="Arial Narrow"/>
                          <a:sym typeface="Arial Narrow"/>
                        </a:rPr>
                        <a:t>Home Work Time - Please complete your daily assignments and turn in your work on Schoology Students’ homework time will match that which is in the AIMS handbook.</a:t>
                      </a:r>
                      <a:endParaRPr b="1" i="1" sz="1100">
                        <a:latin typeface="Arial Narrow"/>
                        <a:ea typeface="Arial Narrow"/>
                        <a:cs typeface="Arial Narrow"/>
                        <a:sym typeface="Arial Narrow"/>
                      </a:endParaRPr>
                    </a:p>
                  </a:txBody>
                  <a:tcPr marT="19050" marB="19050" marR="28575" marL="28575" anchor="b">
                    <a:lnL cap="flat" cmpd="sng" w="9475">
                      <a:solidFill>
                        <a:srgbClr val="000000"/>
                      </a:solidFill>
                      <a:prstDash val="solid"/>
                      <a:round/>
                      <a:headEnd len="sm" w="sm" type="none"/>
                      <a:tailEnd len="sm" w="sm" type="none"/>
                    </a:lnL>
                    <a:lnR cap="flat" cmpd="sng" w="9475">
                      <a:solidFill>
                        <a:srgbClr val="000000"/>
                      </a:solidFill>
                      <a:prstDash val="solid"/>
                      <a:round/>
                      <a:headEnd len="sm" w="sm" type="none"/>
                      <a:tailEnd len="sm" w="sm" type="none"/>
                    </a:lnR>
                    <a:lnT cap="flat" cmpd="sng" w="9475">
                      <a:solidFill>
                        <a:srgbClr val="000000"/>
                      </a:solidFill>
                      <a:prstDash val="solid"/>
                      <a:round/>
                      <a:headEnd len="sm" w="sm" type="none"/>
                      <a:tailEnd len="sm" w="sm" type="none"/>
                    </a:lnT>
                    <a:lnB cap="flat" cmpd="sng" w="9475">
                      <a:solidFill>
                        <a:srgbClr val="000000"/>
                      </a:solidFill>
                      <a:prstDash val="solid"/>
                      <a:round/>
                      <a:headEnd len="sm" w="sm" type="none"/>
                      <a:tailEnd len="sm" w="sm" type="none"/>
                    </a:lnB>
                    <a:solidFill>
                      <a:srgbClr val="D9EAD3"/>
                    </a:solidFill>
                  </a:tcPr>
                </a:tc>
                <a:tc hMerge="1"/>
                <a:tc hMerge="1"/>
                <a:tc hMerge="1"/>
                <a:tc hMerge="1"/>
                <a:tc hMerge="1"/>
                <a:tc hMerge="1"/>
                <a:tc hMerge="1"/>
                <a:tc hMerge="1"/>
                <a:tc hMerge="1"/>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2"/>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Middle</a:t>
            </a:r>
            <a:r>
              <a:rPr lang="en-US" sz="3600"/>
              <a:t> School Strategy for Staff Communication</a:t>
            </a:r>
            <a:endParaRPr sz="3600"/>
          </a:p>
        </p:txBody>
      </p:sp>
      <p:sp>
        <p:nvSpPr>
          <p:cNvPr id="84" name="Google Shape;84;p12"/>
          <p:cNvSpPr txBox="1"/>
          <p:nvPr/>
        </p:nvSpPr>
        <p:spPr>
          <a:xfrm>
            <a:off x="2176150" y="1220750"/>
            <a:ext cx="9382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t/>
            </a:r>
            <a:endParaRPr sz="2300">
              <a:latin typeface="Helvetica"/>
              <a:ea typeface="Helvetica"/>
              <a:cs typeface="Helvetica"/>
              <a:sym typeface="Helvetica"/>
            </a:endParaRPr>
          </a:p>
          <a:p>
            <a:pPr indent="0" lvl="0" marL="0" marR="0" rtl="0" algn="l">
              <a:lnSpc>
                <a:spcPct val="100000"/>
              </a:lnSpc>
              <a:spcBef>
                <a:spcPts val="1000"/>
              </a:spcBef>
              <a:spcAft>
                <a:spcPts val="0"/>
              </a:spcAft>
              <a:buNone/>
            </a:pPr>
            <a:r>
              <a:t/>
            </a:r>
            <a:endParaRPr sz="2300">
              <a:latin typeface="Helvetica"/>
              <a:ea typeface="Helvetica"/>
              <a:cs typeface="Helvetica"/>
              <a:sym typeface="Helvetica"/>
            </a:endParaRPr>
          </a:p>
          <a:p>
            <a:pPr indent="-374650" lvl="0" marL="457200" marR="0" rtl="0" algn="l">
              <a:lnSpc>
                <a:spcPct val="100000"/>
              </a:lnSpc>
              <a:spcBef>
                <a:spcPts val="1000"/>
              </a:spcBef>
              <a:spcAft>
                <a:spcPts val="0"/>
              </a:spcAft>
              <a:buSzPts val="2300"/>
              <a:buFont typeface="Helvetica"/>
              <a:buChar char="●"/>
            </a:pPr>
            <a:r>
              <a:rPr lang="en-US" sz="2300">
                <a:latin typeface="Helvetica"/>
                <a:ea typeface="Helvetica"/>
                <a:cs typeface="Helvetica"/>
                <a:sym typeface="Helvetica"/>
              </a:rPr>
              <a:t>For Teachers: emails, weekly memos, PLC meetings and professional development Fridays</a:t>
            </a:r>
            <a:endParaRPr sz="2300">
              <a:latin typeface="Helvetica"/>
              <a:ea typeface="Helvetica"/>
              <a:cs typeface="Helvetica"/>
              <a:sym typeface="Helvetica"/>
            </a:endParaRPr>
          </a:p>
          <a:p>
            <a:pPr indent="-374650" lvl="0" marL="457200" marR="0" rtl="0" algn="l">
              <a:lnSpc>
                <a:spcPct val="100000"/>
              </a:lnSpc>
              <a:spcBef>
                <a:spcPts val="1000"/>
              </a:spcBef>
              <a:spcAft>
                <a:spcPts val="0"/>
              </a:spcAft>
              <a:buSzPts val="2300"/>
              <a:buFont typeface="Helvetica"/>
              <a:buChar char="●"/>
            </a:pPr>
            <a:r>
              <a:rPr lang="en-US" sz="2300">
                <a:latin typeface="Helvetica"/>
                <a:ea typeface="Helvetica"/>
                <a:cs typeface="Helvetica"/>
                <a:sym typeface="Helvetica"/>
              </a:rPr>
              <a:t>For Clerical Staff: emails, in person and zoom meetings, also weekly memos</a:t>
            </a:r>
            <a:endParaRPr sz="2300">
              <a:latin typeface="Helvetica"/>
              <a:ea typeface="Helvetica"/>
              <a:cs typeface="Helvetica"/>
              <a:sym typeface="Helvetica"/>
            </a:endParaRPr>
          </a:p>
          <a:p>
            <a:pPr indent="-374650" lvl="0" marL="457200" marR="0" rtl="0" algn="l">
              <a:lnSpc>
                <a:spcPct val="100000"/>
              </a:lnSpc>
              <a:spcBef>
                <a:spcPts val="1000"/>
              </a:spcBef>
              <a:spcAft>
                <a:spcPts val="0"/>
              </a:spcAft>
              <a:buSzPts val="2300"/>
              <a:buFont typeface="Helvetica"/>
              <a:buChar char="●"/>
            </a:pPr>
            <a:r>
              <a:rPr lang="en-US" sz="2300">
                <a:latin typeface="Helvetica"/>
                <a:ea typeface="Helvetica"/>
                <a:cs typeface="Helvetica"/>
                <a:sym typeface="Helvetica"/>
              </a:rPr>
              <a:t>For Administrators: (occasional) in-person or (frequent) zoom meetings and (many) emails </a:t>
            </a:r>
            <a:endParaRPr sz="2300">
              <a:latin typeface="Helvetica"/>
              <a:ea typeface="Helvetica"/>
              <a:cs typeface="Helvetica"/>
              <a:sym typeface="Helvetica"/>
            </a:endParaRPr>
          </a:p>
          <a:p>
            <a:pPr indent="0" lvl="0" marL="0" marR="0" rtl="0" algn="l">
              <a:lnSpc>
                <a:spcPct val="115000"/>
              </a:lnSpc>
              <a:spcBef>
                <a:spcPts val="100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Middle</a:t>
            </a:r>
            <a:r>
              <a:rPr lang="en-US" sz="3600"/>
              <a:t> School Online Tools and Portals</a:t>
            </a:r>
            <a:endParaRPr/>
          </a:p>
        </p:txBody>
      </p:sp>
      <p:sp>
        <p:nvSpPr>
          <p:cNvPr id="90" name="Google Shape;90;p13"/>
          <p:cNvSpPr txBox="1"/>
          <p:nvPr/>
        </p:nvSpPr>
        <p:spPr>
          <a:xfrm>
            <a:off x="517200" y="2792275"/>
            <a:ext cx="4014900" cy="3848100"/>
          </a:xfrm>
          <a:prstGeom prst="rect">
            <a:avLst/>
          </a:prstGeom>
          <a:noFill/>
          <a:ln>
            <a:noFill/>
          </a:ln>
        </p:spPr>
        <p:txBody>
          <a:bodyPr anchorCtr="0" anchor="t" bIns="0" lIns="0" spcFirstLastPara="1" rIns="0" wrap="square" tIns="52700">
            <a:noAutofit/>
          </a:bodyPr>
          <a:lstStyle/>
          <a:p>
            <a:pPr indent="0" lvl="0" marL="457200" rtl="0" algn="l">
              <a:lnSpc>
                <a:spcPct val="200000"/>
              </a:lnSpc>
              <a:spcBef>
                <a:spcPts val="0"/>
              </a:spcBef>
              <a:spcAft>
                <a:spcPts val="0"/>
              </a:spcAft>
              <a:buClr>
                <a:schemeClr val="dk1"/>
              </a:buClr>
              <a:buSzPts val="1100"/>
              <a:buFont typeface="Arial"/>
              <a:buNone/>
            </a:pPr>
            <a:r>
              <a:rPr lang="en-US" sz="1600">
                <a:solidFill>
                  <a:srgbClr val="434343"/>
                </a:solidFill>
              </a:rPr>
              <a:t>This is the main list of resources for everyday use by the Middle School</a:t>
            </a:r>
            <a:endParaRPr/>
          </a:p>
        </p:txBody>
      </p:sp>
      <p:graphicFrame>
        <p:nvGraphicFramePr>
          <p:cNvPr id="91" name="Google Shape;91;p13"/>
          <p:cNvGraphicFramePr/>
          <p:nvPr/>
        </p:nvGraphicFramePr>
        <p:xfrm>
          <a:off x="4988750" y="1368200"/>
          <a:ext cx="3000000" cy="3000000"/>
        </p:xfrm>
        <a:graphic>
          <a:graphicData uri="http://schemas.openxmlformats.org/drawingml/2006/table">
            <a:tbl>
              <a:tblPr>
                <a:noFill/>
                <a:tableStyleId>{F667DA70-1A9D-4606-B3B0-029A0C9AFEBB}</a:tableStyleId>
              </a:tblPr>
              <a:tblGrid>
                <a:gridCol w="1819275"/>
                <a:gridCol w="2943225"/>
              </a:tblGrid>
              <a:tr h="449000">
                <a:tc>
                  <a:txBody>
                    <a:bodyPr/>
                    <a:lstStyle/>
                    <a:p>
                      <a:pPr indent="0" lvl="0" marL="0" rtl="0" algn="ctr">
                        <a:spcBef>
                          <a:spcPts val="0"/>
                        </a:spcBef>
                        <a:spcAft>
                          <a:spcPts val="0"/>
                        </a:spcAft>
                        <a:buNone/>
                      </a:pPr>
                      <a:r>
                        <a:rPr b="1" lang="en-US" sz="1000"/>
                        <a:t>Resource</a:t>
                      </a:r>
                      <a:endParaRPr b="1" sz="1000"/>
                    </a:p>
                  </a:txBody>
                  <a:tcPr marT="63500" marB="63500" marR="63500" marL="63500">
                    <a:solidFill>
                      <a:srgbClr val="B7B7B7"/>
                    </a:solidFill>
                  </a:tcPr>
                </a:tc>
                <a:tc>
                  <a:txBody>
                    <a:bodyPr/>
                    <a:lstStyle/>
                    <a:p>
                      <a:pPr indent="0" lvl="0" marL="0" rtl="0" algn="ctr">
                        <a:spcBef>
                          <a:spcPts val="0"/>
                        </a:spcBef>
                        <a:spcAft>
                          <a:spcPts val="0"/>
                        </a:spcAft>
                        <a:buNone/>
                      </a:pPr>
                      <a:r>
                        <a:rPr b="1" lang="en-US" sz="1000"/>
                        <a:t>URL</a:t>
                      </a:r>
                      <a:endParaRPr b="1" sz="1000"/>
                    </a:p>
                  </a:txBody>
                  <a:tcPr marT="63500" marB="63500" marR="63500" marL="63500">
                    <a:solidFill>
                      <a:srgbClr val="B7B7B7"/>
                    </a:solidFill>
                  </a:tcPr>
                </a:tc>
              </a:tr>
              <a:tr h="449000">
                <a:tc>
                  <a:txBody>
                    <a:bodyPr/>
                    <a:lstStyle/>
                    <a:p>
                      <a:pPr indent="0" lvl="0" marL="0" rtl="0" algn="l">
                        <a:spcBef>
                          <a:spcPts val="0"/>
                        </a:spcBef>
                        <a:spcAft>
                          <a:spcPts val="0"/>
                        </a:spcAft>
                        <a:buNone/>
                      </a:pPr>
                      <a:r>
                        <a:rPr lang="en-US" sz="1000"/>
                        <a:t>Gmail</a:t>
                      </a:r>
                      <a:endParaRPr sz="1000"/>
                    </a:p>
                  </a:txBody>
                  <a:tcPr marT="63500" marB="63500" marR="63500" marL="63500"/>
                </a:tc>
                <a:tc>
                  <a:txBody>
                    <a:bodyPr/>
                    <a:lstStyle/>
                    <a:p>
                      <a:pPr indent="0" lvl="0" marL="0" rtl="0" algn="l">
                        <a:spcBef>
                          <a:spcPts val="0"/>
                        </a:spcBef>
                        <a:spcAft>
                          <a:spcPts val="0"/>
                        </a:spcAft>
                        <a:buNone/>
                      </a:pPr>
                      <a:r>
                        <a:rPr lang="en-US" sz="1000" u="sng">
                          <a:solidFill>
                            <a:srgbClr val="1155CC"/>
                          </a:solidFill>
                          <a:hlinkClick r:id="rId3">
                            <a:extLst>
                              <a:ext uri="{A12FA001-AC4F-418D-AE19-62706E023703}">
                                <ahyp:hlinkClr val="tx"/>
                              </a:ext>
                            </a:extLst>
                          </a:hlinkClick>
                        </a:rPr>
                        <a:t>www.gmail.com</a:t>
                      </a:r>
                      <a:endParaRPr sz="1000"/>
                    </a:p>
                  </a:txBody>
                  <a:tcPr marT="63500" marB="63500" marR="63500" marL="63500"/>
                </a:tc>
              </a:tr>
              <a:tr h="449000">
                <a:tc>
                  <a:txBody>
                    <a:bodyPr/>
                    <a:lstStyle/>
                    <a:p>
                      <a:pPr indent="0" lvl="0" marL="0" rtl="0" algn="l">
                        <a:spcBef>
                          <a:spcPts val="0"/>
                        </a:spcBef>
                        <a:spcAft>
                          <a:spcPts val="0"/>
                        </a:spcAft>
                        <a:buNone/>
                      </a:pPr>
                      <a:r>
                        <a:rPr lang="en-US" sz="1000"/>
                        <a:t>Schoology</a:t>
                      </a:r>
                      <a:endParaRPr sz="1000"/>
                    </a:p>
                  </a:txBody>
                  <a:tcPr marT="63500" marB="63500" marR="63500" marL="63500">
                    <a:solidFill>
                      <a:srgbClr val="EFEFEF"/>
                    </a:solidFill>
                  </a:tcPr>
                </a:tc>
                <a:tc>
                  <a:txBody>
                    <a:bodyPr/>
                    <a:lstStyle/>
                    <a:p>
                      <a:pPr indent="0" lvl="0" marL="0" rtl="0" algn="l">
                        <a:spcBef>
                          <a:spcPts val="0"/>
                        </a:spcBef>
                        <a:spcAft>
                          <a:spcPts val="0"/>
                        </a:spcAft>
                        <a:buNone/>
                      </a:pPr>
                      <a:r>
                        <a:rPr lang="en-US" sz="1000" u="sng">
                          <a:solidFill>
                            <a:srgbClr val="1155CC"/>
                          </a:solidFill>
                          <a:hlinkClick r:id="rId4">
                            <a:extLst>
                              <a:ext uri="{A12FA001-AC4F-418D-AE19-62706E023703}">
                                <ahyp:hlinkClr val="tx"/>
                              </a:ext>
                            </a:extLst>
                          </a:hlinkClick>
                        </a:rPr>
                        <a:t>aims.schoology.com</a:t>
                      </a:r>
                      <a:r>
                        <a:rPr lang="en-US" sz="1000"/>
                        <a:t> </a:t>
                      </a:r>
                      <a:endParaRPr sz="1000"/>
                    </a:p>
                  </a:txBody>
                  <a:tcPr marT="63500" marB="63500" marR="63500" marL="63500">
                    <a:solidFill>
                      <a:srgbClr val="EFEFEF"/>
                    </a:solidFill>
                  </a:tcPr>
                </a:tc>
              </a:tr>
              <a:tr h="449000">
                <a:tc>
                  <a:txBody>
                    <a:bodyPr/>
                    <a:lstStyle/>
                    <a:p>
                      <a:pPr indent="0" lvl="0" marL="0" rtl="0" algn="l">
                        <a:spcBef>
                          <a:spcPts val="0"/>
                        </a:spcBef>
                        <a:spcAft>
                          <a:spcPts val="0"/>
                        </a:spcAft>
                        <a:buNone/>
                      </a:pPr>
                      <a:r>
                        <a:rPr lang="en-US" sz="1000"/>
                        <a:t>Illuminate</a:t>
                      </a:r>
                      <a:endParaRPr sz="1000"/>
                    </a:p>
                  </a:txBody>
                  <a:tcPr marT="63500" marB="63500" marR="63500" marL="63500"/>
                </a:tc>
                <a:tc>
                  <a:txBody>
                    <a:bodyPr/>
                    <a:lstStyle/>
                    <a:p>
                      <a:pPr indent="0" lvl="0" marL="0" rtl="0" algn="l">
                        <a:spcBef>
                          <a:spcPts val="0"/>
                        </a:spcBef>
                        <a:spcAft>
                          <a:spcPts val="0"/>
                        </a:spcAft>
                        <a:buNone/>
                      </a:pPr>
                      <a:r>
                        <a:rPr lang="en-US" sz="1000" u="sng">
                          <a:solidFill>
                            <a:srgbClr val="1155CC"/>
                          </a:solidFill>
                          <a:hlinkClick r:id="rId5">
                            <a:extLst>
                              <a:ext uri="{A12FA001-AC4F-418D-AE19-62706E023703}">
                                <ahyp:hlinkClr val="tx"/>
                              </a:ext>
                            </a:extLst>
                          </a:hlinkClick>
                        </a:rPr>
                        <a:t>aimschools.illuminatehc.com/</a:t>
                      </a:r>
                      <a:endParaRPr sz="1000"/>
                    </a:p>
                  </a:txBody>
                  <a:tcPr marT="63500" marB="63500" marR="63500" marL="63500"/>
                </a:tc>
              </a:tr>
              <a:tr h="449000">
                <a:tc>
                  <a:txBody>
                    <a:bodyPr/>
                    <a:lstStyle/>
                    <a:p>
                      <a:pPr indent="0" lvl="0" marL="0" rtl="0" algn="l">
                        <a:spcBef>
                          <a:spcPts val="0"/>
                        </a:spcBef>
                        <a:spcAft>
                          <a:spcPts val="0"/>
                        </a:spcAft>
                        <a:buNone/>
                      </a:pPr>
                      <a:r>
                        <a:rPr lang="en-US" sz="1000"/>
                        <a:t>Powerschool</a:t>
                      </a:r>
                      <a:endParaRPr sz="1000"/>
                    </a:p>
                  </a:txBody>
                  <a:tcPr marT="63500" marB="63500" marR="63500" marL="63500">
                    <a:solidFill>
                      <a:srgbClr val="EFEFEF"/>
                    </a:solidFill>
                  </a:tcPr>
                </a:tc>
                <a:tc>
                  <a:txBody>
                    <a:bodyPr/>
                    <a:lstStyle/>
                    <a:p>
                      <a:pPr indent="0" lvl="0" marL="0" rtl="0" algn="l">
                        <a:spcBef>
                          <a:spcPts val="0"/>
                        </a:spcBef>
                        <a:spcAft>
                          <a:spcPts val="0"/>
                        </a:spcAft>
                        <a:buNone/>
                      </a:pPr>
                      <a:r>
                        <a:rPr lang="en-US" sz="1000" u="sng">
                          <a:solidFill>
                            <a:srgbClr val="1155CC"/>
                          </a:solidFill>
                          <a:hlinkClick r:id="rId6">
                            <a:extLst>
                              <a:ext uri="{A12FA001-AC4F-418D-AE19-62706E023703}">
                                <ahyp:hlinkClr val="tx"/>
                              </a:ext>
                            </a:extLst>
                          </a:hlinkClick>
                        </a:rPr>
                        <a:t>https://americanindian.powerschool.com/public/</a:t>
                      </a:r>
                      <a:endParaRPr sz="1000"/>
                    </a:p>
                  </a:txBody>
                  <a:tcPr marT="63500" marB="63500" marR="63500" marL="63500">
                    <a:solidFill>
                      <a:srgbClr val="EFEFEF"/>
                    </a:solidFill>
                  </a:tcPr>
                </a:tc>
              </a:tr>
              <a:tr h="449000">
                <a:tc>
                  <a:txBody>
                    <a:bodyPr/>
                    <a:lstStyle/>
                    <a:p>
                      <a:pPr indent="0" lvl="0" marL="0" rtl="0" algn="l">
                        <a:spcBef>
                          <a:spcPts val="0"/>
                        </a:spcBef>
                        <a:spcAft>
                          <a:spcPts val="0"/>
                        </a:spcAft>
                        <a:buNone/>
                      </a:pPr>
                      <a:r>
                        <a:rPr lang="en-US" sz="1000"/>
                        <a:t>ALEKS</a:t>
                      </a:r>
                      <a:endParaRPr sz="1000"/>
                    </a:p>
                  </a:txBody>
                  <a:tcPr marT="63500" marB="63500" marR="63500" marL="63500"/>
                </a:tc>
                <a:tc>
                  <a:txBody>
                    <a:bodyPr/>
                    <a:lstStyle/>
                    <a:p>
                      <a:pPr indent="0" lvl="0" marL="0" rtl="0" algn="l">
                        <a:spcBef>
                          <a:spcPts val="0"/>
                        </a:spcBef>
                        <a:spcAft>
                          <a:spcPts val="0"/>
                        </a:spcAft>
                        <a:buNone/>
                      </a:pPr>
                      <a:r>
                        <a:rPr lang="en-US" sz="1000" u="sng">
                          <a:solidFill>
                            <a:srgbClr val="1155CC"/>
                          </a:solidFill>
                          <a:hlinkClick r:id="rId7">
                            <a:extLst>
                              <a:ext uri="{A12FA001-AC4F-418D-AE19-62706E023703}">
                                <ahyp:hlinkClr val="tx"/>
                              </a:ext>
                            </a:extLst>
                          </a:hlinkClick>
                        </a:rPr>
                        <a:t>aleks.com</a:t>
                      </a:r>
                      <a:endParaRPr sz="1000"/>
                    </a:p>
                  </a:txBody>
                  <a:tcPr marT="63500" marB="63500" marR="63500" marL="63500"/>
                </a:tc>
              </a:tr>
              <a:tr h="449000">
                <a:tc>
                  <a:txBody>
                    <a:bodyPr/>
                    <a:lstStyle/>
                    <a:p>
                      <a:pPr indent="0" lvl="0" marL="0" rtl="0" algn="l">
                        <a:spcBef>
                          <a:spcPts val="0"/>
                        </a:spcBef>
                        <a:spcAft>
                          <a:spcPts val="0"/>
                        </a:spcAft>
                        <a:buNone/>
                      </a:pPr>
                      <a:r>
                        <a:rPr lang="en-US" sz="1000"/>
                        <a:t>McGrawHill (Science)</a:t>
                      </a:r>
                      <a:endParaRPr sz="1000"/>
                    </a:p>
                  </a:txBody>
                  <a:tcPr marT="63500" marB="63500" marR="63500" marL="63500">
                    <a:solidFill>
                      <a:srgbClr val="EFEFEF"/>
                    </a:solidFill>
                  </a:tcPr>
                </a:tc>
                <a:tc>
                  <a:txBody>
                    <a:bodyPr/>
                    <a:lstStyle/>
                    <a:p>
                      <a:pPr indent="0" lvl="0" marL="0" rtl="0" algn="l">
                        <a:spcBef>
                          <a:spcPts val="0"/>
                        </a:spcBef>
                        <a:spcAft>
                          <a:spcPts val="0"/>
                        </a:spcAft>
                        <a:buNone/>
                      </a:pPr>
                      <a:r>
                        <a:rPr lang="en-US" sz="1000" u="sng">
                          <a:solidFill>
                            <a:srgbClr val="1155CC"/>
                          </a:solidFill>
                          <a:hlinkClick r:id="rId8">
                            <a:extLst>
                              <a:ext uri="{A12FA001-AC4F-418D-AE19-62706E023703}">
                                <ahyp:hlinkClr val="tx"/>
                              </a:ext>
                            </a:extLst>
                          </a:hlinkClick>
                        </a:rPr>
                        <a:t>my.mheducation.com/login</a:t>
                      </a:r>
                      <a:endParaRPr sz="1000"/>
                    </a:p>
                  </a:txBody>
                  <a:tcPr marT="63500" marB="63500" marR="63500" marL="63500">
                    <a:solidFill>
                      <a:srgbClr val="EFEFEF"/>
                    </a:solidFill>
                  </a:tcPr>
                </a:tc>
              </a:tr>
              <a:tr h="449000">
                <a:tc>
                  <a:txBody>
                    <a:bodyPr/>
                    <a:lstStyle/>
                    <a:p>
                      <a:pPr indent="0" lvl="0" marL="0" rtl="0" algn="l">
                        <a:spcBef>
                          <a:spcPts val="0"/>
                        </a:spcBef>
                        <a:spcAft>
                          <a:spcPts val="0"/>
                        </a:spcAft>
                        <a:buNone/>
                      </a:pPr>
                      <a:r>
                        <a:rPr lang="en-US" sz="1000"/>
                        <a:t>Standards Plus</a:t>
                      </a:r>
                      <a:endParaRPr sz="1000"/>
                    </a:p>
                  </a:txBody>
                  <a:tcPr marT="63500" marB="63500" marR="63500" marL="63500"/>
                </a:tc>
                <a:tc>
                  <a:txBody>
                    <a:bodyPr/>
                    <a:lstStyle/>
                    <a:p>
                      <a:pPr indent="0" lvl="0" marL="0" rtl="0" algn="l">
                        <a:spcBef>
                          <a:spcPts val="0"/>
                        </a:spcBef>
                        <a:spcAft>
                          <a:spcPts val="0"/>
                        </a:spcAft>
                        <a:buNone/>
                      </a:pPr>
                      <a:r>
                        <a:rPr lang="en-US" sz="1000" u="sng">
                          <a:solidFill>
                            <a:srgbClr val="1155CC"/>
                          </a:solidFill>
                          <a:hlinkClick r:id="rId9">
                            <a:extLst>
                              <a:ext uri="{A12FA001-AC4F-418D-AE19-62706E023703}">
                                <ahyp:hlinkClr val="tx"/>
                              </a:ext>
                            </a:extLst>
                          </a:hlinkClick>
                        </a:rPr>
                        <a:t>https://digital.standardsplus.org/student-login</a:t>
                      </a:r>
                      <a:endParaRPr sz="1000"/>
                    </a:p>
                  </a:txBody>
                  <a:tcPr marT="63500" marB="63500" marR="63500" marL="63500"/>
                </a:tc>
              </a:tr>
              <a:tr h="449000">
                <a:tc>
                  <a:txBody>
                    <a:bodyPr/>
                    <a:lstStyle/>
                    <a:p>
                      <a:pPr indent="0" lvl="0" marL="0" rtl="0" algn="l">
                        <a:spcBef>
                          <a:spcPts val="0"/>
                        </a:spcBef>
                        <a:spcAft>
                          <a:spcPts val="0"/>
                        </a:spcAft>
                        <a:buNone/>
                      </a:pPr>
                      <a:r>
                        <a:rPr lang="en-US" sz="1000"/>
                        <a:t>SRI</a:t>
                      </a:r>
                      <a:endParaRPr sz="1000"/>
                    </a:p>
                  </a:txBody>
                  <a:tcPr marT="63500" marB="63500" marR="63500" marL="63500">
                    <a:solidFill>
                      <a:srgbClr val="EFEFEF"/>
                    </a:solidFill>
                  </a:tcPr>
                </a:tc>
                <a:tc>
                  <a:txBody>
                    <a:bodyPr/>
                    <a:lstStyle/>
                    <a:p>
                      <a:pPr indent="0" lvl="0" marL="0" rtl="0" algn="l">
                        <a:spcBef>
                          <a:spcPts val="0"/>
                        </a:spcBef>
                        <a:spcAft>
                          <a:spcPts val="0"/>
                        </a:spcAft>
                        <a:buNone/>
                      </a:pPr>
                      <a:r>
                        <a:rPr lang="en-US" sz="1000" u="sng">
                          <a:solidFill>
                            <a:srgbClr val="1155CC"/>
                          </a:solidFill>
                          <a:hlinkClick r:id="rId10">
                            <a:extLst>
                              <a:ext uri="{A12FA001-AC4F-418D-AE19-62706E023703}">
                                <ahyp:hlinkClr val="tx"/>
                              </a:ext>
                            </a:extLst>
                          </a:hlinkClick>
                        </a:rPr>
                        <a:t>https://h100006768.education.scholastic.com</a:t>
                      </a:r>
                      <a:endParaRPr sz="1000"/>
                    </a:p>
                  </a:txBody>
                  <a:tcPr marT="63500" marB="63500" marR="63500" marL="63500">
                    <a:solidFill>
                      <a:srgbClr val="EFEFEF"/>
                    </a:solidFill>
                  </a:tcPr>
                </a:tc>
              </a:tr>
              <a:tr h="449000">
                <a:tc>
                  <a:txBody>
                    <a:bodyPr/>
                    <a:lstStyle/>
                    <a:p>
                      <a:pPr indent="0" lvl="0" marL="0" rtl="0" algn="l">
                        <a:spcBef>
                          <a:spcPts val="0"/>
                        </a:spcBef>
                        <a:spcAft>
                          <a:spcPts val="0"/>
                        </a:spcAft>
                        <a:buNone/>
                      </a:pPr>
                      <a:r>
                        <a:rPr lang="en-US" sz="1000"/>
                        <a:t>Quill</a:t>
                      </a:r>
                      <a:endParaRPr sz="1000"/>
                    </a:p>
                  </a:txBody>
                  <a:tcPr marT="63500" marB="63500" marR="63500" marL="63500"/>
                </a:tc>
                <a:tc>
                  <a:txBody>
                    <a:bodyPr/>
                    <a:lstStyle/>
                    <a:p>
                      <a:pPr indent="0" lvl="0" marL="0" rtl="0" algn="l">
                        <a:spcBef>
                          <a:spcPts val="0"/>
                        </a:spcBef>
                        <a:spcAft>
                          <a:spcPts val="0"/>
                        </a:spcAft>
                        <a:buNone/>
                      </a:pPr>
                      <a:r>
                        <a:rPr lang="en-US" sz="1000" u="sng">
                          <a:solidFill>
                            <a:srgbClr val="1155CC"/>
                          </a:solidFill>
                          <a:hlinkClick r:id="rId11">
                            <a:extLst>
                              <a:ext uri="{A12FA001-AC4F-418D-AE19-62706E023703}">
                                <ahyp:hlinkClr val="tx"/>
                              </a:ext>
                            </a:extLst>
                          </a:hlinkClick>
                        </a:rPr>
                        <a:t>https://www.Quill.org</a:t>
                      </a:r>
                      <a:r>
                        <a:rPr lang="en-US" sz="1000"/>
                        <a:t>    </a:t>
                      </a:r>
                      <a:endParaRPr sz="1000"/>
                    </a:p>
                  </a:txBody>
                  <a:tcPr marT="63500" marB="63500" marR="63500" marL="63500"/>
                </a:tc>
              </a:tr>
              <a:tr h="449000">
                <a:tc>
                  <a:txBody>
                    <a:bodyPr/>
                    <a:lstStyle/>
                    <a:p>
                      <a:pPr indent="0" lvl="0" marL="0" rtl="0" algn="l">
                        <a:spcBef>
                          <a:spcPts val="0"/>
                        </a:spcBef>
                        <a:spcAft>
                          <a:spcPts val="0"/>
                        </a:spcAft>
                        <a:buNone/>
                      </a:pPr>
                      <a:r>
                        <a:rPr lang="en-US" sz="1000"/>
                        <a:t>Rosetta Stone</a:t>
                      </a:r>
                      <a:endParaRPr sz="1000"/>
                    </a:p>
                  </a:txBody>
                  <a:tcPr marT="63500" marB="63500" marR="63500" marL="63500">
                    <a:solidFill>
                      <a:srgbClr val="EFEFEF"/>
                    </a:solidFill>
                  </a:tcPr>
                </a:tc>
                <a:tc>
                  <a:txBody>
                    <a:bodyPr/>
                    <a:lstStyle/>
                    <a:p>
                      <a:pPr indent="0" lvl="0" marL="0" rtl="0" algn="l">
                        <a:spcBef>
                          <a:spcPts val="0"/>
                        </a:spcBef>
                        <a:spcAft>
                          <a:spcPts val="0"/>
                        </a:spcAft>
                        <a:buNone/>
                      </a:pPr>
                      <a:r>
                        <a:rPr lang="en-US" sz="1000" u="sng">
                          <a:solidFill>
                            <a:srgbClr val="1155CC"/>
                          </a:solidFill>
                          <a:hlinkClick r:id="rId12">
                            <a:extLst>
                              <a:ext uri="{A12FA001-AC4F-418D-AE19-62706E023703}">
                                <ahyp:hlinkClr val="tx"/>
                              </a:ext>
                            </a:extLst>
                          </a:hlinkClick>
                        </a:rPr>
                        <a:t>https://Aimsk12.rosettastoneclassroom.com</a:t>
                      </a:r>
                      <a:r>
                        <a:rPr lang="en-US" sz="1000"/>
                        <a:t>   </a:t>
                      </a:r>
                      <a:endParaRPr sz="1000"/>
                    </a:p>
                  </a:txBody>
                  <a:tcPr marT="63500" marB="63500" marR="63500" marL="63500">
                    <a:solidFill>
                      <a:srgbClr val="EFEFEF"/>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Middle</a:t>
            </a:r>
            <a:r>
              <a:rPr lang="en-US" sz="3600"/>
              <a:t> School Method for Monitoring Instruction</a:t>
            </a:r>
            <a:endParaRPr/>
          </a:p>
        </p:txBody>
      </p:sp>
      <p:sp>
        <p:nvSpPr>
          <p:cNvPr id="97" name="Google Shape;97;p14"/>
          <p:cNvSpPr txBox="1"/>
          <p:nvPr/>
        </p:nvSpPr>
        <p:spPr>
          <a:xfrm>
            <a:off x="1710950" y="1413925"/>
            <a:ext cx="8313600" cy="5226300"/>
          </a:xfrm>
          <a:prstGeom prst="rect">
            <a:avLst/>
          </a:prstGeom>
          <a:noFill/>
          <a:ln>
            <a:noFill/>
          </a:ln>
        </p:spPr>
        <p:txBody>
          <a:bodyPr anchorCtr="0" anchor="t" bIns="0" lIns="0" spcFirstLastPara="1" rIns="0" wrap="square" tIns="52700">
            <a:noAutofit/>
          </a:bodyPr>
          <a:lstStyle/>
          <a:p>
            <a:pPr indent="-457200" lvl="0" marL="609600" rtl="0" algn="l">
              <a:lnSpc>
                <a:spcPct val="115000"/>
              </a:lnSpc>
              <a:spcBef>
                <a:spcPts val="0"/>
              </a:spcBef>
              <a:spcAft>
                <a:spcPts val="0"/>
              </a:spcAft>
              <a:buClr>
                <a:srgbClr val="434343"/>
              </a:buClr>
              <a:buSzPts val="2400"/>
              <a:buChar char="●"/>
            </a:pPr>
            <a:r>
              <a:rPr b="1" lang="en-US" sz="2400">
                <a:solidFill>
                  <a:srgbClr val="434343"/>
                </a:solidFill>
              </a:rPr>
              <a:t>Weekly PLC interactions:</a:t>
            </a:r>
            <a:endParaRPr b="1" sz="2400">
              <a:solidFill>
                <a:srgbClr val="434343"/>
              </a:solidFill>
            </a:endParaRPr>
          </a:p>
          <a:p>
            <a:pPr indent="-457200" lvl="1" marL="1219200" rtl="0" algn="l">
              <a:lnSpc>
                <a:spcPct val="115000"/>
              </a:lnSpc>
              <a:spcBef>
                <a:spcPts val="0"/>
              </a:spcBef>
              <a:spcAft>
                <a:spcPts val="0"/>
              </a:spcAft>
              <a:buClr>
                <a:srgbClr val="434343"/>
              </a:buClr>
              <a:buSzPts val="2400"/>
              <a:buChar char="○"/>
            </a:pPr>
            <a:r>
              <a:rPr b="1" lang="en-US" sz="2400">
                <a:solidFill>
                  <a:srgbClr val="434343"/>
                </a:solidFill>
              </a:rPr>
              <a:t>grade level meetings</a:t>
            </a:r>
            <a:endParaRPr b="1" sz="2400">
              <a:solidFill>
                <a:srgbClr val="434343"/>
              </a:solidFill>
            </a:endParaRPr>
          </a:p>
          <a:p>
            <a:pPr indent="-457200" lvl="1" marL="1219200" rtl="0" algn="l">
              <a:lnSpc>
                <a:spcPct val="115000"/>
              </a:lnSpc>
              <a:spcBef>
                <a:spcPts val="0"/>
              </a:spcBef>
              <a:spcAft>
                <a:spcPts val="0"/>
              </a:spcAft>
              <a:buClr>
                <a:srgbClr val="434343"/>
              </a:buClr>
              <a:buSzPts val="2400"/>
              <a:buChar char="○"/>
            </a:pPr>
            <a:r>
              <a:rPr b="1" lang="en-US" sz="2400">
                <a:solidFill>
                  <a:srgbClr val="434343"/>
                </a:solidFill>
              </a:rPr>
              <a:t>subject matter meetings</a:t>
            </a:r>
            <a:endParaRPr b="1" sz="2400">
              <a:solidFill>
                <a:srgbClr val="434343"/>
              </a:solidFill>
            </a:endParaRPr>
          </a:p>
          <a:p>
            <a:pPr indent="-457200" lvl="0" marL="609600" rtl="0" algn="l">
              <a:lnSpc>
                <a:spcPct val="115000"/>
              </a:lnSpc>
              <a:spcBef>
                <a:spcPts val="0"/>
              </a:spcBef>
              <a:spcAft>
                <a:spcPts val="0"/>
              </a:spcAft>
              <a:buClr>
                <a:srgbClr val="434343"/>
              </a:buClr>
              <a:buSzPts val="2400"/>
              <a:buChar char="●"/>
            </a:pPr>
            <a:r>
              <a:rPr b="1" lang="en-US" sz="2400">
                <a:solidFill>
                  <a:srgbClr val="434343"/>
                </a:solidFill>
              </a:rPr>
              <a:t>Syllabus oversight and Lesson Plan review</a:t>
            </a:r>
            <a:endParaRPr b="1" sz="2400">
              <a:solidFill>
                <a:srgbClr val="434343"/>
              </a:solidFill>
            </a:endParaRPr>
          </a:p>
          <a:p>
            <a:pPr indent="-457200" lvl="0" marL="609600" rtl="0" algn="l">
              <a:lnSpc>
                <a:spcPct val="115000"/>
              </a:lnSpc>
              <a:spcBef>
                <a:spcPts val="0"/>
              </a:spcBef>
              <a:spcAft>
                <a:spcPts val="0"/>
              </a:spcAft>
              <a:buClr>
                <a:srgbClr val="434343"/>
              </a:buClr>
              <a:buSzPts val="2400"/>
              <a:buChar char="●"/>
            </a:pPr>
            <a:r>
              <a:rPr b="1" lang="en-US" sz="2400">
                <a:solidFill>
                  <a:srgbClr val="434343"/>
                </a:solidFill>
              </a:rPr>
              <a:t>Visitation of online classrooms</a:t>
            </a:r>
            <a:endParaRPr b="1" sz="2400">
              <a:solidFill>
                <a:srgbClr val="434343"/>
              </a:solidFill>
            </a:endParaRPr>
          </a:p>
          <a:p>
            <a:pPr indent="-457200" lvl="0" marL="609600" rtl="0" algn="l">
              <a:lnSpc>
                <a:spcPct val="115000"/>
              </a:lnSpc>
              <a:spcBef>
                <a:spcPts val="0"/>
              </a:spcBef>
              <a:spcAft>
                <a:spcPts val="0"/>
              </a:spcAft>
              <a:buClr>
                <a:srgbClr val="434343"/>
              </a:buClr>
              <a:buSzPts val="2400"/>
              <a:buChar char="●"/>
            </a:pPr>
            <a:r>
              <a:rPr b="1" lang="en-US" sz="2400">
                <a:solidFill>
                  <a:srgbClr val="434343"/>
                </a:solidFill>
              </a:rPr>
              <a:t>Request for and review of Zoom class recordings</a:t>
            </a:r>
            <a:endParaRPr b="1" sz="2400"/>
          </a:p>
          <a:p>
            <a:pPr indent="-457200" lvl="0" marL="609600" rtl="0" algn="l">
              <a:lnSpc>
                <a:spcPct val="115000"/>
              </a:lnSpc>
              <a:spcBef>
                <a:spcPts val="0"/>
              </a:spcBef>
              <a:spcAft>
                <a:spcPts val="0"/>
              </a:spcAft>
              <a:buClr>
                <a:srgbClr val="434343"/>
              </a:buClr>
              <a:buSzPts val="2400"/>
              <a:buFont typeface="Lucida Sans"/>
              <a:buChar char="●"/>
            </a:pPr>
            <a:r>
              <a:rPr b="1" lang="en-US" sz="2400">
                <a:solidFill>
                  <a:srgbClr val="434343"/>
                </a:solidFill>
              </a:rPr>
              <a:t>Grade checks and oversight through Powerschool and Schoology</a:t>
            </a:r>
            <a:r>
              <a:rPr b="1" lang="en-US" sz="2400">
                <a:solidFill>
                  <a:srgbClr val="434343"/>
                </a:solidFill>
                <a:latin typeface="Lucida Sans"/>
                <a:ea typeface="Lucida Sans"/>
                <a:cs typeface="Lucida Sans"/>
                <a:sym typeface="Lucida Sans"/>
              </a:rPr>
              <a:t> </a:t>
            </a:r>
            <a:endParaRPr>
              <a:solidFill>
                <a:srgbClr val="43434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5"/>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Middle</a:t>
            </a:r>
            <a:r>
              <a:rPr lang="en-US" sz="3600"/>
              <a:t> School Strategy for Communicating With Students and Parents</a:t>
            </a:r>
            <a:endParaRPr/>
          </a:p>
        </p:txBody>
      </p:sp>
      <p:sp>
        <p:nvSpPr>
          <p:cNvPr id="103" name="Google Shape;103;p15"/>
          <p:cNvSpPr txBox="1"/>
          <p:nvPr/>
        </p:nvSpPr>
        <p:spPr>
          <a:xfrm>
            <a:off x="517200" y="1823300"/>
            <a:ext cx="11041200" cy="4817100"/>
          </a:xfrm>
          <a:prstGeom prst="rect">
            <a:avLst/>
          </a:prstGeom>
          <a:noFill/>
          <a:ln>
            <a:noFill/>
          </a:ln>
        </p:spPr>
        <p:txBody>
          <a:bodyPr anchorCtr="0" anchor="t" bIns="0" lIns="0" spcFirstLastPara="1" rIns="0" wrap="square" tIns="52700">
            <a:noAutofit/>
          </a:bodyPr>
          <a:lstStyle/>
          <a:p>
            <a:pPr indent="-450850" lvl="0" marL="609600" rtl="0" algn="l">
              <a:lnSpc>
                <a:spcPct val="115000"/>
              </a:lnSpc>
              <a:spcBef>
                <a:spcPts val="0"/>
              </a:spcBef>
              <a:spcAft>
                <a:spcPts val="0"/>
              </a:spcAft>
              <a:buClr>
                <a:srgbClr val="434343"/>
              </a:buClr>
              <a:buSzPts val="2300"/>
              <a:buFont typeface="Helvetica"/>
              <a:buChar char="●"/>
            </a:pPr>
            <a:r>
              <a:rPr b="1" lang="en-US" sz="2300">
                <a:solidFill>
                  <a:srgbClr val="434343"/>
                </a:solidFill>
                <a:latin typeface="Helvetica"/>
                <a:ea typeface="Helvetica"/>
                <a:cs typeface="Helvetica"/>
                <a:sym typeface="Helvetica"/>
              </a:rPr>
              <a:t>ParentSquare messages from Head of School to families </a:t>
            </a:r>
            <a:endParaRPr b="1" sz="2300">
              <a:solidFill>
                <a:srgbClr val="434343"/>
              </a:solidFill>
              <a:latin typeface="Helvetica"/>
              <a:ea typeface="Helvetica"/>
              <a:cs typeface="Helvetica"/>
              <a:sym typeface="Helvetica"/>
            </a:endParaRPr>
          </a:p>
          <a:p>
            <a:pPr indent="-450850" lvl="0" marL="609600" rtl="0" algn="l">
              <a:lnSpc>
                <a:spcPct val="115000"/>
              </a:lnSpc>
              <a:spcBef>
                <a:spcPts val="0"/>
              </a:spcBef>
              <a:spcAft>
                <a:spcPts val="0"/>
              </a:spcAft>
              <a:buClr>
                <a:srgbClr val="434343"/>
              </a:buClr>
              <a:buSzPts val="2300"/>
              <a:buFont typeface="Helvetica"/>
              <a:buChar char="●"/>
            </a:pPr>
            <a:r>
              <a:rPr b="1" lang="en-US" sz="2300">
                <a:solidFill>
                  <a:srgbClr val="434343"/>
                </a:solidFill>
                <a:latin typeface="Helvetica"/>
                <a:ea typeface="Helvetica"/>
                <a:cs typeface="Helvetica"/>
                <a:sym typeface="Helvetica"/>
              </a:rPr>
              <a:t>Parent Information meetings and tutorials around technology</a:t>
            </a:r>
            <a:endParaRPr b="1" sz="2300">
              <a:solidFill>
                <a:srgbClr val="434343"/>
              </a:solidFill>
              <a:latin typeface="Helvetica"/>
              <a:ea typeface="Helvetica"/>
              <a:cs typeface="Helvetica"/>
              <a:sym typeface="Helvetica"/>
            </a:endParaRPr>
          </a:p>
          <a:p>
            <a:pPr indent="-450850" lvl="0" marL="609600" rtl="0" algn="l">
              <a:lnSpc>
                <a:spcPct val="115000"/>
              </a:lnSpc>
              <a:spcBef>
                <a:spcPts val="0"/>
              </a:spcBef>
              <a:spcAft>
                <a:spcPts val="0"/>
              </a:spcAft>
              <a:buClr>
                <a:srgbClr val="434343"/>
              </a:buClr>
              <a:buSzPts val="2300"/>
              <a:buFont typeface="Helvetica"/>
              <a:buChar char="●"/>
            </a:pPr>
            <a:r>
              <a:rPr b="1" lang="en-US" sz="2300" u="sng">
                <a:solidFill>
                  <a:srgbClr val="0000FF"/>
                </a:solidFill>
                <a:latin typeface="Helvetica"/>
                <a:ea typeface="Helvetica"/>
                <a:cs typeface="Helvetica"/>
                <a:sym typeface="Helvetica"/>
                <a:hlinkClick r:id="rId3">
                  <a:extLst>
                    <a:ext uri="{A12FA001-AC4F-418D-AE19-62706E023703}">
                      <ahyp:hlinkClr val="tx"/>
                    </a:ext>
                  </a:extLst>
                </a:hlinkClick>
              </a:rPr>
              <a:t>Middleschool@aimsk12.org</a:t>
            </a:r>
            <a:r>
              <a:rPr b="1" lang="en-US" sz="2300">
                <a:solidFill>
                  <a:srgbClr val="434343"/>
                </a:solidFill>
                <a:latin typeface="Helvetica"/>
                <a:ea typeface="Helvetica"/>
                <a:cs typeface="Helvetica"/>
                <a:sym typeface="Helvetica"/>
              </a:rPr>
              <a:t> and Teaching staff are the main conduit for communicating with students</a:t>
            </a:r>
            <a:endParaRPr b="1" sz="2300">
              <a:solidFill>
                <a:srgbClr val="434343"/>
              </a:solidFill>
              <a:latin typeface="Helvetica"/>
              <a:ea typeface="Helvetica"/>
              <a:cs typeface="Helvetica"/>
              <a:sym typeface="Helvetica"/>
            </a:endParaRPr>
          </a:p>
          <a:p>
            <a:pPr indent="-450850" lvl="0" marL="609600" rtl="0" algn="l">
              <a:lnSpc>
                <a:spcPct val="115000"/>
              </a:lnSpc>
              <a:spcBef>
                <a:spcPts val="0"/>
              </a:spcBef>
              <a:spcAft>
                <a:spcPts val="0"/>
              </a:spcAft>
              <a:buClr>
                <a:srgbClr val="434343"/>
              </a:buClr>
              <a:buSzPts val="2300"/>
              <a:buFont typeface="Helvetica"/>
              <a:buChar char="●"/>
            </a:pPr>
            <a:r>
              <a:rPr b="1" lang="en-US" sz="2300">
                <a:solidFill>
                  <a:srgbClr val="434343"/>
                </a:solidFill>
                <a:latin typeface="Helvetica"/>
                <a:ea typeface="Helvetica"/>
                <a:cs typeface="Helvetica"/>
                <a:sym typeface="Helvetica"/>
              </a:rPr>
              <a:t>Phone calls and emails from staff for attendance (clerical, faculty, &amp; administrators)</a:t>
            </a:r>
            <a:endParaRPr b="1" sz="2300">
              <a:solidFill>
                <a:srgbClr val="434343"/>
              </a:solidFill>
              <a:latin typeface="Helvetica"/>
              <a:ea typeface="Helvetica"/>
              <a:cs typeface="Helvetica"/>
              <a:sym typeface="Helvetica"/>
            </a:endParaRPr>
          </a:p>
          <a:p>
            <a:pPr indent="-450850" lvl="0" marL="609600" rtl="0" algn="l">
              <a:lnSpc>
                <a:spcPct val="115000"/>
              </a:lnSpc>
              <a:spcBef>
                <a:spcPts val="0"/>
              </a:spcBef>
              <a:spcAft>
                <a:spcPts val="0"/>
              </a:spcAft>
              <a:buClr>
                <a:srgbClr val="434343"/>
              </a:buClr>
              <a:buSzPts val="2300"/>
              <a:buFont typeface="Helvetica"/>
              <a:buChar char="●"/>
            </a:pPr>
            <a:r>
              <a:rPr b="1" lang="en-US" sz="2300">
                <a:solidFill>
                  <a:srgbClr val="434343"/>
                </a:solidFill>
                <a:latin typeface="Helvetica"/>
                <a:ea typeface="Helvetica"/>
                <a:cs typeface="Helvetica"/>
                <a:sym typeface="Helvetica"/>
              </a:rPr>
              <a:t>Phone calls and emails from teachers for attendance, behavior and grades</a:t>
            </a:r>
            <a:endParaRPr b="1" sz="2300">
              <a:solidFill>
                <a:srgbClr val="434343"/>
              </a:solidFill>
              <a:latin typeface="Helvetica"/>
              <a:ea typeface="Helvetica"/>
              <a:cs typeface="Helvetica"/>
              <a:sym typeface="Helvetica"/>
            </a:endParaRPr>
          </a:p>
          <a:p>
            <a:pPr indent="-450850" lvl="0" marL="609600" rtl="0" algn="l">
              <a:lnSpc>
                <a:spcPct val="115000"/>
              </a:lnSpc>
              <a:spcBef>
                <a:spcPts val="0"/>
              </a:spcBef>
              <a:spcAft>
                <a:spcPts val="0"/>
              </a:spcAft>
              <a:buClr>
                <a:srgbClr val="434343"/>
              </a:buClr>
              <a:buSzPts val="2300"/>
              <a:buFont typeface="Helvetica"/>
              <a:buChar char="●"/>
            </a:pPr>
            <a:r>
              <a:rPr b="1" lang="en-US" sz="2300">
                <a:solidFill>
                  <a:srgbClr val="434343"/>
                </a:solidFill>
                <a:latin typeface="Helvetica"/>
                <a:ea typeface="Helvetica"/>
                <a:cs typeface="Helvetica"/>
                <a:sym typeface="Helvetica"/>
              </a:rPr>
              <a:t>Parent Square and Zoom meetings for resource pickup &amp; scheduling</a:t>
            </a:r>
            <a:endParaRPr b="1" sz="2300">
              <a:solidFill>
                <a:srgbClr val="434343"/>
              </a:solidFill>
              <a:latin typeface="Helvetica"/>
              <a:ea typeface="Helvetica"/>
              <a:cs typeface="Helvetica"/>
              <a:sym typeface="Helvetica"/>
            </a:endParaRPr>
          </a:p>
          <a:p>
            <a:pPr indent="-450850" lvl="0" marL="609600" rtl="0" algn="l">
              <a:lnSpc>
                <a:spcPct val="115000"/>
              </a:lnSpc>
              <a:spcBef>
                <a:spcPts val="0"/>
              </a:spcBef>
              <a:spcAft>
                <a:spcPts val="0"/>
              </a:spcAft>
              <a:buClr>
                <a:srgbClr val="434343"/>
              </a:buClr>
              <a:buSzPts val="2300"/>
              <a:buFont typeface="Helvetica"/>
              <a:buChar char="●"/>
            </a:pPr>
            <a:r>
              <a:rPr b="1" lang="en-US" sz="2300">
                <a:solidFill>
                  <a:srgbClr val="434343"/>
                </a:solidFill>
                <a:latin typeface="Helvetica"/>
                <a:ea typeface="Helvetica"/>
                <a:cs typeface="Helvetica"/>
                <a:sym typeface="Helvetica"/>
              </a:rPr>
              <a:t>Continuing technical help including computer exchanges</a:t>
            </a:r>
            <a:endParaRPr b="1" sz="2300">
              <a:solidFill>
                <a:srgbClr val="434343"/>
              </a:solidFill>
              <a:latin typeface="Helvetica"/>
              <a:ea typeface="Helvetica"/>
              <a:cs typeface="Helvetica"/>
              <a:sym typeface="Helvetica"/>
            </a:endParaRPr>
          </a:p>
          <a:p>
            <a:pPr indent="0" lvl="0" marL="609600" rtl="0" algn="l">
              <a:lnSpc>
                <a:spcPct val="115000"/>
              </a:lnSpc>
              <a:spcBef>
                <a:spcPts val="0"/>
              </a:spcBef>
              <a:spcAft>
                <a:spcPts val="0"/>
              </a:spcAft>
              <a:buNone/>
            </a:pPr>
            <a:r>
              <a:t/>
            </a:r>
            <a:endParaRPr b="1" sz="2300">
              <a:solidFill>
                <a:srgbClr val="434343"/>
              </a:solidFill>
              <a:latin typeface="Helvetica"/>
              <a:ea typeface="Helvetica"/>
              <a:cs typeface="Helvetica"/>
              <a:sym typeface="Helvetica"/>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