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12192000"/>
  <p:notesSz cx="12192000" cy="6858000"/>
  <p:embeddedFontLst>
    <p:embeddedFont>
      <p:font typeface="PT Sans Narrow"/>
      <p:regular r:id="rId19"/>
      <p:bold r:id="rId20"/>
    </p:embeddedFont>
    <p:embeddedFont>
      <p:font typeface="Helvetica Neue"/>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CFD70A-8052-43B3-8600-149A15DD1847}">
  <a:tblStyle styleId="{2FCFD70A-8052-43B3-8600-149A15DD184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TSansNarrow-bold.fntdata"/><Relationship Id="rId11" Type="http://schemas.openxmlformats.org/officeDocument/2006/relationships/slide" Target="slides/slide5.xml"/><Relationship Id="rId22" Type="http://schemas.openxmlformats.org/officeDocument/2006/relationships/font" Target="fonts/HelveticaNeue-bold.fntdata"/><Relationship Id="rId10" Type="http://schemas.openxmlformats.org/officeDocument/2006/relationships/slide" Target="slides/slide4.xml"/><Relationship Id="rId21" Type="http://schemas.openxmlformats.org/officeDocument/2006/relationships/font" Target="fonts/HelveticaNeue-regular.fntdata"/><Relationship Id="rId13" Type="http://schemas.openxmlformats.org/officeDocument/2006/relationships/slide" Target="slides/slide7.xml"/><Relationship Id="rId24" Type="http://schemas.openxmlformats.org/officeDocument/2006/relationships/font" Target="fonts/HelveticaNeue-boldItalic.fntdata"/><Relationship Id="rId12" Type="http://schemas.openxmlformats.org/officeDocument/2006/relationships/slide" Target="slides/slide6.xml"/><Relationship Id="rId23"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PTSansNarrow-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 name="Google Shape;49;p1: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7818ffe037_0_2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7818ffe037_0_26: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818ffe037_0_3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g7818ffe037_0_31: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818ffe037_0_3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g7818ffe037_0_36: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99f1fa3b43_0_0: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g99f1fa3b43_0_0: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88a47eb4a9_0_15: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g88a47eb4a9_0_15: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99f1fa3b43_0_52:notes"/>
          <p:cNvSpPr/>
          <p:nvPr>
            <p:ph idx="2" type="sldImg"/>
          </p:nvPr>
        </p:nvSpPr>
        <p:spPr>
          <a:xfrm>
            <a:off x="2032400" y="514350"/>
            <a:ext cx="8128500" cy="2571600"/>
          </a:xfrm>
          <a:custGeom>
            <a:rect b="b" l="l" r="r" t="t"/>
            <a:pathLst>
              <a:path extrusionOk="0" h="120000" w="120000">
                <a:moveTo>
                  <a:pt x="0" y="0"/>
                </a:moveTo>
                <a:lnTo>
                  <a:pt x="120000" y="0"/>
                </a:lnTo>
                <a:lnTo>
                  <a:pt x="120000" y="120000"/>
                </a:lnTo>
                <a:lnTo>
                  <a:pt x="0" y="120000"/>
                </a:lnTo>
                <a:close/>
              </a:path>
            </a:pathLst>
          </a:custGeom>
        </p:spPr>
      </p:sp>
      <p:sp>
        <p:nvSpPr>
          <p:cNvPr id="72" name="Google Shape;72;g99f1fa3b43_0_5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7818ffe037_0_0: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 name="Google Shape;78;g7818ffe037_0_0: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7818ffe037_0_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g7818ffe037_0_6: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7818ffe037_0_1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g7818ffe037_0_11: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7818ffe037_0_1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g7818ffe037_0_16: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7818ffe037_0_2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g7818ffe037_0_21: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2"/>
          <p:cNvSpPr/>
          <p:nvPr/>
        </p:nvSpPr>
        <p:spPr>
          <a:xfrm>
            <a:off x="-99" y="6727600"/>
            <a:ext cx="12192000" cy="130810"/>
          </a:xfrm>
          <a:custGeom>
            <a:rect b="b" l="l" r="r" t="t"/>
            <a:pathLst>
              <a:path extrusionOk="0" h="130809" w="12192000">
                <a:moveTo>
                  <a:pt x="0" y="0"/>
                </a:moveTo>
                <a:lnTo>
                  <a:pt x="12191999" y="0"/>
                </a:lnTo>
                <a:lnTo>
                  <a:pt x="12191999" y="130499"/>
                </a:lnTo>
                <a:lnTo>
                  <a:pt x="0" y="130499"/>
                </a:lnTo>
                <a:lnTo>
                  <a:pt x="0" y="0"/>
                </a:lnTo>
                <a:close/>
              </a:path>
            </a:pathLst>
          </a:custGeom>
          <a:solidFill>
            <a:srgbClr val="98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 name="Google Shape;15;p2"/>
          <p:cNvSpPr/>
          <p:nvPr/>
        </p:nvSpPr>
        <p:spPr>
          <a:xfrm>
            <a:off x="0" y="0"/>
            <a:ext cx="12192000" cy="130810"/>
          </a:xfrm>
          <a:custGeom>
            <a:rect b="b" l="l" r="r" t="t"/>
            <a:pathLst>
              <a:path extrusionOk="0" h="130810" w="12192000">
                <a:moveTo>
                  <a:pt x="0" y="0"/>
                </a:moveTo>
                <a:lnTo>
                  <a:pt x="12191999" y="0"/>
                </a:lnTo>
                <a:lnTo>
                  <a:pt x="12191999" y="130499"/>
                </a:lnTo>
                <a:lnTo>
                  <a:pt x="0" y="130499"/>
                </a:lnTo>
                <a:lnTo>
                  <a:pt x="0" y="0"/>
                </a:lnTo>
                <a:close/>
              </a:path>
            </a:pathLst>
          </a:custGeom>
          <a:solidFill>
            <a:srgbClr val="F1C13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2"/>
          <p:cNvSpPr/>
          <p:nvPr/>
        </p:nvSpPr>
        <p:spPr>
          <a:xfrm>
            <a:off x="9343646" y="3275950"/>
            <a:ext cx="749935" cy="0"/>
          </a:xfrm>
          <a:custGeom>
            <a:rect b="b" l="l" r="r" t="t"/>
            <a:pathLst>
              <a:path extrusionOk="0" h="120000" w="749934">
                <a:moveTo>
                  <a:pt x="0" y="0"/>
                </a:moveTo>
                <a:lnTo>
                  <a:pt x="749699" y="0"/>
                </a:lnTo>
              </a:path>
            </a:pathLst>
          </a:custGeom>
          <a:noFill/>
          <a:ln cap="flat" cmpd="sng" w="76175">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 name="Google Shape;17;p2"/>
          <p:cNvSpPr/>
          <p:nvPr/>
        </p:nvSpPr>
        <p:spPr>
          <a:xfrm>
            <a:off x="2100047" y="3251101"/>
            <a:ext cx="749935" cy="0"/>
          </a:xfrm>
          <a:custGeom>
            <a:rect b="b" l="l" r="r" t="t"/>
            <a:pathLst>
              <a:path extrusionOk="0" h="120000" w="749935">
                <a:moveTo>
                  <a:pt x="0" y="0"/>
                </a:moveTo>
                <a:lnTo>
                  <a:pt x="749699" y="0"/>
                </a:lnTo>
              </a:path>
            </a:pathLst>
          </a:custGeom>
          <a:noFill/>
          <a:ln cap="flat" cmpd="sng" w="76175">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 name="Google Shape;18;p2"/>
          <p:cNvSpPr/>
          <p:nvPr/>
        </p:nvSpPr>
        <p:spPr>
          <a:xfrm>
            <a:off x="1338867" y="4535295"/>
            <a:ext cx="9516110" cy="0"/>
          </a:xfrm>
          <a:custGeom>
            <a:rect b="b" l="l" r="r" t="t"/>
            <a:pathLst>
              <a:path extrusionOk="0" h="120000" w="9516110">
                <a:moveTo>
                  <a:pt x="0" y="0"/>
                </a:moveTo>
                <a:lnTo>
                  <a:pt x="9515556" y="0"/>
                </a:lnTo>
              </a:path>
            </a:pathLst>
          </a:custGeom>
          <a:noFill/>
          <a:ln cap="flat" cmpd="sng" w="76175">
            <a:solidFill>
              <a:srgbClr val="98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 name="Google Shape;19;p2"/>
          <p:cNvSpPr/>
          <p:nvPr/>
        </p:nvSpPr>
        <p:spPr>
          <a:xfrm>
            <a:off x="1338867" y="4332100"/>
            <a:ext cx="9516110" cy="0"/>
          </a:xfrm>
          <a:custGeom>
            <a:rect b="b" l="l" r="r" t="t"/>
            <a:pathLst>
              <a:path extrusionOk="0" h="120000" w="9516110">
                <a:moveTo>
                  <a:pt x="0" y="0"/>
                </a:moveTo>
                <a:lnTo>
                  <a:pt x="9515556" y="0"/>
                </a:lnTo>
              </a:path>
            </a:pathLst>
          </a:custGeom>
          <a:noFill/>
          <a:ln cap="flat" cmpd="sng" w="9525">
            <a:solidFill>
              <a:srgbClr val="98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 name="Google Shape;20;p2"/>
          <p:cNvSpPr txBox="1"/>
          <p:nvPr>
            <p:ph type="ctrTitle"/>
          </p:nvPr>
        </p:nvSpPr>
        <p:spPr>
          <a:xfrm>
            <a:off x="3441435" y="1930375"/>
            <a:ext cx="5309128" cy="75691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0" i="0" sz="4800">
                <a:solidFill>
                  <a:srgbClr val="98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3"/>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 type="body"/>
          </p:nvPr>
        </p:nvSpPr>
        <p:spPr>
          <a:xfrm>
            <a:off x="312725" y="1701308"/>
            <a:ext cx="11566549" cy="415099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3"/>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 type="body"/>
          </p:nvPr>
        </p:nvSpPr>
        <p:spPr>
          <a:xfrm>
            <a:off x="609600" y="1577340"/>
            <a:ext cx="5303520" cy="45262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4"/>
          <p:cNvSpPr txBox="1"/>
          <p:nvPr>
            <p:ph idx="2" type="body"/>
          </p:nvPr>
        </p:nvSpPr>
        <p:spPr>
          <a:xfrm>
            <a:off x="6278880" y="1577340"/>
            <a:ext cx="5303520" cy="45262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5" name="Google Shape;35;p4"/>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5"/>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 name="Shape 43"/>
        <p:cNvGrpSpPr/>
        <p:nvPr/>
      </p:nvGrpSpPr>
      <p:grpSpPr>
        <a:xfrm>
          <a:off x="0" y="0"/>
          <a:ext cx="0" cy="0"/>
          <a:chOff x="0" y="0"/>
          <a:chExt cx="0" cy="0"/>
        </a:xfrm>
      </p:grpSpPr>
      <p:sp>
        <p:nvSpPr>
          <p:cNvPr id="44" name="Google Shape;44;p6"/>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2192000" cy="130810"/>
          </a:xfrm>
          <a:custGeom>
            <a:rect b="b" l="l" r="r" t="t"/>
            <a:pathLst>
              <a:path extrusionOk="0" h="130810" w="12192000">
                <a:moveTo>
                  <a:pt x="0" y="0"/>
                </a:moveTo>
                <a:lnTo>
                  <a:pt x="12191999" y="0"/>
                </a:lnTo>
                <a:lnTo>
                  <a:pt x="12191999" y="130499"/>
                </a:lnTo>
                <a:lnTo>
                  <a:pt x="0" y="130499"/>
                </a:lnTo>
                <a:lnTo>
                  <a:pt x="0" y="0"/>
                </a:lnTo>
                <a:close/>
              </a:path>
            </a:pathLst>
          </a:custGeom>
          <a:solidFill>
            <a:srgbClr val="F1C13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 name="Google Shape;7;p1"/>
          <p:cNvSpPr/>
          <p:nvPr/>
        </p:nvSpPr>
        <p:spPr>
          <a:xfrm>
            <a:off x="-99" y="6727600"/>
            <a:ext cx="12192000" cy="130810"/>
          </a:xfrm>
          <a:custGeom>
            <a:rect b="b" l="l" r="r" t="t"/>
            <a:pathLst>
              <a:path extrusionOk="0" h="130809" w="12192000">
                <a:moveTo>
                  <a:pt x="0" y="0"/>
                </a:moveTo>
                <a:lnTo>
                  <a:pt x="12191999" y="0"/>
                </a:lnTo>
                <a:lnTo>
                  <a:pt x="12191999" y="130499"/>
                </a:lnTo>
                <a:lnTo>
                  <a:pt x="0" y="130499"/>
                </a:lnTo>
                <a:lnTo>
                  <a:pt x="0" y="0"/>
                </a:lnTo>
                <a:close/>
              </a:path>
            </a:pathLst>
          </a:custGeom>
          <a:solidFill>
            <a:srgbClr val="98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 name="Google Shape;8;p1"/>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6000" u="none" cap="none" strike="noStrike">
                <a:solidFill>
                  <a:srgbClr val="980000"/>
                </a:solidFill>
                <a:latin typeface="PT Sans Narrow"/>
                <a:ea typeface="PT Sans Narrow"/>
                <a:cs typeface="PT Sans Narrow"/>
                <a:sym typeface="PT Sans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 type="body"/>
          </p:nvPr>
        </p:nvSpPr>
        <p:spPr>
          <a:xfrm>
            <a:off x="312725" y="1701308"/>
            <a:ext cx="11566549" cy="415099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0" name="Google Shape;10;p1"/>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7"/>
          <p:cNvSpPr txBox="1"/>
          <p:nvPr>
            <p:ph type="ctrTitle"/>
          </p:nvPr>
        </p:nvSpPr>
        <p:spPr>
          <a:xfrm>
            <a:off x="954850" y="711625"/>
            <a:ext cx="10282200" cy="1920900"/>
          </a:xfrm>
          <a:prstGeom prst="rect">
            <a:avLst/>
          </a:prstGeom>
          <a:noFill/>
          <a:ln>
            <a:noFill/>
          </a:ln>
        </p:spPr>
        <p:txBody>
          <a:bodyPr anchorCtr="0" anchor="t" bIns="0" lIns="0" spcFirstLastPara="1" rIns="0" wrap="square" tIns="12700">
            <a:noAutofit/>
          </a:bodyPr>
          <a:lstStyle/>
          <a:p>
            <a:pPr indent="0" lvl="0" marL="13970" rtl="0" algn="ctr">
              <a:lnSpc>
                <a:spcPct val="100000"/>
              </a:lnSpc>
              <a:spcBef>
                <a:spcPts val="0"/>
              </a:spcBef>
              <a:spcAft>
                <a:spcPts val="0"/>
              </a:spcAft>
              <a:buSzPts val="1400"/>
              <a:buNone/>
            </a:pPr>
            <a:r>
              <a:rPr b="1" lang="en-US"/>
              <a:t>AIMS K-12 Board Report</a:t>
            </a:r>
            <a:br>
              <a:rPr b="1" lang="en-US"/>
            </a:br>
            <a:r>
              <a:rPr b="1" lang="en-US" sz="2800"/>
              <a:t>Reporting Period September 2020</a:t>
            </a:r>
            <a:endParaRPr b="1" sz="2800"/>
          </a:p>
        </p:txBody>
      </p:sp>
      <p:sp>
        <p:nvSpPr>
          <p:cNvPr id="52" name="Google Shape;52;p7"/>
          <p:cNvSpPr txBox="1"/>
          <p:nvPr/>
        </p:nvSpPr>
        <p:spPr>
          <a:xfrm>
            <a:off x="1872838" y="3368250"/>
            <a:ext cx="7239000" cy="1064100"/>
          </a:xfrm>
          <a:prstGeom prst="rect">
            <a:avLst/>
          </a:prstGeom>
          <a:noFill/>
          <a:ln>
            <a:noFill/>
          </a:ln>
        </p:spPr>
        <p:txBody>
          <a:bodyPr anchorCtr="0" anchor="t" bIns="0" lIns="0" spcFirstLastPara="1" rIns="0" wrap="square" tIns="29825">
            <a:noAutofit/>
          </a:bodyPr>
          <a:lstStyle/>
          <a:p>
            <a:pPr indent="909319" lvl="0" marL="12700" marR="5080" rtl="0" algn="ctr">
              <a:lnSpc>
                <a:spcPct val="119656"/>
              </a:lnSpc>
              <a:spcBef>
                <a:spcPts val="0"/>
              </a:spcBef>
              <a:spcAft>
                <a:spcPts val="0"/>
              </a:spcAft>
              <a:buClr>
                <a:srgbClr val="000000"/>
              </a:buClr>
              <a:buSzPts val="1400"/>
              <a:buFont typeface="Arial"/>
              <a:buNone/>
            </a:pPr>
            <a:r>
              <a:rPr b="0" i="0" lang="en-US" sz="1400" u="none" cap="none" strike="noStrike">
                <a:solidFill>
                  <a:srgbClr val="685D46"/>
                </a:solidFill>
                <a:latin typeface="Arial"/>
                <a:ea typeface="Arial"/>
                <a:cs typeface="Arial"/>
                <a:sym typeface="Arial"/>
              </a:rPr>
              <a:t>Head of School Maurice Williams Jr</a:t>
            </a:r>
            <a:r>
              <a:rPr lang="en-US">
                <a:solidFill>
                  <a:srgbClr val="685D46"/>
                </a:solidFill>
              </a:rPr>
              <a:t>., AIMS </a:t>
            </a:r>
            <a:r>
              <a:rPr b="0" i="0" lang="en-US" sz="1400" u="none" cap="none" strike="noStrike">
                <a:solidFill>
                  <a:srgbClr val="685D46"/>
                </a:solidFill>
                <a:latin typeface="Arial"/>
                <a:ea typeface="Arial"/>
                <a:cs typeface="Arial"/>
                <a:sym typeface="Arial"/>
              </a:rPr>
              <a:t>College Prep High School</a:t>
            </a:r>
            <a:endParaRPr/>
          </a:p>
          <a:p>
            <a:pPr indent="909319" lvl="0" marL="12700" marR="5080" rtl="0" algn="l">
              <a:lnSpc>
                <a:spcPct val="119656"/>
              </a:lnSpc>
              <a:spcBef>
                <a:spcPts val="0"/>
              </a:spcBef>
              <a:spcAft>
                <a:spcPts val="0"/>
              </a:spcAft>
              <a:buNone/>
            </a:pPr>
            <a:r>
              <a:rPr b="0" i="0" lang="en-US" sz="1400" u="none" cap="none" strike="noStrike">
                <a:solidFill>
                  <a:srgbClr val="685D46"/>
                </a:solidFill>
                <a:latin typeface="Arial"/>
                <a:ea typeface="Arial"/>
                <a:cs typeface="Arial"/>
                <a:sym typeface="Arial"/>
              </a:rPr>
              <a:t>l</a:t>
            </a:r>
            <a:endParaRPr b="0" i="0" sz="1400" u="none" cap="none" strike="noStrike">
              <a:solidFill>
                <a:srgbClr val="685D46"/>
              </a:solidFill>
              <a:latin typeface="Arial"/>
              <a:ea typeface="Arial"/>
              <a:cs typeface="Arial"/>
              <a:sym typeface="Arial"/>
            </a:endParaRPr>
          </a:p>
          <a:p>
            <a:pPr indent="909319" lvl="0" marL="12700" marR="5080" rtl="0" algn="ctr">
              <a:lnSpc>
                <a:spcPct val="119656"/>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 name="Google Shape;53;p7"/>
          <p:cNvSpPr/>
          <p:nvPr/>
        </p:nvSpPr>
        <p:spPr>
          <a:xfrm>
            <a:off x="5406033" y="4927435"/>
            <a:ext cx="704548" cy="66334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7"/>
          <p:cNvSpPr/>
          <p:nvPr/>
        </p:nvSpPr>
        <p:spPr>
          <a:xfrm>
            <a:off x="4756298" y="4781623"/>
            <a:ext cx="2679304" cy="131437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 School Strategy for Addressing Concerns From Parents and Students</a:t>
            </a:r>
            <a:endParaRPr/>
          </a:p>
        </p:txBody>
      </p:sp>
      <p:sp>
        <p:nvSpPr>
          <p:cNvPr id="113" name="Google Shape;113;p16"/>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434343"/>
              </a:solidFill>
              <a:latin typeface="Lucida Sans"/>
              <a:ea typeface="Lucida Sans"/>
              <a:cs typeface="Lucida Sans"/>
              <a:sym typeface="Lucida Sans"/>
            </a:endParaRPr>
          </a:p>
          <a:p>
            <a:pPr indent="0" lvl="0" marL="914400" marR="0" rtl="0" algn="l">
              <a:lnSpc>
                <a:spcPct val="100000"/>
              </a:lnSpc>
              <a:spcBef>
                <a:spcPts val="315"/>
              </a:spcBef>
              <a:spcAft>
                <a:spcPts val="0"/>
              </a:spcAft>
              <a:buClr>
                <a:srgbClr val="000000"/>
              </a:buClr>
              <a:buSzPts val="1800"/>
              <a:buFont typeface="Arial"/>
              <a:buNone/>
            </a:pPr>
            <a:r>
              <a:t/>
            </a:r>
            <a:endParaRPr b="1" sz="1800">
              <a:solidFill>
                <a:srgbClr val="5B0F00"/>
              </a:solidFill>
              <a:latin typeface="Helvetica Neue"/>
              <a:ea typeface="Helvetica Neue"/>
              <a:cs typeface="Helvetica Neue"/>
              <a:sym typeface="Helvetica Neue"/>
            </a:endParaRPr>
          </a:p>
          <a:p>
            <a:pPr indent="-342900" lvl="0" marL="457200" marR="0" rtl="0" algn="l">
              <a:lnSpc>
                <a:spcPct val="100000"/>
              </a:lnSpc>
              <a:spcBef>
                <a:spcPts val="315"/>
              </a:spcBef>
              <a:spcAft>
                <a:spcPts val="0"/>
              </a:spcAft>
              <a:buSzPts val="1800"/>
              <a:buFont typeface="Helvetica Neue"/>
              <a:buAutoNum type="arabicPeriod"/>
            </a:pPr>
            <a:r>
              <a:rPr b="1" lang="en-US" sz="1800">
                <a:latin typeface="Helvetica Neue"/>
                <a:ea typeface="Helvetica Neue"/>
                <a:cs typeface="Helvetica Neue"/>
                <a:sym typeface="Helvetica Neue"/>
              </a:rPr>
              <a:t>Pre-Emptive: Emphasis on Customer Service</a:t>
            </a:r>
            <a:endParaRPr b="1" sz="1800">
              <a:latin typeface="Helvetica Neue"/>
              <a:ea typeface="Helvetica Neue"/>
              <a:cs typeface="Helvetica Neue"/>
              <a:sym typeface="Helvetica Neue"/>
            </a:endParaRPr>
          </a:p>
          <a:p>
            <a:pPr indent="-342900" lvl="0" marL="457200" marR="0" rtl="0" algn="l">
              <a:lnSpc>
                <a:spcPct val="100000"/>
              </a:lnSpc>
              <a:spcBef>
                <a:spcPts val="0"/>
              </a:spcBef>
              <a:spcAft>
                <a:spcPts val="0"/>
              </a:spcAft>
              <a:buSzPts val="1800"/>
              <a:buFont typeface="Helvetica Neue"/>
              <a:buChar char="●"/>
            </a:pPr>
            <a:r>
              <a:rPr lang="en-US" sz="1800">
                <a:latin typeface="Helvetica Neue"/>
                <a:ea typeface="Helvetica Neue"/>
                <a:cs typeface="Helvetica Neue"/>
                <a:sym typeface="Helvetica Neue"/>
              </a:rPr>
              <a:t>Emails Replied to within 5 Mins or less, or within 30 mins on the next available business day</a:t>
            </a:r>
            <a:endParaRPr sz="1800">
              <a:latin typeface="Helvetica Neue"/>
              <a:ea typeface="Helvetica Neue"/>
              <a:cs typeface="Helvetica Neue"/>
              <a:sym typeface="Helvetica Neue"/>
            </a:endParaRPr>
          </a:p>
          <a:p>
            <a:pPr indent="-342900" lvl="0" marL="457200" marR="0" rtl="0" algn="l">
              <a:lnSpc>
                <a:spcPct val="100000"/>
              </a:lnSpc>
              <a:spcBef>
                <a:spcPts val="0"/>
              </a:spcBef>
              <a:spcAft>
                <a:spcPts val="0"/>
              </a:spcAft>
              <a:buSzPts val="1800"/>
              <a:buFont typeface="Helvetica Neue"/>
              <a:buChar char="●"/>
            </a:pPr>
            <a:r>
              <a:rPr lang="en-US" sz="1800">
                <a:latin typeface="Helvetica Neue"/>
                <a:ea typeface="Helvetica Neue"/>
                <a:cs typeface="Helvetica Neue"/>
                <a:sym typeface="Helvetica Neue"/>
              </a:rPr>
              <a:t>Additional Staff Trainings are forthcoming / Staff Evaluations</a:t>
            </a:r>
            <a:endParaRPr sz="1800">
              <a:latin typeface="Helvetica Neue"/>
              <a:ea typeface="Helvetica Neue"/>
              <a:cs typeface="Helvetica Neue"/>
              <a:sym typeface="Helvetica Neue"/>
            </a:endParaRPr>
          </a:p>
          <a:p>
            <a:pPr indent="0" lvl="0" marL="0" marR="0" rtl="0" algn="l">
              <a:lnSpc>
                <a:spcPct val="100000"/>
              </a:lnSpc>
              <a:spcBef>
                <a:spcPts val="315"/>
              </a:spcBef>
              <a:spcAft>
                <a:spcPts val="0"/>
              </a:spcAft>
              <a:buNone/>
            </a:pPr>
            <a:r>
              <a:t/>
            </a:r>
            <a:endParaRPr sz="1800">
              <a:latin typeface="Helvetica Neue"/>
              <a:ea typeface="Helvetica Neue"/>
              <a:cs typeface="Helvetica Neue"/>
              <a:sym typeface="Helvetica Neue"/>
            </a:endParaRPr>
          </a:p>
          <a:p>
            <a:pPr indent="-342900" lvl="0" marL="457200" rtl="0" algn="l">
              <a:spcBef>
                <a:spcPts val="315"/>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Follow Chain of Command</a:t>
            </a:r>
            <a:endParaRPr b="1"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Parents / Students must communicate with teachers first on academic issues and concerns</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Teachers need to feel empowered and reminded of their responsibility to handle in classroom issues / concerns, including communicating with parents (without ceding much of their power to AIMS HS staff.)</a:t>
            </a:r>
            <a:endParaRPr sz="1800">
              <a:latin typeface="Helvetica Neue"/>
              <a:ea typeface="Helvetica Neue"/>
              <a:cs typeface="Helvetica Neue"/>
              <a:sym typeface="Helvetica Neue"/>
            </a:endParaRPr>
          </a:p>
          <a:p>
            <a:pPr indent="0" lvl="0" marL="0" marR="0" rtl="0" algn="l">
              <a:lnSpc>
                <a:spcPct val="100000"/>
              </a:lnSpc>
              <a:spcBef>
                <a:spcPts val="315"/>
              </a:spcBef>
              <a:spcAft>
                <a:spcPts val="0"/>
              </a:spcAft>
              <a:buNone/>
            </a:pPr>
            <a:r>
              <a:t/>
            </a:r>
            <a:endParaRPr b="1" sz="1800">
              <a:latin typeface="Helvetica Neue"/>
              <a:ea typeface="Helvetica Neue"/>
              <a:cs typeface="Helvetica Neue"/>
              <a:sym typeface="Helvetica Neue"/>
            </a:endParaRPr>
          </a:p>
          <a:p>
            <a:pPr indent="-342900" lvl="0" marL="457200" rtl="0" algn="l">
              <a:spcBef>
                <a:spcPts val="315"/>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Timely Communication Whenever Problems Arise</a:t>
            </a:r>
            <a:endParaRPr b="1"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Communicate with parents / students when significant concerns arise</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Address concerns as quickly as possible to mitigate any potential issues with public perception</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As part of communication strategy, cite the problem and indicate the steps taken to fix the concern / prevent its recurrence, and the length of time of resolution</a:t>
            </a:r>
            <a:endParaRPr sz="1800">
              <a:solidFill>
                <a:schemeClr val="dk1"/>
              </a:solidFill>
              <a:latin typeface="Helvetica Neue"/>
              <a:ea typeface="Helvetica Neue"/>
              <a:cs typeface="Helvetica Neue"/>
              <a:sym typeface="Helvetica Neue"/>
            </a:endParaRPr>
          </a:p>
          <a:p>
            <a:pPr indent="0" lvl="0" marL="0" marR="0" rtl="0" algn="l">
              <a:lnSpc>
                <a:spcPct val="100000"/>
              </a:lnSpc>
              <a:spcBef>
                <a:spcPts val="315"/>
              </a:spcBef>
              <a:spcAft>
                <a:spcPts val="0"/>
              </a:spcAft>
              <a:buNone/>
            </a:pPr>
            <a:r>
              <a:t/>
            </a:r>
            <a:endParaRPr b="1" sz="1800">
              <a:solidFill>
                <a:srgbClr val="5B0F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7"/>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The Wellness Practices That High School Students Are Encouraged to Employ To Promote Overall Mental and Physical Healthy Well-Being</a:t>
            </a:r>
            <a:br>
              <a:rPr lang="en-US" sz="3600"/>
            </a:br>
            <a:endParaRPr sz="3600"/>
          </a:p>
        </p:txBody>
      </p:sp>
      <p:sp>
        <p:nvSpPr>
          <p:cNvPr id="119" name="Google Shape;119;p17"/>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434343"/>
              </a:solidFill>
              <a:latin typeface="Lucida Sans"/>
              <a:ea typeface="Lucida Sans"/>
              <a:cs typeface="Lucida Sans"/>
              <a:sym typeface="Lucida Sans"/>
            </a:endParaRPr>
          </a:p>
          <a:p>
            <a:pPr indent="0" lvl="0" marL="457200" rtl="0" algn="l">
              <a:spcBef>
                <a:spcPts val="0"/>
              </a:spcBef>
              <a:spcAft>
                <a:spcPts val="0"/>
              </a:spcAft>
              <a:buClr>
                <a:schemeClr val="dk1"/>
              </a:buClr>
              <a:buSzPts val="1800"/>
              <a:buFont typeface="Arial"/>
              <a:buNone/>
            </a:pPr>
            <a:r>
              <a:t/>
            </a:r>
            <a:endParaRPr b="1" sz="1800">
              <a:solidFill>
                <a:srgbClr val="434343"/>
              </a:solidFill>
              <a:latin typeface="Lucida Sans"/>
              <a:ea typeface="Lucida Sans"/>
              <a:cs typeface="Lucida Sans"/>
              <a:sym typeface="Lucida Sans"/>
            </a:endParaRPr>
          </a:p>
          <a:p>
            <a:pPr indent="0" lvl="0" marL="0" rtl="0" algn="l">
              <a:spcBef>
                <a:spcPts val="315"/>
              </a:spcBef>
              <a:spcAft>
                <a:spcPts val="0"/>
              </a:spcAft>
              <a:buNone/>
            </a:pPr>
            <a:r>
              <a:t/>
            </a:r>
            <a:endParaRPr b="1" sz="1800">
              <a:solidFill>
                <a:srgbClr val="5B0F00"/>
              </a:solidFill>
              <a:latin typeface="Helvetica Neue"/>
              <a:ea typeface="Helvetica Neue"/>
              <a:cs typeface="Helvetica Neue"/>
              <a:sym typeface="Helvetica Neue"/>
            </a:endParaRPr>
          </a:p>
          <a:p>
            <a:pPr indent="0" lvl="0" marL="1371600" rtl="0" algn="l">
              <a:spcBef>
                <a:spcPts val="315"/>
              </a:spcBef>
              <a:spcAft>
                <a:spcPts val="0"/>
              </a:spcAft>
              <a:buClr>
                <a:schemeClr val="dk1"/>
              </a:buClr>
              <a:buSzPts val="1100"/>
              <a:buFont typeface="Arial"/>
              <a:buNone/>
            </a:pPr>
            <a:r>
              <a:t/>
            </a:r>
            <a:endParaRPr b="1" sz="1800">
              <a:solidFill>
                <a:srgbClr val="5B0F00"/>
              </a:solidFill>
              <a:latin typeface="Helvetica Neue"/>
              <a:ea typeface="Helvetica Neue"/>
              <a:cs typeface="Helvetica Neue"/>
              <a:sym typeface="Helvetica Neue"/>
            </a:endParaRPr>
          </a:p>
          <a:p>
            <a:pPr indent="0" lvl="0" marL="1371600" rtl="0" algn="l">
              <a:spcBef>
                <a:spcPts val="315"/>
              </a:spcBef>
              <a:spcAft>
                <a:spcPts val="0"/>
              </a:spcAft>
              <a:buClr>
                <a:schemeClr val="dk1"/>
              </a:buClr>
              <a:buSzPts val="1100"/>
              <a:buFont typeface="Arial"/>
              <a:buNone/>
            </a:pPr>
            <a:r>
              <a:t/>
            </a:r>
            <a:endParaRPr b="1" sz="1800">
              <a:solidFill>
                <a:srgbClr val="5B0F00"/>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US" sz="2000">
                <a:solidFill>
                  <a:schemeClr val="dk1"/>
                </a:solidFill>
                <a:latin typeface="Helvetica Neue"/>
                <a:ea typeface="Helvetica Neue"/>
                <a:cs typeface="Helvetica Neue"/>
                <a:sym typeface="Helvetica Neue"/>
              </a:rPr>
              <a:t>During the week of September 14 - 18, all AIMS HS Freshmen participated virtually in </a:t>
            </a:r>
            <a:r>
              <a:rPr i="1" lang="en-US" sz="2000">
                <a:solidFill>
                  <a:schemeClr val="dk1"/>
                </a:solidFill>
                <a:latin typeface="Helvetica Neue"/>
                <a:ea typeface="Helvetica Neue"/>
                <a:cs typeface="Helvetica Neue"/>
                <a:sym typeface="Helvetica Neue"/>
              </a:rPr>
              <a:t>Ghosted, a 2-day </a:t>
            </a:r>
            <a:r>
              <a:rPr lang="en-US" sz="2000">
                <a:solidFill>
                  <a:schemeClr val="dk1"/>
                </a:solidFill>
                <a:latin typeface="Helvetica Neue"/>
                <a:ea typeface="Helvetica Neue"/>
                <a:cs typeface="Helvetica Neue"/>
                <a:sym typeface="Helvetica Neue"/>
              </a:rPr>
              <a:t>Kaiser Permanente presentation / workshop on Mental Health.  Students learned how to identify potential mental health stressors and were given techniques and resources to help deal with stress. </a:t>
            </a:r>
            <a:endParaRPr sz="2000">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US" sz="2000">
                <a:solidFill>
                  <a:schemeClr val="dk1"/>
                </a:solidFill>
                <a:latin typeface="Helvetica Neue"/>
                <a:ea typeface="Helvetica Neue"/>
                <a:cs typeface="Helvetica Neue"/>
                <a:sym typeface="Helvetica Neue"/>
              </a:rPr>
              <a:t>On Thursday, September 24, all-AIMS HS students attended a virtual Club Rush assembly to learn about 8 organizations / clubs that students can participate in this upcoming school year.   </a:t>
            </a:r>
            <a:endParaRPr b="1" sz="1800">
              <a:solidFill>
                <a:srgbClr val="5B0F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 School Challenges / Concerns and Method for Resolution</a:t>
            </a:r>
            <a:endParaRPr/>
          </a:p>
        </p:txBody>
      </p:sp>
      <p:sp>
        <p:nvSpPr>
          <p:cNvPr id="125" name="Google Shape;125;p18"/>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342900" lvl="0" marL="457200" rtl="0" algn="l">
              <a:spcBef>
                <a:spcPts val="315"/>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Schoology LMS</a:t>
            </a:r>
            <a:endParaRPr b="1"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b="1" lang="en-US" sz="1800">
                <a:solidFill>
                  <a:schemeClr val="dk1"/>
                </a:solidFill>
                <a:latin typeface="Helvetica Neue"/>
                <a:ea typeface="Helvetica Neue"/>
                <a:cs typeface="Helvetica Neue"/>
                <a:sym typeface="Helvetica Neue"/>
              </a:rPr>
              <a:t>Concern: </a:t>
            </a:r>
            <a:r>
              <a:rPr lang="en-US" sz="1800">
                <a:solidFill>
                  <a:schemeClr val="dk1"/>
                </a:solidFill>
                <a:latin typeface="Helvetica Neue"/>
                <a:ea typeface="Helvetica Neue"/>
                <a:cs typeface="Helvetica Neue"/>
                <a:sym typeface="Helvetica Neue"/>
              </a:rPr>
              <a:t>Several issues with Schoology has occurred.  Data syncing from Powerschool, and Schoology errors are infrequent, but enough to cause concerns from HS teacher staff.  Customer service is not responsive to fix concerns. </a:t>
            </a:r>
            <a:br>
              <a:rPr lang="en-US" sz="1800">
                <a:solidFill>
                  <a:schemeClr val="dk1"/>
                </a:solidFill>
                <a:latin typeface="Helvetica Neue"/>
                <a:ea typeface="Helvetica Neue"/>
                <a:cs typeface="Helvetica Neue"/>
                <a:sym typeface="Helvetica Neue"/>
              </a:rPr>
            </a:b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b="1" lang="en-US" sz="1800">
                <a:solidFill>
                  <a:schemeClr val="dk1"/>
                </a:solidFill>
                <a:latin typeface="Helvetica Neue"/>
                <a:ea typeface="Helvetica Neue"/>
                <a:cs typeface="Helvetica Neue"/>
                <a:sym typeface="Helvetica Neue"/>
              </a:rPr>
              <a:t>Resolution: </a:t>
            </a:r>
            <a:r>
              <a:rPr lang="en-US" sz="1800">
                <a:solidFill>
                  <a:schemeClr val="dk1"/>
                </a:solidFill>
                <a:latin typeface="Helvetica Neue"/>
                <a:ea typeface="Helvetica Neue"/>
                <a:cs typeface="Helvetica Neue"/>
                <a:sym typeface="Helvetica Neue"/>
              </a:rPr>
              <a:t>Coordinate with MS to explore a new LMS for the 2021-22 school year. </a:t>
            </a:r>
            <a:endParaRPr b="1" sz="1800">
              <a:solidFill>
                <a:srgbClr val="5B0F00"/>
              </a:solidFill>
              <a:latin typeface="Helvetica Neue"/>
              <a:ea typeface="Helvetica Neue"/>
              <a:cs typeface="Helvetica Neue"/>
              <a:sym typeface="Helvetica Neue"/>
            </a:endParaRPr>
          </a:p>
          <a:p>
            <a:pPr indent="0" lvl="0" marL="0" rtl="0" algn="l">
              <a:spcBef>
                <a:spcPts val="315"/>
              </a:spcBef>
              <a:spcAft>
                <a:spcPts val="0"/>
              </a:spcAft>
              <a:buNone/>
            </a:pPr>
            <a:r>
              <a:t/>
            </a:r>
            <a:endParaRPr b="1" sz="1800">
              <a:solidFill>
                <a:srgbClr val="5B0F00"/>
              </a:solidFill>
              <a:latin typeface="Helvetica Neue"/>
              <a:ea typeface="Helvetica Neue"/>
              <a:cs typeface="Helvetica Neue"/>
              <a:sym typeface="Helvetica Neue"/>
            </a:endParaRPr>
          </a:p>
          <a:p>
            <a:pPr indent="0" lvl="0" marL="0" rtl="0" algn="l">
              <a:spcBef>
                <a:spcPts val="315"/>
              </a:spcBef>
              <a:spcAft>
                <a:spcPts val="0"/>
              </a:spcAft>
              <a:buNone/>
            </a:pPr>
            <a:r>
              <a:t/>
            </a:r>
            <a:endParaRPr b="1" sz="1800">
              <a:solidFill>
                <a:srgbClr val="5B0F00"/>
              </a:solidFill>
              <a:latin typeface="Helvetica Neue"/>
              <a:ea typeface="Helvetica Neue"/>
              <a:cs typeface="Helvetica Neue"/>
              <a:sym typeface="Helvetica Neue"/>
            </a:endParaRPr>
          </a:p>
          <a:p>
            <a:pPr indent="0" lvl="0" marL="0" rtl="0" algn="l">
              <a:spcBef>
                <a:spcPts val="315"/>
              </a:spcBef>
              <a:spcAft>
                <a:spcPts val="0"/>
              </a:spcAft>
              <a:buNone/>
            </a:pPr>
            <a:r>
              <a:t/>
            </a:r>
            <a:endParaRPr b="1" sz="1800">
              <a:solidFill>
                <a:srgbClr val="434343"/>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a:t>Introduction</a:t>
            </a:r>
            <a:endParaRPr/>
          </a:p>
        </p:txBody>
      </p:sp>
      <p:sp>
        <p:nvSpPr>
          <p:cNvPr id="60" name="Google Shape;60;p8"/>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0" lvl="0" marL="0" rtl="0" algn="l">
              <a:spcBef>
                <a:spcPts val="0"/>
              </a:spcBef>
              <a:spcAft>
                <a:spcPts val="0"/>
              </a:spcAft>
              <a:buClr>
                <a:srgbClr val="000000"/>
              </a:buClr>
              <a:buSzPts val="1800"/>
              <a:buFont typeface="Arial"/>
              <a:buNone/>
            </a:pPr>
            <a:r>
              <a:t/>
            </a:r>
            <a:endParaRPr b="1" sz="1800">
              <a:solidFill>
                <a:srgbClr val="434343"/>
              </a:solidFill>
              <a:latin typeface="Lucida Sans"/>
              <a:ea typeface="Lucida Sans"/>
              <a:cs typeface="Lucida Sans"/>
              <a:sym typeface="Lucida Sans"/>
            </a:endParaRPr>
          </a:p>
          <a:p>
            <a:pPr indent="0" lvl="0" marL="457200" marR="0" rtl="0" algn="l">
              <a:lnSpc>
                <a:spcPct val="100000"/>
              </a:lnSpc>
              <a:spcBef>
                <a:spcPts val="0"/>
              </a:spcBef>
              <a:spcAft>
                <a:spcPts val="0"/>
              </a:spcAft>
              <a:buClr>
                <a:srgbClr val="000000"/>
              </a:buClr>
              <a:buSzPts val="1800"/>
              <a:buFont typeface="Arial"/>
              <a:buNone/>
            </a:pPr>
            <a:r>
              <a:t/>
            </a:r>
            <a:endParaRPr b="1" sz="1800">
              <a:solidFill>
                <a:srgbClr val="434343"/>
              </a:solidFill>
              <a:latin typeface="Lucida Sans"/>
              <a:ea typeface="Lucida Sans"/>
              <a:cs typeface="Lucida Sans"/>
              <a:sym typeface="Lucida Sans"/>
            </a:endParaRPr>
          </a:p>
          <a:p>
            <a:pPr indent="0" lvl="0" marL="457200" marR="0" rtl="0" algn="l">
              <a:lnSpc>
                <a:spcPct val="200000"/>
              </a:lnSpc>
              <a:spcBef>
                <a:spcPts val="0"/>
              </a:spcBef>
              <a:spcAft>
                <a:spcPts val="0"/>
              </a:spcAft>
              <a:buNone/>
            </a:pPr>
            <a:r>
              <a:t/>
            </a:r>
            <a:endParaRPr>
              <a:solidFill>
                <a:srgbClr val="434343"/>
              </a:solidFill>
            </a:endParaRPr>
          </a:p>
          <a:p>
            <a:pPr indent="0" lvl="0" marL="914400" marR="0" rtl="0" algn="l">
              <a:lnSpc>
                <a:spcPct val="100000"/>
              </a:lnSpc>
              <a:spcBef>
                <a:spcPts val="315"/>
              </a:spcBef>
              <a:spcAft>
                <a:spcPts val="0"/>
              </a:spcAft>
              <a:buClr>
                <a:srgbClr val="000000"/>
              </a:buClr>
              <a:buSzPts val="1800"/>
              <a:buFont typeface="Arial"/>
              <a:buNone/>
            </a:pPr>
            <a:r>
              <a:rPr b="1" lang="en-US" sz="1800">
                <a:solidFill>
                  <a:srgbClr val="5B0F00"/>
                </a:solidFill>
                <a:latin typeface="Helvetica Neue"/>
                <a:ea typeface="Helvetica Neue"/>
                <a:cs typeface="Helvetica Neue"/>
                <a:sym typeface="Helvetica Neue"/>
              </a:rPr>
              <a:t>This slide deck contains information about AIMS College Prep HIgh School. It will not be read to the board. In the interest of time,the board will receive this presentation in advance, and will have questions ready for the coordinator. The Head may take a short time ( 5 minutes Max) to highlight any Items that may be of specific interest to the board.</a:t>
            </a:r>
            <a:endParaRPr b="1" i="0" sz="1800" u="none" cap="none" strike="noStrike">
              <a:solidFill>
                <a:srgbClr val="5B0F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9"/>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Highlights I Want the Board To Know</a:t>
            </a:r>
            <a:endParaRPr/>
          </a:p>
        </p:txBody>
      </p:sp>
      <p:sp>
        <p:nvSpPr>
          <p:cNvPr id="66" name="Google Shape;66;p9"/>
          <p:cNvSpPr txBox="1"/>
          <p:nvPr/>
        </p:nvSpPr>
        <p:spPr>
          <a:xfrm>
            <a:off x="6969125" y="1220750"/>
            <a:ext cx="4589400" cy="5419500"/>
          </a:xfrm>
          <a:prstGeom prst="rect">
            <a:avLst/>
          </a:prstGeom>
          <a:noFill/>
          <a:ln>
            <a:noFill/>
          </a:ln>
        </p:spPr>
        <p:txBody>
          <a:bodyPr anchorCtr="0" anchor="t" bIns="0" lIns="0" spcFirstLastPara="1" rIns="0" wrap="square" tIns="52700">
            <a:noAutofit/>
          </a:bodyPr>
          <a:lstStyle/>
          <a:p>
            <a:pPr indent="-317500" lvl="0" marL="457200" rtl="0" algn="l">
              <a:spcBef>
                <a:spcPts val="0"/>
              </a:spcBef>
              <a:spcAft>
                <a:spcPts val="0"/>
              </a:spcAft>
              <a:buClr>
                <a:schemeClr val="dk1"/>
              </a:buClr>
              <a:buSzPts val="1400"/>
              <a:buFont typeface="Calibri"/>
              <a:buChar char="●"/>
            </a:pPr>
            <a:r>
              <a:rPr b="1" lang="en-US">
                <a:solidFill>
                  <a:schemeClr val="dk1"/>
                </a:solidFill>
                <a:latin typeface="Helvetica"/>
                <a:ea typeface="Helvetica"/>
                <a:cs typeface="Helvetica"/>
                <a:sym typeface="Helvetica"/>
              </a:rPr>
              <a:t>AIMS U College Pathways Program:  </a:t>
            </a:r>
            <a:r>
              <a:rPr lang="en-US">
                <a:solidFill>
                  <a:schemeClr val="dk1"/>
                </a:solidFill>
                <a:latin typeface="Helvetica"/>
                <a:ea typeface="Helvetica"/>
                <a:cs typeface="Helvetica"/>
                <a:sym typeface="Helvetica"/>
              </a:rPr>
              <a:t>The first college pathways program in AIMS HS’s 14 year history, began in late August. Featured pathways are Pre-Law, Pre-Med, Pre-Design / Engineering, and Pre-Business. Over 260 AIMS students are enrolled in 9 College Pathways courses from Berkeley City College and Laney Community College.</a:t>
            </a:r>
            <a:endParaRPr>
              <a:solidFill>
                <a:schemeClr val="dk1"/>
              </a:solidFill>
              <a:latin typeface="Helvetica"/>
              <a:ea typeface="Helvetica"/>
              <a:cs typeface="Helvetica"/>
              <a:sym typeface="Helvetica"/>
            </a:endParaRPr>
          </a:p>
          <a:p>
            <a:pPr indent="0" lvl="0" marL="457200" rtl="0" algn="l">
              <a:spcBef>
                <a:spcPts val="0"/>
              </a:spcBef>
              <a:spcAft>
                <a:spcPts val="0"/>
              </a:spcAft>
              <a:buNone/>
            </a:pPr>
            <a:r>
              <a:t/>
            </a:r>
            <a:endParaRPr b="1">
              <a:solidFill>
                <a:schemeClr val="dk1"/>
              </a:solidFill>
              <a:latin typeface="Helvetica"/>
              <a:ea typeface="Helvetica"/>
              <a:cs typeface="Helvetica"/>
              <a:sym typeface="Helvetica"/>
            </a:endParaRPr>
          </a:p>
          <a:p>
            <a:pPr indent="-317500" lvl="0" marL="457200" rtl="0" algn="l">
              <a:spcBef>
                <a:spcPts val="0"/>
              </a:spcBef>
              <a:spcAft>
                <a:spcPts val="0"/>
              </a:spcAft>
              <a:buClr>
                <a:schemeClr val="dk1"/>
              </a:buClr>
              <a:buSzPts val="1400"/>
              <a:buFont typeface="Calibri"/>
              <a:buChar char="●"/>
            </a:pPr>
            <a:r>
              <a:rPr b="1" lang="en-US">
                <a:solidFill>
                  <a:schemeClr val="dk1"/>
                </a:solidFill>
                <a:latin typeface="Helvetica"/>
                <a:ea typeface="Helvetica"/>
                <a:cs typeface="Helvetica"/>
                <a:sym typeface="Helvetica"/>
              </a:rPr>
              <a:t>National Honor Society:</a:t>
            </a:r>
            <a:r>
              <a:rPr b="1" lang="en-US">
                <a:solidFill>
                  <a:schemeClr val="dk1"/>
                </a:solidFill>
                <a:latin typeface="Helvetica"/>
                <a:ea typeface="Helvetica"/>
                <a:cs typeface="Helvetica"/>
                <a:sym typeface="Helvetica"/>
              </a:rPr>
              <a:t> </a:t>
            </a:r>
            <a:r>
              <a:rPr lang="en-US">
                <a:solidFill>
                  <a:schemeClr val="dk1"/>
                </a:solidFill>
                <a:latin typeface="Helvetica"/>
                <a:ea typeface="Helvetica"/>
                <a:cs typeface="Helvetica"/>
                <a:sym typeface="Helvetica"/>
              </a:rPr>
              <a:t>AIMS HS is an official member of the National Honor Society, the first chapter in its 14 year history. The installation of its inaugural members is slated to occur by November / December.  </a:t>
            </a:r>
            <a:endParaRPr>
              <a:solidFill>
                <a:schemeClr val="dk1"/>
              </a:solidFill>
              <a:latin typeface="Helvetica"/>
              <a:ea typeface="Helvetica"/>
              <a:cs typeface="Helvetica"/>
              <a:sym typeface="Helvetica"/>
            </a:endParaRPr>
          </a:p>
          <a:p>
            <a:pPr indent="0" lvl="0" marL="457200" rtl="0" algn="l">
              <a:spcBef>
                <a:spcPts val="0"/>
              </a:spcBef>
              <a:spcAft>
                <a:spcPts val="0"/>
              </a:spcAft>
              <a:buNone/>
            </a:pPr>
            <a:r>
              <a:t/>
            </a:r>
            <a:endParaRPr>
              <a:solidFill>
                <a:schemeClr val="dk1"/>
              </a:solidFill>
              <a:latin typeface="Helvetica"/>
              <a:ea typeface="Helvetica"/>
              <a:cs typeface="Helvetica"/>
              <a:sym typeface="Helvetica"/>
            </a:endParaRPr>
          </a:p>
          <a:p>
            <a:pPr indent="-317500" lvl="0" marL="457200" rtl="0" algn="l">
              <a:spcBef>
                <a:spcPts val="0"/>
              </a:spcBef>
              <a:spcAft>
                <a:spcPts val="0"/>
              </a:spcAft>
              <a:buClr>
                <a:schemeClr val="dk1"/>
              </a:buClr>
              <a:buSzPts val="1400"/>
              <a:buFont typeface="Helvetica"/>
              <a:buChar char="●"/>
            </a:pPr>
            <a:r>
              <a:rPr lang="en-US">
                <a:solidFill>
                  <a:schemeClr val="dk1"/>
                </a:solidFill>
                <a:latin typeface="Helvetica"/>
                <a:ea typeface="Helvetica"/>
                <a:cs typeface="Helvetica"/>
                <a:sym typeface="Helvetica"/>
              </a:rPr>
              <a:t>42 AIMS HS students successfully participated in on-campus SAT’s on Wednesday, September 24.  </a:t>
            </a:r>
            <a:endParaRPr>
              <a:solidFill>
                <a:schemeClr val="dk1"/>
              </a:solidFill>
              <a:latin typeface="Helvetica"/>
              <a:ea typeface="Helvetica"/>
              <a:cs typeface="Helvetica"/>
              <a:sym typeface="Helvetica"/>
            </a:endParaRPr>
          </a:p>
          <a:p>
            <a:pPr indent="0" lvl="0" marL="457200" rtl="0" algn="l">
              <a:spcBef>
                <a:spcPts val="0"/>
              </a:spcBef>
              <a:spcAft>
                <a:spcPts val="0"/>
              </a:spcAft>
              <a:buNone/>
            </a:pPr>
            <a:r>
              <a:t/>
            </a:r>
            <a:endParaRPr>
              <a:solidFill>
                <a:schemeClr val="dk1"/>
              </a:solidFill>
              <a:latin typeface="Helvetica"/>
              <a:ea typeface="Helvetica"/>
              <a:cs typeface="Helvetica"/>
              <a:sym typeface="Helvetica"/>
            </a:endParaRPr>
          </a:p>
          <a:p>
            <a:pPr indent="-317500" lvl="0" marL="457200" rtl="0" algn="l">
              <a:spcBef>
                <a:spcPts val="0"/>
              </a:spcBef>
              <a:spcAft>
                <a:spcPts val="0"/>
              </a:spcAft>
              <a:buClr>
                <a:schemeClr val="dk1"/>
              </a:buClr>
              <a:buSzPts val="1400"/>
              <a:buFont typeface="Helvetica"/>
              <a:buChar char="●"/>
            </a:pPr>
            <a:r>
              <a:rPr lang="en-US">
                <a:solidFill>
                  <a:schemeClr val="dk1"/>
                </a:solidFill>
                <a:latin typeface="Helvetica"/>
                <a:ea typeface="Helvetica"/>
                <a:cs typeface="Helvetica"/>
                <a:sym typeface="Helvetica"/>
              </a:rPr>
              <a:t>Two AIMS HS teachers are teaching from their classrooms, with more slated to teach on campus in the coming weeks</a:t>
            </a:r>
            <a:endParaRPr b="1">
              <a:solidFill>
                <a:srgbClr val="434343"/>
              </a:solidFill>
            </a:endParaRPr>
          </a:p>
          <a:p>
            <a:pPr indent="0" lvl="0" marL="457200" rtl="0" algn="l">
              <a:lnSpc>
                <a:spcPct val="200000"/>
              </a:lnSpc>
              <a:spcBef>
                <a:spcPts val="0"/>
              </a:spcBef>
              <a:spcAft>
                <a:spcPts val="0"/>
              </a:spcAft>
              <a:buClr>
                <a:schemeClr val="dk1"/>
              </a:buClr>
              <a:buSzPts val="1400"/>
              <a:buFont typeface="Arial"/>
              <a:buNone/>
            </a:pPr>
            <a:r>
              <a:t/>
            </a:r>
            <a:endParaRPr b="1">
              <a:solidFill>
                <a:srgbClr val="434343"/>
              </a:solidFill>
            </a:endParaRPr>
          </a:p>
          <a:p>
            <a:pPr indent="0" lvl="0" marL="914400" rtl="0" algn="l">
              <a:spcBef>
                <a:spcPts val="315"/>
              </a:spcBef>
              <a:spcAft>
                <a:spcPts val="0"/>
              </a:spcAft>
              <a:buClr>
                <a:schemeClr val="dk1"/>
              </a:buClr>
              <a:buSzPts val="1800"/>
              <a:buFont typeface="Arial"/>
              <a:buNone/>
            </a:pPr>
            <a:r>
              <a:t/>
            </a:r>
            <a:endParaRPr b="1">
              <a:solidFill>
                <a:srgbClr val="5B0F00"/>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800"/>
              <a:buFont typeface="Arial"/>
              <a:buNone/>
            </a:pPr>
            <a:r>
              <a:t/>
            </a:r>
            <a:endParaRPr b="1">
              <a:solidFill>
                <a:srgbClr val="434343"/>
              </a:solidFill>
              <a:latin typeface="Lucida Sans"/>
              <a:ea typeface="Lucida Sans"/>
              <a:cs typeface="Lucida Sans"/>
              <a:sym typeface="Lucida Sans"/>
            </a:endParaRPr>
          </a:p>
          <a:p>
            <a:pPr indent="0" lvl="0" marL="0" rtl="0" algn="l">
              <a:spcBef>
                <a:spcPts val="315"/>
              </a:spcBef>
              <a:spcAft>
                <a:spcPts val="0"/>
              </a:spcAft>
              <a:buClr>
                <a:schemeClr val="dk1"/>
              </a:buClr>
              <a:buSzPts val="1100"/>
              <a:buFont typeface="Arial"/>
              <a:buNone/>
            </a:pPr>
            <a:r>
              <a:t/>
            </a:r>
            <a:endParaRPr b="1">
              <a:solidFill>
                <a:srgbClr val="5B0F00"/>
              </a:solidFill>
              <a:latin typeface="Helvetica Neue"/>
              <a:ea typeface="Helvetica Neue"/>
              <a:cs typeface="Helvetica Neue"/>
              <a:sym typeface="Helvetica Neue"/>
            </a:endParaRPr>
          </a:p>
          <a:p>
            <a:pPr indent="0" lvl="0" marL="914400" marR="0" rtl="0" algn="l">
              <a:lnSpc>
                <a:spcPct val="100000"/>
              </a:lnSpc>
              <a:spcBef>
                <a:spcPts val="315"/>
              </a:spcBef>
              <a:spcAft>
                <a:spcPts val="0"/>
              </a:spcAft>
              <a:buClr>
                <a:srgbClr val="000000"/>
              </a:buClr>
              <a:buSzPts val="1800"/>
              <a:buFont typeface="Arial"/>
              <a:buNone/>
            </a:pPr>
            <a:r>
              <a:t/>
            </a:r>
            <a:endParaRPr b="1">
              <a:solidFill>
                <a:srgbClr val="434343"/>
              </a:solidFill>
              <a:latin typeface="Lucida Sans"/>
              <a:ea typeface="Lucida Sans"/>
              <a:cs typeface="Lucida Sans"/>
              <a:sym typeface="Lucida Sans"/>
            </a:endParaRPr>
          </a:p>
        </p:txBody>
      </p:sp>
      <p:pic>
        <p:nvPicPr>
          <p:cNvPr id="67" name="Google Shape;67;p9"/>
          <p:cNvPicPr preferRelativeResize="0"/>
          <p:nvPr/>
        </p:nvPicPr>
        <p:blipFill>
          <a:blip r:embed="rId3">
            <a:alphaModFix/>
          </a:blip>
          <a:stretch>
            <a:fillRect/>
          </a:stretch>
        </p:blipFill>
        <p:spPr>
          <a:xfrm>
            <a:off x="0" y="3757774"/>
            <a:ext cx="6969127" cy="2882475"/>
          </a:xfrm>
          <a:prstGeom prst="rect">
            <a:avLst/>
          </a:prstGeom>
          <a:noFill/>
          <a:ln>
            <a:noFill/>
          </a:ln>
        </p:spPr>
      </p:pic>
      <p:pic>
        <p:nvPicPr>
          <p:cNvPr id="68" name="Google Shape;68;p9"/>
          <p:cNvPicPr preferRelativeResize="0"/>
          <p:nvPr/>
        </p:nvPicPr>
        <p:blipFill>
          <a:blip r:embed="rId4">
            <a:alphaModFix/>
          </a:blip>
          <a:stretch>
            <a:fillRect/>
          </a:stretch>
        </p:blipFill>
        <p:spPr>
          <a:xfrm>
            <a:off x="3219500" y="1297950"/>
            <a:ext cx="3749632" cy="2402997"/>
          </a:xfrm>
          <a:prstGeom prst="rect">
            <a:avLst/>
          </a:prstGeom>
          <a:noFill/>
          <a:ln>
            <a:noFill/>
          </a:ln>
        </p:spPr>
      </p:pic>
      <p:pic>
        <p:nvPicPr>
          <p:cNvPr id="69" name="Google Shape;69;p9"/>
          <p:cNvPicPr preferRelativeResize="0"/>
          <p:nvPr/>
        </p:nvPicPr>
        <p:blipFill rotWithShape="1">
          <a:blip r:embed="rId5">
            <a:alphaModFix/>
          </a:blip>
          <a:srcRect b="2305" l="0" r="0" t="0"/>
          <a:stretch/>
        </p:blipFill>
        <p:spPr>
          <a:xfrm>
            <a:off x="0" y="1297950"/>
            <a:ext cx="3279780" cy="2402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0"/>
          <p:cNvSpPr txBox="1"/>
          <p:nvPr>
            <p:ph type="title"/>
          </p:nvPr>
        </p:nvSpPr>
        <p:spPr>
          <a:xfrm>
            <a:off x="517200" y="430675"/>
            <a:ext cx="111576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Highlights Of The Month</a:t>
            </a:r>
            <a:endParaRPr/>
          </a:p>
        </p:txBody>
      </p:sp>
      <p:sp>
        <p:nvSpPr>
          <p:cNvPr id="75" name="Google Shape;75;p10"/>
          <p:cNvSpPr txBox="1"/>
          <p:nvPr>
            <p:ph idx="1" type="body"/>
          </p:nvPr>
        </p:nvSpPr>
        <p:spPr>
          <a:xfrm>
            <a:off x="312725" y="1701308"/>
            <a:ext cx="11566500" cy="41511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SGA Elections: Executive Council and Senate Elections. </a:t>
            </a:r>
            <a:r>
              <a:rPr lang="en-US">
                <a:latin typeface="Helvetica"/>
                <a:ea typeface="Helvetica"/>
                <a:cs typeface="Helvetica"/>
                <a:sym typeface="Helvetica"/>
              </a:rPr>
              <a:t>Virtual campaigns and voting was held online.  Senior Annie Chiu Elected SGA President</a:t>
            </a:r>
            <a:endParaRPr>
              <a:latin typeface="Helvetica"/>
              <a:ea typeface="Helvetica"/>
              <a:cs typeface="Helvetica"/>
              <a:sym typeface="Helvetica"/>
            </a:endParaRPr>
          </a:p>
          <a:p>
            <a:pPr indent="0" lvl="0" marL="457200" rtl="0" algn="l">
              <a:spcBef>
                <a:spcPts val="0"/>
              </a:spcBef>
              <a:spcAft>
                <a:spcPts val="0"/>
              </a:spcAft>
              <a:buNone/>
            </a:pPr>
            <a:r>
              <a:t/>
            </a:r>
            <a:endParaRPr>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Start of AIMS U College Pathways Program</a:t>
            </a:r>
            <a:endParaRPr b="1">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National Honor Society Charter</a:t>
            </a:r>
            <a:endParaRPr b="1">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SAT’s Held on Campus</a:t>
            </a:r>
            <a:endParaRPr b="1">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2 AIMS HS Teachers Are Teaching on Campus</a:t>
            </a:r>
            <a:endParaRPr b="1">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2 AIMS HS Students are Receiving Instruction on Campus: </a:t>
            </a:r>
            <a:r>
              <a:rPr lang="en-US">
                <a:latin typeface="Helvetica"/>
                <a:ea typeface="Helvetica"/>
                <a:cs typeface="Helvetica"/>
                <a:sym typeface="Helvetica"/>
              </a:rPr>
              <a:t>HS Staff worker’s students are attending classes virtually from an empty AIMS HS classroom, in AIMS Uniform.</a:t>
            </a:r>
            <a:endParaRPr>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AIMS HS students receive Chromebooks / Internet Hotspots from Oakland Undivided Campaign</a:t>
            </a:r>
            <a:endParaRPr b="1">
              <a:latin typeface="Helvetica"/>
              <a:ea typeface="Helvetica"/>
              <a:cs typeface="Helvetica"/>
              <a:sym typeface="Helvetica"/>
            </a:endParaRPr>
          </a:p>
          <a:p>
            <a:pPr indent="-317500" lvl="0" marL="457200" rtl="0" algn="l">
              <a:spcBef>
                <a:spcPts val="0"/>
              </a:spcBef>
              <a:spcAft>
                <a:spcPts val="0"/>
              </a:spcAft>
              <a:buSzPts val="1400"/>
              <a:buFont typeface="Helvetica"/>
              <a:buChar char="●"/>
            </a:pPr>
            <a:r>
              <a:rPr b="1" lang="en-US">
                <a:latin typeface="Helvetica"/>
                <a:ea typeface="Helvetica"/>
                <a:cs typeface="Helvetica"/>
                <a:sym typeface="Helvetica"/>
              </a:rPr>
              <a:t>Charter, WASC, and Related Document Submissions</a:t>
            </a:r>
            <a:endParaRPr b="1">
              <a:latin typeface="Helvetica"/>
              <a:ea typeface="Helvetica"/>
              <a:cs typeface="Helvetica"/>
              <a:sym typeface="Helvetic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1"/>
          <p:cNvSpPr txBox="1"/>
          <p:nvPr>
            <p:ph type="title"/>
          </p:nvPr>
        </p:nvSpPr>
        <p:spPr>
          <a:xfrm>
            <a:off x="517199" y="670573"/>
            <a:ext cx="10818900" cy="11934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600"/>
              <a:t>High</a:t>
            </a:r>
            <a:r>
              <a:rPr lang="en-US" sz="4800"/>
              <a:t> </a:t>
            </a:r>
            <a:r>
              <a:rPr lang="en-US" sz="3600"/>
              <a:t>School Instructional Schedule</a:t>
            </a:r>
            <a:endParaRPr sz="3600"/>
          </a:p>
        </p:txBody>
      </p:sp>
      <p:sp>
        <p:nvSpPr>
          <p:cNvPr id="81" name="Google Shape;81;p11"/>
          <p:cNvSpPr txBox="1"/>
          <p:nvPr/>
        </p:nvSpPr>
        <p:spPr>
          <a:xfrm>
            <a:off x="734825" y="-1682175"/>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a:t>	 		 		 	 	 		</a:t>
            </a:r>
            <a:endParaRPr/>
          </a:p>
          <a:p>
            <a:pPr indent="0" lvl="0" marL="0" rtl="0" algn="l">
              <a:lnSpc>
                <a:spcPct val="100000"/>
              </a:lnSpc>
              <a:spcBef>
                <a:spcPts val="0"/>
              </a:spcBef>
              <a:spcAft>
                <a:spcPts val="0"/>
              </a:spcAft>
              <a:buNone/>
            </a:pPr>
            <a:r>
              <a:rPr lang="en-US"/>
              <a:t>			 		</a:t>
            </a:r>
            <a:endParaRPr/>
          </a:p>
          <a:p>
            <a:pPr indent="0" lvl="0" marL="0" rtl="0" algn="l">
              <a:lnSpc>
                <a:spcPct val="100000"/>
              </a:lnSpc>
              <a:spcBef>
                <a:spcPts val="0"/>
              </a:spcBef>
              <a:spcAft>
                <a:spcPts val="0"/>
              </a:spcAft>
              <a:buNone/>
            </a:pPr>
            <a:r>
              <a:rPr lang="en-US"/>
              <a:t>	 </a:t>
            </a:r>
            <a:endParaRPr/>
          </a:p>
        </p:txBody>
      </p:sp>
      <p:pic>
        <p:nvPicPr>
          <p:cNvPr id="82" name="Google Shape;82;p11"/>
          <p:cNvPicPr preferRelativeResize="0"/>
          <p:nvPr/>
        </p:nvPicPr>
        <p:blipFill>
          <a:blip r:embed="rId3">
            <a:alphaModFix/>
          </a:blip>
          <a:stretch>
            <a:fillRect/>
          </a:stretch>
        </p:blipFill>
        <p:spPr>
          <a:xfrm>
            <a:off x="186500" y="1618648"/>
            <a:ext cx="6312605" cy="4689228"/>
          </a:xfrm>
          <a:prstGeom prst="rect">
            <a:avLst/>
          </a:prstGeom>
          <a:noFill/>
          <a:ln>
            <a:noFill/>
          </a:ln>
        </p:spPr>
      </p:pic>
      <p:graphicFrame>
        <p:nvGraphicFramePr>
          <p:cNvPr id="83" name="Google Shape;83;p11"/>
          <p:cNvGraphicFramePr/>
          <p:nvPr/>
        </p:nvGraphicFramePr>
        <p:xfrm>
          <a:off x="6878400" y="1397375"/>
          <a:ext cx="3000000" cy="3000000"/>
        </p:xfrm>
        <a:graphic>
          <a:graphicData uri="http://schemas.openxmlformats.org/drawingml/2006/table">
            <a:tbl>
              <a:tblPr>
                <a:noFill/>
                <a:tableStyleId>{2FCFD70A-8052-43B3-8600-149A15DD1847}</a:tableStyleId>
              </a:tblPr>
              <a:tblGrid>
                <a:gridCol w="1485900"/>
                <a:gridCol w="1485900"/>
                <a:gridCol w="1485900"/>
              </a:tblGrid>
              <a:tr h="723900">
                <a:tc gridSpan="3">
                  <a:txBody>
                    <a:bodyPr/>
                    <a:lstStyle/>
                    <a:p>
                      <a:pPr indent="0" lvl="0" marL="0" rtl="0" algn="ctr">
                        <a:lnSpc>
                          <a:spcPct val="115000"/>
                        </a:lnSpc>
                        <a:spcBef>
                          <a:spcPts val="0"/>
                        </a:spcBef>
                        <a:spcAft>
                          <a:spcPts val="0"/>
                        </a:spcAft>
                        <a:buNone/>
                      </a:pPr>
                      <a:r>
                        <a:rPr b="1" lang="en-US" sz="1350">
                          <a:latin typeface="Helvetica Neue"/>
                          <a:ea typeface="Helvetica Neue"/>
                          <a:cs typeface="Helvetica Neue"/>
                          <a:sym typeface="Helvetica Neue"/>
                        </a:rPr>
                        <a:t>2020-21 AIMS HS Friday A / B Schedule</a:t>
                      </a:r>
                      <a:endParaRPr b="1" sz="1350">
                        <a:latin typeface="Helvetica Neue"/>
                        <a:ea typeface="Helvetica Neue"/>
                        <a:cs typeface="Helvetica Neue"/>
                        <a:sym typeface="Helvetica Neue"/>
                      </a:endParaRPr>
                    </a:p>
                    <a:p>
                      <a:pPr indent="0" lvl="0" marL="0" rtl="0" algn="ctr">
                        <a:lnSpc>
                          <a:spcPct val="115000"/>
                        </a:lnSpc>
                        <a:spcBef>
                          <a:spcPts val="0"/>
                        </a:spcBef>
                        <a:spcAft>
                          <a:spcPts val="0"/>
                        </a:spcAft>
                        <a:buNone/>
                      </a:pPr>
                      <a:r>
                        <a:rPr i="1" lang="en-US" sz="750">
                          <a:latin typeface="Helvetica Neue"/>
                          <a:ea typeface="Helvetica Neue"/>
                          <a:cs typeface="Helvetica Neue"/>
                          <a:sym typeface="Helvetica Neue"/>
                        </a:rPr>
                        <a:t>Previous Monday school closures resulted in an inequity of minutes for classes with Monday block schedules.  For these reasons, 6 minimum days have been converted to full school days, which will allow our dual-pathway college courses and Periods 1-4 to receive regular instruction, without significant disruption to our existing bell schedule.  </a:t>
                      </a:r>
                      <a:endParaRPr i="1" sz="75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Date</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Schedule Type</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Day Type</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August 21,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August 28,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September 4,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September 11,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Full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September 18,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No School</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Staff Development</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September 25,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October 2,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October 9,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October 16,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No School</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Staff Development</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D8608"/>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October 23,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October 30,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November 6,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94CC"/>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No School</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94CC"/>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Parent Conferences</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94CC"/>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November 13,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Full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4F53"/>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November 20,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November 27,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3FF06"/>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No School</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3FF06"/>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Thanksgiving Break</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3FF06"/>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December 4,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December 11,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A (1-4)</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r h="190500">
                <a:tc>
                  <a:txBody>
                    <a:bodyPr/>
                    <a:lstStyle/>
                    <a:p>
                      <a:pPr indent="0" lvl="0" marL="0" rtl="0" algn="l">
                        <a:lnSpc>
                          <a:spcPct val="115000"/>
                        </a:lnSpc>
                        <a:spcBef>
                          <a:spcPts val="0"/>
                        </a:spcBef>
                        <a:spcAft>
                          <a:spcPts val="0"/>
                        </a:spcAft>
                        <a:buNone/>
                      </a:pPr>
                      <a:r>
                        <a:rPr b="1" lang="en-US" sz="900">
                          <a:latin typeface="Helvetica Neue"/>
                          <a:ea typeface="Helvetica Neue"/>
                          <a:cs typeface="Helvetica Neue"/>
                          <a:sym typeface="Helvetica Neue"/>
                        </a:rPr>
                        <a:t>December 18, 2020</a:t>
                      </a:r>
                      <a:endParaRPr b="1"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Friday B (5-8)</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c>
                  <a:txBody>
                    <a:bodyPr/>
                    <a:lstStyle/>
                    <a:p>
                      <a:pPr indent="0" lvl="0" marL="0" rtl="0" algn="l">
                        <a:lnSpc>
                          <a:spcPct val="115000"/>
                        </a:lnSpc>
                        <a:spcBef>
                          <a:spcPts val="0"/>
                        </a:spcBef>
                        <a:spcAft>
                          <a:spcPts val="0"/>
                        </a:spcAft>
                        <a:buNone/>
                      </a:pPr>
                      <a:r>
                        <a:rPr lang="en-US" sz="900">
                          <a:latin typeface="Helvetica Neue"/>
                          <a:ea typeface="Helvetica Neue"/>
                          <a:cs typeface="Helvetica Neue"/>
                          <a:sym typeface="Helvetica Neue"/>
                        </a:rPr>
                        <a:t>Minimum Day</a:t>
                      </a:r>
                      <a:endParaRPr sz="900">
                        <a:latin typeface="Helvetica Neue"/>
                        <a:ea typeface="Helvetica Neue"/>
                        <a:cs typeface="Helvetica Neue"/>
                        <a:sym typeface="Helvetica Neue"/>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21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type="title"/>
          </p:nvPr>
        </p:nvSpPr>
        <p:spPr>
          <a:xfrm>
            <a:off x="517200" y="670572"/>
            <a:ext cx="10221000" cy="11817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600"/>
              <a:t>High School Strategy for Staff Communication</a:t>
            </a:r>
            <a:endParaRPr sz="3600"/>
          </a:p>
        </p:txBody>
      </p:sp>
      <p:sp>
        <p:nvSpPr>
          <p:cNvPr id="89" name="Google Shape;89;p12"/>
          <p:cNvSpPr txBox="1"/>
          <p:nvPr/>
        </p:nvSpPr>
        <p:spPr>
          <a:xfrm>
            <a:off x="517200" y="1220750"/>
            <a:ext cx="11041200" cy="4834200"/>
          </a:xfrm>
          <a:prstGeom prst="rect">
            <a:avLst/>
          </a:prstGeom>
          <a:noFill/>
          <a:ln>
            <a:noFill/>
          </a:ln>
        </p:spPr>
        <p:txBody>
          <a:bodyPr anchorCtr="0" anchor="t" bIns="0" lIns="0" spcFirstLastPara="1" rIns="0" wrap="square" tIns="52700">
            <a:noAutofit/>
          </a:bodyPr>
          <a:lstStyle/>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Staff Meetings (Twice a Month)</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Weekly Email Announcements</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Weekly / Daily Slack Communications</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Parentsquare / Schoology</a:t>
            </a:r>
            <a:endParaRPr b="1" sz="200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3"/>
          <p:cNvSpPr txBox="1"/>
          <p:nvPr>
            <p:ph type="title"/>
          </p:nvPr>
        </p:nvSpPr>
        <p:spPr>
          <a:xfrm>
            <a:off x="517199" y="670574"/>
            <a:ext cx="11295900" cy="12819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 School Online Tools and Portals</a:t>
            </a:r>
            <a:endParaRPr/>
          </a:p>
        </p:txBody>
      </p:sp>
      <p:sp>
        <p:nvSpPr>
          <p:cNvPr id="95" name="Google Shape;95;p13"/>
          <p:cNvSpPr txBox="1"/>
          <p:nvPr/>
        </p:nvSpPr>
        <p:spPr>
          <a:xfrm>
            <a:off x="517200" y="1220750"/>
            <a:ext cx="11041200" cy="4834200"/>
          </a:xfrm>
          <a:prstGeom prst="rect">
            <a:avLst/>
          </a:prstGeom>
          <a:noFill/>
          <a:ln>
            <a:noFill/>
          </a:ln>
        </p:spPr>
        <p:txBody>
          <a:bodyPr anchorCtr="0" anchor="t" bIns="0" lIns="0" spcFirstLastPara="1" rIns="0" wrap="square" tIns="52700">
            <a:noAutofit/>
          </a:bodyPr>
          <a:lstStyle/>
          <a:p>
            <a:pPr indent="0" lvl="0" marL="0" rtl="0" algn="l">
              <a:spcBef>
                <a:spcPts val="0"/>
              </a:spcBef>
              <a:spcAft>
                <a:spcPts val="0"/>
              </a:spcAft>
              <a:buClr>
                <a:schemeClr val="dk1"/>
              </a:buClr>
              <a:buSzPts val="1800"/>
              <a:buFont typeface="Arial"/>
              <a:buNone/>
            </a:pPr>
            <a:r>
              <a:t/>
            </a:r>
            <a:endParaRPr b="1" sz="1800">
              <a:solidFill>
                <a:srgbClr val="434343"/>
              </a:solidFill>
              <a:latin typeface="Lucida Sans"/>
              <a:ea typeface="Lucida Sans"/>
              <a:cs typeface="Lucida Sans"/>
              <a:sym typeface="Lucida Sans"/>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Schoology</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Zoom (As Backup Option)</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ALEKS (Math, AP Chemistry)</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Scholastic Reading Inventory (SRI)</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Quill Writing</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AP Classroom</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Study.com</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Edhesive</a:t>
            </a:r>
            <a:endParaRPr b="1"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Clr>
                <a:schemeClr val="dk1"/>
              </a:buClr>
              <a:buSzPts val="2400"/>
              <a:buFont typeface="Helvetica Neue"/>
              <a:buChar char="●"/>
            </a:pPr>
            <a:r>
              <a:rPr b="1" lang="en-US" sz="2400">
                <a:solidFill>
                  <a:schemeClr val="dk1"/>
                </a:solidFill>
                <a:latin typeface="Helvetica Neue"/>
                <a:ea typeface="Helvetica Neue"/>
                <a:cs typeface="Helvetica Neue"/>
                <a:sym typeface="Helvetica Neue"/>
              </a:rPr>
              <a:t>Rosetta Stone</a:t>
            </a:r>
            <a:endParaRPr b="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b="1" sz="2400">
              <a:solidFill>
                <a:schemeClr val="dk1"/>
              </a:solidFill>
              <a:latin typeface="Helvetica Neue"/>
              <a:ea typeface="Helvetica Neue"/>
              <a:cs typeface="Helvetica Neue"/>
              <a:sym typeface="Helvetica Neue"/>
            </a:endParaRPr>
          </a:p>
          <a:p>
            <a:pPr indent="0" lvl="0" marL="457200" rtl="0" algn="l">
              <a:lnSpc>
                <a:spcPct val="200000"/>
              </a:lnSpc>
              <a:spcBef>
                <a:spcPts val="0"/>
              </a:spcBef>
              <a:spcAft>
                <a:spcPts val="0"/>
              </a:spcAft>
              <a:buClr>
                <a:schemeClr val="dk1"/>
              </a:buClr>
              <a:buSzPts val="1400"/>
              <a:buFont typeface="Arial"/>
              <a:buNone/>
            </a:pPr>
            <a:r>
              <a:t/>
            </a:r>
            <a:endParaRPr>
              <a:solidFill>
                <a:srgbClr val="434343"/>
              </a:solidFill>
            </a:endParaRPr>
          </a:p>
          <a:p>
            <a:pPr indent="0" lvl="0" marL="1371600" rtl="0" algn="l">
              <a:lnSpc>
                <a:spcPct val="200000"/>
              </a:lnSpc>
              <a:spcBef>
                <a:spcPts val="315"/>
              </a:spcBef>
              <a:spcAft>
                <a:spcPts val="0"/>
              </a:spcAft>
              <a:buClr>
                <a:schemeClr val="dk1"/>
              </a:buClr>
              <a:buSzPts val="1400"/>
              <a:buFont typeface="Arial"/>
              <a:buNone/>
            </a:pPr>
            <a:r>
              <a:t/>
            </a:r>
            <a:endParaRPr>
              <a:solidFill>
                <a:srgbClr val="5B0F00"/>
              </a:solidFill>
            </a:endParaRPr>
          </a:p>
          <a:p>
            <a:pPr indent="0" lvl="0" marL="0" marR="0" rtl="0" algn="l">
              <a:lnSpc>
                <a:spcPct val="100000"/>
              </a:lnSpc>
              <a:spcBef>
                <a:spcPts val="0"/>
              </a:spcBef>
              <a:spcAft>
                <a:spcPts val="0"/>
              </a:spcAft>
              <a:buNone/>
            </a:pPr>
            <a:r>
              <a:t/>
            </a:r>
            <a:endParaRPr b="1" sz="1800">
              <a:solidFill>
                <a:srgbClr val="5B0F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type="title"/>
          </p:nvPr>
        </p:nvSpPr>
        <p:spPr>
          <a:xfrm>
            <a:off x="517199" y="670574"/>
            <a:ext cx="11295900" cy="12819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 School Method for Monitoring Instruction</a:t>
            </a:r>
            <a:endParaRPr/>
          </a:p>
        </p:txBody>
      </p:sp>
      <p:sp>
        <p:nvSpPr>
          <p:cNvPr id="101" name="Google Shape;101;p14"/>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304800" lvl="0" marL="457200" rtl="0" algn="l">
              <a:spcBef>
                <a:spcPts val="0"/>
              </a:spcBef>
              <a:spcAft>
                <a:spcPts val="0"/>
              </a:spcAft>
              <a:buClr>
                <a:schemeClr val="dk1"/>
              </a:buClr>
              <a:buSzPts val="1200"/>
              <a:buFont typeface="Calibri"/>
              <a:buChar char="●"/>
            </a:pPr>
            <a:r>
              <a:rPr b="1" lang="en-US" sz="1200">
                <a:solidFill>
                  <a:schemeClr val="dk1"/>
                </a:solidFill>
                <a:latin typeface="Helvetica"/>
                <a:ea typeface="Helvetica"/>
                <a:cs typeface="Helvetica"/>
                <a:sym typeface="Helvetica"/>
              </a:rPr>
              <a:t>Department Chairs: </a:t>
            </a:r>
            <a:r>
              <a:rPr lang="en-US" sz="1200">
                <a:solidFill>
                  <a:schemeClr val="dk1"/>
                </a:solidFill>
                <a:latin typeface="Helvetica"/>
                <a:ea typeface="Helvetica"/>
                <a:cs typeface="Helvetica"/>
                <a:sym typeface="Helvetica"/>
              </a:rPr>
              <a:t>To facilitate communication within each department, and to establish the collaboration needed to provide for consistency for students, this year at AIMS High School, Department Chairs were named. These Department Chairs are responsible for conducting monthly meetings with their department members and providing feedback to the Head of School and Academic Deans regarding decisions made and/or questions or concerns to be addressed. Department Chairs are paid an extra stipend for their additional responsibilities. </a:t>
            </a:r>
            <a:endParaRPr sz="1200">
              <a:solidFill>
                <a:schemeClr val="dk1"/>
              </a:solidFill>
              <a:latin typeface="Helvetica"/>
              <a:ea typeface="Helvetica"/>
              <a:cs typeface="Helvetica"/>
              <a:sym typeface="Helvetica"/>
            </a:endParaRPr>
          </a:p>
          <a:p>
            <a:pPr indent="0" lvl="0" marL="457200" rtl="0" algn="l">
              <a:lnSpc>
                <a:spcPct val="115000"/>
              </a:lnSpc>
              <a:spcBef>
                <a:spcPts val="0"/>
              </a:spcBef>
              <a:spcAft>
                <a:spcPts val="0"/>
              </a:spcAft>
              <a:buNone/>
            </a:pPr>
            <a:r>
              <a:t/>
            </a:r>
            <a:endParaRPr sz="850">
              <a:solidFill>
                <a:schemeClr val="dk1"/>
              </a:solidFill>
              <a:latin typeface="Helvetica"/>
              <a:ea typeface="Helvetica"/>
              <a:cs typeface="Helvetica"/>
              <a:sym typeface="Helvetica"/>
            </a:endParaRPr>
          </a:p>
          <a:p>
            <a:pPr indent="-304800" lvl="0" marL="457200" rtl="0" algn="l">
              <a:spcBef>
                <a:spcPts val="0"/>
              </a:spcBef>
              <a:spcAft>
                <a:spcPts val="0"/>
              </a:spcAft>
              <a:buClr>
                <a:schemeClr val="dk1"/>
              </a:buClr>
              <a:buSzPts val="1200"/>
              <a:buFont typeface="Calibri"/>
              <a:buChar char="●"/>
            </a:pPr>
            <a:r>
              <a:rPr b="1" lang="en-US" sz="1200">
                <a:solidFill>
                  <a:schemeClr val="dk1"/>
                </a:solidFill>
                <a:latin typeface="Helvetica"/>
                <a:ea typeface="Helvetica"/>
                <a:cs typeface="Helvetica"/>
                <a:sym typeface="Helvetica"/>
              </a:rPr>
              <a:t>Department Meetings</a:t>
            </a:r>
            <a:r>
              <a:rPr lang="en-US" sz="1200">
                <a:solidFill>
                  <a:schemeClr val="dk1"/>
                </a:solidFill>
                <a:latin typeface="Helvetica"/>
                <a:ea typeface="Helvetica"/>
                <a:cs typeface="Helvetica"/>
                <a:sym typeface="Helvetica"/>
              </a:rPr>
              <a:t>: Led by the Department Chair, each department meets monthly to coordinate efforts to align instruction with agreed upon guidelines, discuss current issues or concerns, raise questions, and offer possible recommendations. Minutes of department meetings are provided to the Head of School and Academic Deans.</a:t>
            </a:r>
            <a:endParaRPr sz="850">
              <a:solidFill>
                <a:schemeClr val="dk1"/>
              </a:solidFill>
              <a:latin typeface="Helvetica"/>
              <a:ea typeface="Helvetica"/>
              <a:cs typeface="Helvetica"/>
              <a:sym typeface="Helvetica"/>
            </a:endParaRPr>
          </a:p>
          <a:p>
            <a:pPr indent="0" lvl="0" marL="0" rtl="0" algn="l">
              <a:lnSpc>
                <a:spcPct val="115000"/>
              </a:lnSpc>
              <a:spcBef>
                <a:spcPts val="0"/>
              </a:spcBef>
              <a:spcAft>
                <a:spcPts val="0"/>
              </a:spcAft>
              <a:buNone/>
            </a:pPr>
            <a:r>
              <a:t/>
            </a:r>
            <a:endParaRPr sz="850">
              <a:solidFill>
                <a:schemeClr val="dk1"/>
              </a:solidFill>
              <a:latin typeface="Helvetica"/>
              <a:ea typeface="Helvetica"/>
              <a:cs typeface="Helvetica"/>
              <a:sym typeface="Helvetica"/>
            </a:endParaRPr>
          </a:p>
          <a:p>
            <a:pPr indent="-304800" lvl="0" marL="457200" rtl="0" algn="l">
              <a:spcBef>
                <a:spcPts val="0"/>
              </a:spcBef>
              <a:spcAft>
                <a:spcPts val="0"/>
              </a:spcAft>
              <a:buClr>
                <a:schemeClr val="dk1"/>
              </a:buClr>
              <a:buSzPts val="1200"/>
              <a:buFont typeface="Calibri"/>
              <a:buChar char="●"/>
            </a:pPr>
            <a:r>
              <a:rPr b="1" lang="en-US" sz="1200">
                <a:solidFill>
                  <a:schemeClr val="dk1"/>
                </a:solidFill>
                <a:latin typeface="Helvetica"/>
                <a:ea typeface="Helvetica"/>
                <a:cs typeface="Helvetica"/>
                <a:sym typeface="Helvetica"/>
              </a:rPr>
              <a:t>Additional professional development opportunities</a:t>
            </a:r>
            <a:r>
              <a:rPr lang="en-US" sz="1200">
                <a:solidFill>
                  <a:schemeClr val="dk1"/>
                </a:solidFill>
                <a:latin typeface="Helvetica"/>
                <a:ea typeface="Helvetica"/>
                <a:cs typeface="Helvetica"/>
                <a:sym typeface="Helvetica"/>
              </a:rPr>
              <a:t>: Teachers have been given choices for  AP professional development courses, as well as yearlong AP Mentoring for courses selected by AP College Board. Non-AP teachers can enroll in the AP workshops as well in order to get a better sense of what the AP courses entail. All staff can also seek out professional development workshops of their choice. </a:t>
            </a:r>
            <a:endParaRPr sz="1200">
              <a:solidFill>
                <a:schemeClr val="dk1"/>
              </a:solidFill>
              <a:latin typeface="Helvetica"/>
              <a:ea typeface="Helvetica"/>
              <a:cs typeface="Helvetica"/>
              <a:sym typeface="Helvetica"/>
            </a:endParaRPr>
          </a:p>
          <a:p>
            <a:pPr indent="0" lvl="0" marL="457200" rtl="0" algn="l">
              <a:spcBef>
                <a:spcPts val="0"/>
              </a:spcBef>
              <a:spcAft>
                <a:spcPts val="0"/>
              </a:spcAft>
              <a:buNone/>
            </a:pPr>
            <a:r>
              <a:t/>
            </a:r>
            <a:endParaRPr sz="1200">
              <a:solidFill>
                <a:schemeClr val="dk1"/>
              </a:solidFill>
              <a:latin typeface="Helvetica"/>
              <a:ea typeface="Helvetica"/>
              <a:cs typeface="Helvetica"/>
              <a:sym typeface="Helvetica"/>
            </a:endParaRPr>
          </a:p>
          <a:p>
            <a:pPr indent="-304800" lvl="0" marL="457200" rtl="0" algn="l">
              <a:spcBef>
                <a:spcPts val="0"/>
              </a:spcBef>
              <a:spcAft>
                <a:spcPts val="0"/>
              </a:spcAft>
              <a:buClr>
                <a:schemeClr val="dk1"/>
              </a:buClr>
              <a:buSzPts val="1200"/>
              <a:buFont typeface="Times New Roman"/>
              <a:buChar char="●"/>
            </a:pPr>
            <a:r>
              <a:rPr b="1" lang="en-US" sz="1200">
                <a:solidFill>
                  <a:schemeClr val="dk1"/>
                </a:solidFill>
                <a:latin typeface="Helvetica"/>
                <a:ea typeface="Helvetica"/>
                <a:cs typeface="Helvetica"/>
                <a:sym typeface="Helvetica"/>
              </a:rPr>
              <a:t>Increased Teacher Preparation Time: </a:t>
            </a:r>
            <a:r>
              <a:rPr lang="en-US" sz="1200">
                <a:solidFill>
                  <a:schemeClr val="dk1"/>
                </a:solidFill>
                <a:latin typeface="Helvetica"/>
                <a:ea typeface="Helvetica"/>
                <a:cs typeface="Helvetica"/>
                <a:sym typeface="Helvetica"/>
              </a:rPr>
              <a:t>Teachers need adequate preparation time for their planning and researching materials. More prep time has been included with the new eight-block scheduling this year and teachers are now receiving an additional 8-10 hours of preparation time than was provided in  past years.</a:t>
            </a:r>
            <a:endParaRPr sz="1200">
              <a:solidFill>
                <a:schemeClr val="dk1"/>
              </a:solidFill>
              <a:latin typeface="Helvetica"/>
              <a:ea typeface="Helvetica"/>
              <a:cs typeface="Helvetica"/>
              <a:sym typeface="Helvetica"/>
            </a:endParaRPr>
          </a:p>
          <a:p>
            <a:pPr indent="0" lvl="0" marL="0" rtl="0" algn="l">
              <a:lnSpc>
                <a:spcPct val="115000"/>
              </a:lnSpc>
              <a:spcBef>
                <a:spcPts val="0"/>
              </a:spcBef>
              <a:spcAft>
                <a:spcPts val="0"/>
              </a:spcAft>
              <a:buNone/>
            </a:pPr>
            <a:r>
              <a:t/>
            </a:r>
            <a:endParaRPr b="1" sz="1200">
              <a:solidFill>
                <a:schemeClr val="dk1"/>
              </a:solidFill>
              <a:latin typeface="Helvetica"/>
              <a:ea typeface="Helvetica"/>
              <a:cs typeface="Helvetica"/>
              <a:sym typeface="Helvetica"/>
            </a:endParaRPr>
          </a:p>
          <a:p>
            <a:pPr indent="-304800" lvl="0" marL="457200" rtl="0" algn="l">
              <a:lnSpc>
                <a:spcPct val="115000"/>
              </a:lnSpc>
              <a:spcBef>
                <a:spcPts val="0"/>
              </a:spcBef>
              <a:spcAft>
                <a:spcPts val="0"/>
              </a:spcAft>
              <a:buClr>
                <a:schemeClr val="dk1"/>
              </a:buClr>
              <a:buSzPts val="1200"/>
              <a:buFont typeface="Times New Roman"/>
              <a:buChar char="●"/>
            </a:pPr>
            <a:r>
              <a:rPr b="1" lang="en-US" sz="1200">
                <a:solidFill>
                  <a:schemeClr val="dk1"/>
                </a:solidFill>
                <a:latin typeface="Helvetica"/>
                <a:ea typeface="Helvetica"/>
                <a:cs typeface="Helvetica"/>
                <a:sym typeface="Helvetica"/>
              </a:rPr>
              <a:t>Lesson Plan Review / Feedback: </a:t>
            </a:r>
            <a:r>
              <a:rPr lang="en-US" sz="1200">
                <a:solidFill>
                  <a:schemeClr val="dk1"/>
                </a:solidFill>
                <a:latin typeface="Helvetica"/>
                <a:ea typeface="Helvetica"/>
                <a:cs typeface="Helvetica"/>
                <a:sym typeface="Helvetica"/>
              </a:rPr>
              <a:t>Teachers prepare and submit lesson plans for each of their courses at the beginning of each week. They receive written feedback on those plans, with guidance given and particular attention made to the utilization of the adaptive learning technologies</a:t>
            </a:r>
            <a:br>
              <a:rPr lang="en-US" sz="1200">
                <a:solidFill>
                  <a:schemeClr val="dk1"/>
                </a:solidFill>
                <a:latin typeface="Helvetica"/>
                <a:ea typeface="Helvetica"/>
                <a:cs typeface="Helvetica"/>
                <a:sym typeface="Helvetica"/>
              </a:rPr>
            </a:br>
            <a:endParaRPr sz="1200">
              <a:solidFill>
                <a:schemeClr val="dk1"/>
              </a:solidFill>
              <a:latin typeface="Helvetica"/>
              <a:ea typeface="Helvetica"/>
              <a:cs typeface="Helvetica"/>
              <a:sym typeface="Helvetica"/>
            </a:endParaRPr>
          </a:p>
          <a:p>
            <a:pPr indent="-304800" lvl="0" marL="457200" rtl="0" algn="l">
              <a:lnSpc>
                <a:spcPct val="115000"/>
              </a:lnSpc>
              <a:spcBef>
                <a:spcPts val="0"/>
              </a:spcBef>
              <a:spcAft>
                <a:spcPts val="0"/>
              </a:spcAft>
              <a:buClr>
                <a:schemeClr val="dk1"/>
              </a:buClr>
              <a:buSzPts val="1200"/>
              <a:buFont typeface="Times New Roman"/>
              <a:buChar char="●"/>
            </a:pPr>
            <a:r>
              <a:rPr b="1" lang="en-US" sz="1200">
                <a:solidFill>
                  <a:schemeClr val="dk1"/>
                </a:solidFill>
                <a:latin typeface="Helvetica"/>
                <a:ea typeface="Helvetica"/>
                <a:cs typeface="Helvetica"/>
                <a:sym typeface="Helvetica"/>
              </a:rPr>
              <a:t>Development of Pacing Guides / Syllabi:</a:t>
            </a:r>
            <a:r>
              <a:rPr lang="en-US" sz="1200">
                <a:solidFill>
                  <a:schemeClr val="dk1"/>
                </a:solidFill>
                <a:latin typeface="Helvetica"/>
                <a:ea typeface="Helvetica"/>
                <a:cs typeface="Helvetica"/>
                <a:sym typeface="Helvetica"/>
              </a:rPr>
              <a:t>Teachers have developed a syllabus and pacing guide for each of their courses. The syllabus for AP classes is aligned with the AP College Board course expectations. The syllabus for non-AP courses reflects the Common Core State Standards for the subject matter taught.  The Pacing Guide allows for allocating  adequate time to cover the required content.</a:t>
            </a:r>
            <a:endParaRPr sz="1200">
              <a:solidFill>
                <a:schemeClr val="dk1"/>
              </a:solidFill>
              <a:latin typeface="Helvetica"/>
              <a:ea typeface="Helvetica"/>
              <a:cs typeface="Helvetica"/>
              <a:sym typeface="Helvetica"/>
            </a:endParaRPr>
          </a:p>
          <a:p>
            <a:pPr indent="0" lvl="0" marL="457200" rtl="0" algn="l">
              <a:lnSpc>
                <a:spcPct val="115000"/>
              </a:lnSpc>
              <a:spcBef>
                <a:spcPts val="0"/>
              </a:spcBef>
              <a:spcAft>
                <a:spcPts val="0"/>
              </a:spcAft>
              <a:buNone/>
            </a:pPr>
            <a:r>
              <a:t/>
            </a:r>
            <a:endParaRPr sz="1200">
              <a:solidFill>
                <a:schemeClr val="dk1"/>
              </a:solidFill>
              <a:latin typeface="Helvetica"/>
              <a:ea typeface="Helvetica"/>
              <a:cs typeface="Helvetica"/>
              <a:sym typeface="Helvetica"/>
            </a:endParaRPr>
          </a:p>
          <a:p>
            <a:pPr indent="-304800" lvl="0" marL="457200" rtl="0" algn="l">
              <a:lnSpc>
                <a:spcPct val="115000"/>
              </a:lnSpc>
              <a:spcBef>
                <a:spcPts val="0"/>
              </a:spcBef>
              <a:spcAft>
                <a:spcPts val="0"/>
              </a:spcAft>
              <a:buClr>
                <a:schemeClr val="dk1"/>
              </a:buClr>
              <a:buSzPts val="1200"/>
              <a:buFont typeface="Helvetica"/>
              <a:buChar char="●"/>
            </a:pPr>
            <a:r>
              <a:rPr b="1" lang="en-US" sz="1200">
                <a:solidFill>
                  <a:schemeClr val="dk1"/>
                </a:solidFill>
                <a:latin typeface="Helvetica"/>
                <a:ea typeface="Helvetica"/>
                <a:cs typeface="Helvetica"/>
                <a:sym typeface="Helvetica"/>
              </a:rPr>
              <a:t>GoGuardian </a:t>
            </a:r>
            <a:br>
              <a:rPr b="1" lang="en-US" sz="1200">
                <a:solidFill>
                  <a:schemeClr val="dk1"/>
                </a:solidFill>
                <a:latin typeface="Helvetica"/>
                <a:ea typeface="Helvetica"/>
                <a:cs typeface="Helvetica"/>
                <a:sym typeface="Helvetica"/>
              </a:rPr>
            </a:br>
            <a:endParaRPr b="1" sz="1200">
              <a:solidFill>
                <a:schemeClr val="dk1"/>
              </a:solidFill>
              <a:latin typeface="Helvetica"/>
              <a:ea typeface="Helvetica"/>
              <a:cs typeface="Helvetica"/>
              <a:sym typeface="Helvetica"/>
            </a:endParaRPr>
          </a:p>
          <a:p>
            <a:pPr indent="-304800" lvl="0" marL="457200" rtl="0" algn="l">
              <a:lnSpc>
                <a:spcPct val="115000"/>
              </a:lnSpc>
              <a:spcBef>
                <a:spcPts val="0"/>
              </a:spcBef>
              <a:spcAft>
                <a:spcPts val="0"/>
              </a:spcAft>
              <a:buClr>
                <a:schemeClr val="dk1"/>
              </a:buClr>
              <a:buSzPts val="1200"/>
              <a:buFont typeface="Helvetica"/>
              <a:buChar char="●"/>
            </a:pPr>
            <a:r>
              <a:rPr b="1" lang="en-US" sz="1200">
                <a:solidFill>
                  <a:schemeClr val="dk1"/>
                </a:solidFill>
                <a:latin typeface="Helvetica"/>
                <a:ea typeface="Helvetica"/>
                <a:cs typeface="Helvetica"/>
                <a:sym typeface="Helvetica"/>
              </a:rPr>
              <a:t>Classroom Observations</a:t>
            </a:r>
            <a:endParaRPr b="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b="1" sz="2400">
              <a:solidFill>
                <a:schemeClr val="dk1"/>
              </a:solidFill>
              <a:latin typeface="Helvetica Neue"/>
              <a:ea typeface="Helvetica Neue"/>
              <a:cs typeface="Helvetica Neue"/>
              <a:sym typeface="Helvetica Neue"/>
            </a:endParaRPr>
          </a:p>
          <a:p>
            <a:pPr indent="0" lvl="0" marL="457200" rtl="0" algn="l">
              <a:lnSpc>
                <a:spcPct val="200000"/>
              </a:lnSpc>
              <a:spcBef>
                <a:spcPts val="0"/>
              </a:spcBef>
              <a:spcAft>
                <a:spcPts val="0"/>
              </a:spcAft>
              <a:buClr>
                <a:schemeClr val="dk1"/>
              </a:buClr>
              <a:buSzPts val="1400"/>
              <a:buFont typeface="Arial"/>
              <a:buNone/>
            </a:pPr>
            <a:r>
              <a:t/>
            </a:r>
            <a:endParaRPr>
              <a:solidFill>
                <a:srgbClr val="434343"/>
              </a:solidFill>
            </a:endParaRPr>
          </a:p>
          <a:p>
            <a:pPr indent="0" lvl="0" marL="1371600" rtl="0" algn="l">
              <a:lnSpc>
                <a:spcPct val="200000"/>
              </a:lnSpc>
              <a:spcBef>
                <a:spcPts val="315"/>
              </a:spcBef>
              <a:spcAft>
                <a:spcPts val="0"/>
              </a:spcAft>
              <a:buClr>
                <a:schemeClr val="dk1"/>
              </a:buClr>
              <a:buSzPts val="1400"/>
              <a:buFont typeface="Arial"/>
              <a:buNone/>
            </a:pPr>
            <a:r>
              <a:t/>
            </a:r>
            <a:endParaRPr>
              <a:solidFill>
                <a:srgbClr val="5B0F00"/>
              </a:solidFill>
            </a:endParaRPr>
          </a:p>
          <a:p>
            <a:pPr indent="0" lvl="0" marL="457200" rtl="0" algn="l">
              <a:lnSpc>
                <a:spcPct val="200000"/>
              </a:lnSpc>
              <a:spcBef>
                <a:spcPts val="0"/>
              </a:spcBef>
              <a:spcAft>
                <a:spcPts val="0"/>
              </a:spcAft>
              <a:buClr>
                <a:schemeClr val="dk1"/>
              </a:buClr>
              <a:buSzPts val="1400"/>
              <a:buFont typeface="Arial"/>
              <a:buNone/>
            </a:pPr>
            <a:r>
              <a:t/>
            </a:r>
            <a:endParaRPr b="1">
              <a:solidFill>
                <a:srgbClr val="434343"/>
              </a:solidFill>
            </a:endParaRPr>
          </a:p>
          <a:p>
            <a:pPr indent="0" lvl="0" marL="457200" rtl="0" algn="l">
              <a:lnSpc>
                <a:spcPct val="200000"/>
              </a:lnSpc>
              <a:spcBef>
                <a:spcPts val="0"/>
              </a:spcBef>
              <a:spcAft>
                <a:spcPts val="0"/>
              </a:spcAft>
              <a:buClr>
                <a:schemeClr val="dk1"/>
              </a:buClr>
              <a:buSzPts val="1400"/>
              <a:buFont typeface="Arial"/>
              <a:buNone/>
            </a:pPr>
            <a:r>
              <a:t/>
            </a:r>
            <a:endParaRPr b="1">
              <a:solidFill>
                <a:srgbClr val="434343"/>
              </a:solidFill>
            </a:endParaRPr>
          </a:p>
          <a:p>
            <a:pPr indent="0" lvl="0" marL="914400" rtl="0" algn="l">
              <a:spcBef>
                <a:spcPts val="315"/>
              </a:spcBef>
              <a:spcAft>
                <a:spcPts val="0"/>
              </a:spcAft>
              <a:buClr>
                <a:schemeClr val="dk1"/>
              </a:buClr>
              <a:buSzPts val="1800"/>
              <a:buFont typeface="Arial"/>
              <a:buNone/>
            </a:pPr>
            <a:r>
              <a:t/>
            </a:r>
            <a:endParaRPr b="1" sz="1800">
              <a:solidFill>
                <a:srgbClr val="5B0F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1" sz="1800">
              <a:solidFill>
                <a:srgbClr val="434343"/>
              </a:solidFill>
              <a:latin typeface="Lucida Sans"/>
              <a:ea typeface="Lucida Sans"/>
              <a:cs typeface="Lucida Sans"/>
              <a:sym typeface="Lucida Sans"/>
            </a:endParaRPr>
          </a:p>
          <a:p>
            <a:pPr indent="0" lvl="0" marL="0" marR="0" rtl="0" algn="l">
              <a:lnSpc>
                <a:spcPct val="100000"/>
              </a:lnSpc>
              <a:spcBef>
                <a:spcPts val="315"/>
              </a:spcBef>
              <a:spcAft>
                <a:spcPts val="0"/>
              </a:spcAft>
              <a:buNone/>
            </a:pPr>
            <a:r>
              <a:t/>
            </a:r>
            <a:endParaRPr b="1" sz="1800">
              <a:solidFill>
                <a:srgbClr val="5B0F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type="title"/>
          </p:nvPr>
        </p:nvSpPr>
        <p:spPr>
          <a:xfrm>
            <a:off x="517199" y="670574"/>
            <a:ext cx="11295900" cy="12819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 School Strategy for Communicating With Students and Parents</a:t>
            </a:r>
            <a:endParaRPr/>
          </a:p>
        </p:txBody>
      </p:sp>
      <p:sp>
        <p:nvSpPr>
          <p:cNvPr id="107" name="Google Shape;107;p15"/>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Daily calls to all AIMS HS and incoming AIMS HS students to confirm Fall Enrollment</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Multiple Summer Parentsquare and Email Communications from AIMS Staff Regarding Upcoming School Year / ‘19-’20 School Year Highlights</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Required Summer Novel Readings for all AIMS HS students (students stopped by campus to pick up summer reading materials over the summer)</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Required Math ALEKS for all incoming AIMS students</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Held 8 parent engagement meetings and 4 student orientations (one per grade level) Parent meetings were held in Mandarin only and Spanish breakout rooms </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Held Junior / Senior and Freshman / Sophomore drive-in pickups of school supplies, textbooks, and class shirts</a:t>
            </a:r>
            <a:endParaRPr b="1"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Multiple student engagements to complete Dual-Enrollment forms for AIMS U College Pathways Program in the Fall</a:t>
            </a:r>
            <a:endParaRPr b="1" sz="2000">
              <a:solidFill>
                <a:schemeClr val="dk1"/>
              </a:solidFill>
              <a:latin typeface="Helvetica Neue"/>
              <a:ea typeface="Helvetica Neue"/>
              <a:cs typeface="Helvetica Neue"/>
              <a:sym typeface="Helvetica Neue"/>
            </a:endParaRPr>
          </a:p>
          <a:p>
            <a:pPr indent="-355600" lvl="0" marL="457200" rtl="0" algn="l">
              <a:lnSpc>
                <a:spcPct val="115000"/>
              </a:lnSpc>
              <a:spcBef>
                <a:spcPts val="0"/>
              </a:spcBef>
              <a:spcAft>
                <a:spcPts val="0"/>
              </a:spcAft>
              <a:buClr>
                <a:schemeClr val="dk1"/>
              </a:buClr>
              <a:buSzPts val="2000"/>
              <a:buFont typeface="Helvetica Neue"/>
              <a:buChar char="●"/>
            </a:pPr>
            <a:r>
              <a:rPr b="1" lang="en-US" sz="2000">
                <a:solidFill>
                  <a:schemeClr val="dk1"/>
                </a:solidFill>
                <a:latin typeface="Helvetica Neue"/>
                <a:ea typeface="Helvetica Neue"/>
                <a:cs typeface="Helvetica Neue"/>
                <a:sym typeface="Helvetica Neue"/>
              </a:rPr>
              <a:t>Make-Up pickup dates will be ongoing throughout the school week</a:t>
            </a:r>
            <a:endParaRPr b="1" sz="1800">
              <a:solidFill>
                <a:srgbClr val="5B0F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