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3" r:id="rId5"/>
  </p:sldMasterIdLst>
  <p:notesMasterIdLst>
    <p:notesMasterId r:id="rId6"/>
  </p:notesMasterIdLst>
  <p:sldIdLst>
    <p:sldId id="256" r:id="rId7"/>
    <p:sldId id="257" r:id="rId8"/>
    <p:sldId id="258" r:id="rId9"/>
    <p:sldId id="259" r:id="rId10"/>
    <p:sldId id="260" r:id="rId11"/>
    <p:sldId id="261" r:id="rId12"/>
    <p:sldId id="262" r:id="rId13"/>
  </p:sldIdLst>
  <p:sldSz cy="6858000" cx="12192000"/>
  <p:notesSz cx="12192000" cy="6858000"/>
  <p:embeddedFontLst>
    <p:embeddedFont>
      <p:font typeface="PT Sans Narrow"/>
      <p:regular r:id="rId14"/>
      <p:bold r:id="rId15"/>
    </p:embeddedFont>
    <p:embeddedFont>
      <p:font typeface="Helvetica Neue"/>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CB8C5CC8-D4B1-4259-9DCA-B37FF7FA74F0}">
  <a:tblStyle styleId="{CB8C5CC8-D4B1-4259-9DCA-B37FF7FA74F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PTSansNarrow-bold.fntdata"/><Relationship Id="rId14" Type="http://schemas.openxmlformats.org/officeDocument/2006/relationships/font" Target="fonts/PTSansNarrow-regular.fntdata"/><Relationship Id="rId17" Type="http://schemas.openxmlformats.org/officeDocument/2006/relationships/font" Target="fonts/HelveticaNeue-bold.fntdata"/><Relationship Id="rId16" Type="http://schemas.openxmlformats.org/officeDocument/2006/relationships/font" Target="fonts/HelveticaNeue-regular.fntdata"/><Relationship Id="rId5" Type="http://schemas.openxmlformats.org/officeDocument/2006/relationships/slideMaster" Target="slideMasters/slideMaster1.xml"/><Relationship Id="rId19" Type="http://schemas.openxmlformats.org/officeDocument/2006/relationships/font" Target="fonts/HelveticaNeue-boldItalic.fntdata"/><Relationship Id="rId6" Type="http://schemas.openxmlformats.org/officeDocument/2006/relationships/notesMaster" Target="notesMasters/notesMaster1.xml"/><Relationship Id="rId18" Type="http://schemas.openxmlformats.org/officeDocument/2006/relationships/font" Target="fonts/HelveticaNeue-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9819e73274_0_0: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g9819e73274_0_0: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9819e73274_0_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g9819e73274_0_5:notes"/>
          <p:cNvSpPr/>
          <p:nvPr>
            <p:ph idx="2" type="sldImg"/>
          </p:nvPr>
        </p:nvSpPr>
        <p:spPr>
          <a:xfrm>
            <a:off x="3810000" y="514350"/>
            <a:ext cx="4573500" cy="25716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9" name="Google Shape;69;p2: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3: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5" name="Google Shape;75;p3: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4: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4: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8" name="Google Shape;88;p5: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2"/>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2"/>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2"/>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2"/>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31" name="Shape 31"/>
        <p:cNvGrpSpPr/>
        <p:nvPr/>
      </p:nvGrpSpPr>
      <p:grpSpPr>
        <a:xfrm>
          <a:off x="0" y="0"/>
          <a:ext cx="0" cy="0"/>
          <a:chOff x="0" y="0"/>
          <a:chExt cx="0" cy="0"/>
        </a:xfrm>
      </p:grpSpPr>
      <p:sp>
        <p:nvSpPr>
          <p:cNvPr id="32" name="Google Shape;32;p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4"/>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8" name="Shape 38"/>
        <p:cNvGrpSpPr/>
        <p:nvPr/>
      </p:nvGrpSpPr>
      <p:grpSpPr>
        <a:xfrm>
          <a:off x="0" y="0"/>
          <a:ext cx="0" cy="0"/>
          <a:chOff x="0" y="0"/>
          <a:chExt cx="0" cy="0"/>
        </a:xfrm>
      </p:grpSpPr>
      <p:sp>
        <p:nvSpPr>
          <p:cNvPr id="39" name="Google Shape;39;p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43" name="Shape 43"/>
        <p:cNvGrpSpPr/>
        <p:nvPr/>
      </p:nvGrpSpPr>
      <p:grpSpPr>
        <a:xfrm>
          <a:off x="0" y="0"/>
          <a:ext cx="0" cy="0"/>
          <a:chOff x="0" y="0"/>
          <a:chExt cx="0" cy="0"/>
        </a:xfrm>
      </p:grpSpPr>
      <p:sp>
        <p:nvSpPr>
          <p:cNvPr id="44" name="Google Shape;44;p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7"/>
          <p:cNvSpPr txBox="1"/>
          <p:nvPr>
            <p:ph type="ctrTitle"/>
          </p:nvPr>
        </p:nvSpPr>
        <p:spPr>
          <a:xfrm>
            <a:off x="2489025" y="702648"/>
            <a:ext cx="6840900" cy="1920900"/>
          </a:xfrm>
          <a:prstGeom prst="rect">
            <a:avLst/>
          </a:prstGeom>
          <a:noFill/>
          <a:ln>
            <a:noFill/>
          </a:ln>
        </p:spPr>
        <p:txBody>
          <a:bodyPr anchorCtr="0" anchor="t" bIns="0" lIns="0" spcFirstLastPara="1" rIns="0" wrap="square" tIns="12700">
            <a:noAutofit/>
          </a:bodyPr>
          <a:lstStyle/>
          <a:p>
            <a:pPr indent="0" lvl="0" marL="0" rtl="0" algn="ctr">
              <a:lnSpc>
                <a:spcPct val="100000"/>
              </a:lnSpc>
              <a:spcBef>
                <a:spcPts val="0"/>
              </a:spcBef>
              <a:spcAft>
                <a:spcPts val="0"/>
              </a:spcAft>
              <a:buSzPts val="1400"/>
              <a:buNone/>
            </a:pPr>
            <a:r>
              <a:rPr lang="en-US"/>
              <a:t>AIMS K-12 </a:t>
            </a:r>
            <a:br>
              <a:rPr lang="en-US"/>
            </a:br>
            <a:r>
              <a:rPr lang="en-US"/>
              <a:t>Operations</a:t>
            </a:r>
            <a:br>
              <a:rPr lang="en-US"/>
            </a:br>
            <a:r>
              <a:rPr lang="en-US" sz="2800"/>
              <a:t>Reporting Period September 2020</a:t>
            </a:r>
            <a:endParaRPr sz="2800"/>
          </a:p>
        </p:txBody>
      </p:sp>
      <p:sp>
        <p:nvSpPr>
          <p:cNvPr id="52" name="Google Shape;52;p7"/>
          <p:cNvSpPr txBox="1"/>
          <p:nvPr/>
        </p:nvSpPr>
        <p:spPr>
          <a:xfrm>
            <a:off x="2377713" y="3429000"/>
            <a:ext cx="7239000" cy="547181"/>
          </a:xfrm>
          <a:prstGeom prst="rect">
            <a:avLst/>
          </a:prstGeom>
          <a:noFill/>
          <a:ln>
            <a:noFill/>
          </a:ln>
        </p:spPr>
        <p:txBody>
          <a:bodyPr anchorCtr="0" anchor="t" bIns="0" lIns="0" spcFirstLastPara="1" rIns="0" wrap="square" tIns="29825">
            <a:noAutofit/>
          </a:bodyPr>
          <a:lstStyle/>
          <a:p>
            <a:pPr indent="909319" lvl="0" marL="12700" marR="5080" rtl="0" algn="ctr">
              <a:lnSpc>
                <a:spcPct val="119656"/>
              </a:lnSpc>
              <a:spcBef>
                <a:spcPts val="0"/>
              </a:spcBef>
              <a:spcAft>
                <a:spcPts val="0"/>
              </a:spcAft>
              <a:buClr>
                <a:srgbClr val="000000"/>
              </a:buClr>
              <a:buSzPts val="1400"/>
              <a:buFont typeface="Arial"/>
              <a:buNone/>
            </a:pPr>
            <a:r>
              <a:rPr b="0" i="0" lang="en-US" sz="1400" u="none" cap="none" strike="noStrike">
                <a:solidFill>
                  <a:srgbClr val="7F7F7F"/>
                </a:solidFill>
                <a:latin typeface="Arial"/>
                <a:ea typeface="Arial"/>
                <a:cs typeface="Arial"/>
                <a:sym typeface="Arial"/>
              </a:rPr>
              <a:t>Marisol Magana, Operations Director</a:t>
            </a:r>
            <a:endParaRPr/>
          </a:p>
          <a:p>
            <a:pPr indent="909319" lvl="0" marL="12700" marR="5080" rtl="0" algn="ctr">
              <a:lnSpc>
                <a:spcPct val="119656"/>
              </a:lnSpc>
              <a:spcBef>
                <a:spcPts val="0"/>
              </a:spcBef>
              <a:spcAft>
                <a:spcPts val="0"/>
              </a:spcAft>
              <a:buClr>
                <a:srgbClr val="000000"/>
              </a:buClr>
              <a:buSzPts val="1400"/>
              <a:buFont typeface="Arial"/>
              <a:buNone/>
            </a:pPr>
            <a:r>
              <a:rPr b="0" i="0" lang="en-US" sz="1400" u="none" cap="none" strike="noStrike">
                <a:solidFill>
                  <a:srgbClr val="7F7F7F"/>
                </a:solidFill>
                <a:latin typeface="Arial"/>
                <a:ea typeface="Arial"/>
                <a:cs typeface="Arial"/>
                <a:sym typeface="Arial"/>
              </a:rPr>
              <a:t>Tiffany Tung, Operations Manager</a:t>
            </a:r>
            <a:endParaRPr b="0" i="0" sz="1400" u="none" cap="none" strike="noStrike">
              <a:solidFill>
                <a:srgbClr val="7F7F7F"/>
              </a:solidFill>
              <a:latin typeface="Arial"/>
              <a:ea typeface="Arial"/>
              <a:cs typeface="Arial"/>
              <a:sym typeface="Arial"/>
            </a:endParaRPr>
          </a:p>
        </p:txBody>
      </p:sp>
      <p:sp>
        <p:nvSpPr>
          <p:cNvPr id="53" name="Google Shape;53;p7"/>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7"/>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8"/>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a:t>Introduction</a:t>
            </a:r>
            <a:endParaRPr/>
          </a:p>
        </p:txBody>
      </p:sp>
      <p:sp>
        <p:nvSpPr>
          <p:cNvPr id="60" name="Google Shape;60;p8"/>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rtl="0" algn="l">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100000"/>
              </a:lnSpc>
              <a:spcBef>
                <a:spcPts val="0"/>
              </a:spcBef>
              <a:spcAft>
                <a:spcPts val="0"/>
              </a:spcAft>
              <a:buClr>
                <a:srgbClr val="000000"/>
              </a:buClr>
              <a:buSzPts val="1800"/>
              <a:buFont typeface="Arial"/>
              <a:buNone/>
            </a:pPr>
            <a:r>
              <a:t/>
            </a:r>
            <a:endParaRPr b="1" sz="1800">
              <a:solidFill>
                <a:srgbClr val="434343"/>
              </a:solidFill>
              <a:latin typeface="Lucida Sans"/>
              <a:ea typeface="Lucida Sans"/>
              <a:cs typeface="Lucida Sans"/>
              <a:sym typeface="Lucida Sans"/>
            </a:endParaRPr>
          </a:p>
          <a:p>
            <a:pPr indent="0" lvl="0" marL="457200" marR="0" rtl="0" algn="l">
              <a:lnSpc>
                <a:spcPct val="200000"/>
              </a:lnSpc>
              <a:spcBef>
                <a:spcPts val="0"/>
              </a:spcBef>
              <a:spcAft>
                <a:spcPts val="0"/>
              </a:spcAft>
              <a:buNone/>
            </a:pPr>
            <a:r>
              <a:t/>
            </a:r>
            <a:endParaRPr>
              <a:solidFill>
                <a:srgbClr val="434343"/>
              </a:solidFill>
            </a:endParaRPr>
          </a:p>
          <a:p>
            <a:pPr indent="0" lvl="0" marL="914400" marR="0" rtl="0" algn="l">
              <a:lnSpc>
                <a:spcPct val="100000"/>
              </a:lnSpc>
              <a:spcBef>
                <a:spcPts val="315"/>
              </a:spcBef>
              <a:spcAft>
                <a:spcPts val="0"/>
              </a:spcAft>
              <a:buClr>
                <a:srgbClr val="000000"/>
              </a:buClr>
              <a:buSzPts val="1800"/>
              <a:buFont typeface="Arial"/>
              <a:buNone/>
            </a:pPr>
            <a:r>
              <a:rPr b="1" lang="en-US" sz="1800">
                <a:solidFill>
                  <a:srgbClr val="5B0F00"/>
                </a:solidFill>
                <a:latin typeface="Helvetica Neue"/>
                <a:ea typeface="Helvetica Neue"/>
                <a:cs typeface="Helvetica Neue"/>
                <a:sym typeface="Helvetica Neue"/>
              </a:rPr>
              <a:t>This slide deck contains information about the </a:t>
            </a:r>
            <a:r>
              <a:rPr b="1" lang="en-US" sz="1800">
                <a:solidFill>
                  <a:srgbClr val="5B0F00"/>
                </a:solidFill>
                <a:latin typeface="Helvetica Neue"/>
                <a:ea typeface="Helvetica Neue"/>
                <a:cs typeface="Helvetica Neue"/>
                <a:sym typeface="Helvetica Neue"/>
              </a:rPr>
              <a:t>Operations</a:t>
            </a:r>
            <a:r>
              <a:rPr b="1" lang="en-US" sz="1800">
                <a:solidFill>
                  <a:srgbClr val="5B0F00"/>
                </a:solidFill>
                <a:latin typeface="Helvetica Neue"/>
                <a:ea typeface="Helvetica Neue"/>
                <a:cs typeface="Helvetica Neue"/>
                <a:sym typeface="Helvetica Neue"/>
              </a:rPr>
              <a:t> department. It will not be read to the board. In the interest of time,the board will receive this presentation in advance, and will have questions ready for the coordinator</a:t>
            </a:r>
            <a:r>
              <a:rPr b="1" lang="en-US" sz="1800">
                <a:solidFill>
                  <a:srgbClr val="5B0F00"/>
                </a:solidFill>
                <a:latin typeface="Helvetica Neue"/>
                <a:ea typeface="Helvetica Neue"/>
                <a:cs typeface="Helvetica Neue"/>
                <a:sym typeface="Helvetica Neue"/>
              </a:rPr>
              <a:t>. The D</a:t>
            </a:r>
            <a:r>
              <a:rPr b="1" lang="en-US" sz="1800">
                <a:solidFill>
                  <a:srgbClr val="5B0F00"/>
                </a:solidFill>
                <a:latin typeface="Helvetica Neue"/>
                <a:ea typeface="Helvetica Neue"/>
                <a:cs typeface="Helvetica Neue"/>
                <a:sym typeface="Helvetica Neue"/>
              </a:rPr>
              <a:t>irector or designee may take a short time to highlight any Items that may be of specific interest to the board.</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9"/>
          <p:cNvSpPr txBox="1"/>
          <p:nvPr>
            <p:ph type="title"/>
          </p:nvPr>
        </p:nvSpPr>
        <p:spPr>
          <a:xfrm>
            <a:off x="517199" y="670574"/>
            <a:ext cx="11674800" cy="1689600"/>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Highlights I Want The Board To Know</a:t>
            </a:r>
            <a:endParaRPr/>
          </a:p>
        </p:txBody>
      </p:sp>
      <p:sp>
        <p:nvSpPr>
          <p:cNvPr id="66" name="Google Shape;66;p9"/>
          <p:cNvSpPr txBox="1"/>
          <p:nvPr/>
        </p:nvSpPr>
        <p:spPr>
          <a:xfrm>
            <a:off x="517200" y="1220750"/>
            <a:ext cx="11041200" cy="54195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Clr>
                <a:srgbClr val="000000"/>
              </a:buClr>
              <a:buSzPts val="1800"/>
              <a:buFont typeface="Arial"/>
              <a:buNone/>
            </a:pPr>
            <a:r>
              <a:t/>
            </a:r>
            <a:endParaRPr b="1" sz="1800">
              <a:solidFill>
                <a:srgbClr val="666666"/>
              </a:solidFill>
              <a:latin typeface="Lucida Sans"/>
              <a:ea typeface="Lucida Sans"/>
              <a:cs typeface="Lucida Sans"/>
              <a:sym typeface="Lucida Sans"/>
            </a:endParaRPr>
          </a:p>
          <a:p>
            <a:pPr indent="0" lvl="0" marL="0" rtl="0" algn="l">
              <a:spcBef>
                <a:spcPts val="0"/>
              </a:spcBef>
              <a:spcAft>
                <a:spcPts val="0"/>
              </a:spcAft>
              <a:buNone/>
            </a:pPr>
            <a:r>
              <a:rPr b="1" i="1" lang="en-US" sz="1600">
                <a:solidFill>
                  <a:srgbClr val="666666"/>
                </a:solidFill>
              </a:rPr>
              <a:t>Reporting </a:t>
            </a:r>
            <a:endParaRPr b="1" i="1" sz="1600">
              <a:solidFill>
                <a:srgbClr val="666666"/>
              </a:solidFill>
            </a:endParaRPr>
          </a:p>
          <a:p>
            <a:pPr indent="-317500" lvl="0" marL="457200" rtl="0" algn="l">
              <a:spcBef>
                <a:spcPts val="0"/>
              </a:spcBef>
              <a:spcAft>
                <a:spcPts val="0"/>
              </a:spcAft>
              <a:buClr>
                <a:srgbClr val="666666"/>
              </a:buClr>
              <a:buSzPts val="1400"/>
              <a:buChar char="●"/>
            </a:pPr>
            <a:r>
              <a:rPr lang="en-US">
                <a:solidFill>
                  <a:srgbClr val="666666"/>
                </a:solidFill>
              </a:rPr>
              <a:t>Starting working on CALPADS Fall 1 Updates</a:t>
            </a:r>
            <a:endParaRPr>
              <a:solidFill>
                <a:srgbClr val="666666"/>
              </a:solidFill>
            </a:endParaRPr>
          </a:p>
          <a:p>
            <a:pPr indent="-317500" lvl="0" marL="457200" rtl="0" algn="l">
              <a:spcBef>
                <a:spcPts val="0"/>
              </a:spcBef>
              <a:spcAft>
                <a:spcPts val="0"/>
              </a:spcAft>
              <a:buClr>
                <a:srgbClr val="666666"/>
              </a:buClr>
              <a:buSzPts val="1400"/>
              <a:buChar char="●"/>
            </a:pPr>
            <a:r>
              <a:rPr lang="en-US">
                <a:solidFill>
                  <a:srgbClr val="666666"/>
                </a:solidFill>
              </a:rPr>
              <a:t>Federal Program Review (FPM) - AIPCS II (CE, EL, EXPL)</a:t>
            </a:r>
            <a:endParaRPr>
              <a:solidFill>
                <a:srgbClr val="666666"/>
              </a:solidFill>
            </a:endParaRPr>
          </a:p>
          <a:p>
            <a:pPr indent="-317500" lvl="0" marL="457200" rtl="0" algn="l">
              <a:spcBef>
                <a:spcPts val="0"/>
              </a:spcBef>
              <a:spcAft>
                <a:spcPts val="0"/>
              </a:spcAft>
              <a:buClr>
                <a:srgbClr val="666666"/>
              </a:buClr>
              <a:buSzPts val="1400"/>
              <a:buChar char="●"/>
            </a:pPr>
            <a:r>
              <a:rPr lang="en-US">
                <a:solidFill>
                  <a:srgbClr val="666666"/>
                </a:solidFill>
              </a:rPr>
              <a:t>Reporting Center for Office of Charters - AIPCS, AIPCS II and AIPHS</a:t>
            </a:r>
            <a:endParaRPr>
              <a:solidFill>
                <a:srgbClr val="666666"/>
              </a:solidFill>
            </a:endParaRPr>
          </a:p>
          <a:p>
            <a:pPr indent="-317500" lvl="0" marL="457200" rtl="0" algn="l">
              <a:spcBef>
                <a:spcPts val="0"/>
              </a:spcBef>
              <a:spcAft>
                <a:spcPts val="0"/>
              </a:spcAft>
              <a:buClr>
                <a:srgbClr val="666666"/>
              </a:buClr>
              <a:buSzPts val="1400"/>
              <a:buChar char="●"/>
            </a:pPr>
            <a:r>
              <a:rPr lang="en-US">
                <a:solidFill>
                  <a:srgbClr val="666666"/>
                </a:solidFill>
              </a:rPr>
              <a:t>Started working on </a:t>
            </a:r>
            <a:r>
              <a:rPr lang="en-US">
                <a:solidFill>
                  <a:srgbClr val="666666"/>
                </a:solidFill>
                <a:highlight>
                  <a:srgbClr val="FFFFFF"/>
                </a:highlight>
              </a:rPr>
              <a:t>20-21 Fall Enrollment Student Data for Office of Charters</a:t>
            </a:r>
            <a:endParaRPr>
              <a:solidFill>
                <a:srgbClr val="666666"/>
              </a:solidFill>
            </a:endParaRPr>
          </a:p>
          <a:p>
            <a:pPr indent="0" lvl="0" marL="457200" rtl="0" algn="l">
              <a:spcBef>
                <a:spcPts val="0"/>
              </a:spcBef>
              <a:spcAft>
                <a:spcPts val="0"/>
              </a:spcAft>
              <a:buNone/>
            </a:pPr>
            <a:r>
              <a:t/>
            </a:r>
            <a:endParaRPr>
              <a:solidFill>
                <a:srgbClr val="666666"/>
              </a:solidFill>
            </a:endParaRPr>
          </a:p>
          <a:p>
            <a:pPr indent="0" lvl="0" marL="0" rtl="0" algn="l">
              <a:spcBef>
                <a:spcPts val="0"/>
              </a:spcBef>
              <a:spcAft>
                <a:spcPts val="0"/>
              </a:spcAft>
              <a:buNone/>
            </a:pPr>
            <a:r>
              <a:rPr b="1" i="1" lang="en-US" sz="1600">
                <a:solidFill>
                  <a:srgbClr val="666666"/>
                </a:solidFill>
              </a:rPr>
              <a:t>Charter Renewal</a:t>
            </a:r>
            <a:endParaRPr b="1" i="1" sz="1600">
              <a:solidFill>
                <a:srgbClr val="666666"/>
              </a:solidFill>
            </a:endParaRPr>
          </a:p>
          <a:p>
            <a:pPr indent="-317500" lvl="0" marL="457200" rtl="0" algn="l">
              <a:spcBef>
                <a:spcPts val="0"/>
              </a:spcBef>
              <a:spcAft>
                <a:spcPts val="0"/>
              </a:spcAft>
              <a:buClr>
                <a:srgbClr val="666666"/>
              </a:buClr>
              <a:buSzPts val="1400"/>
              <a:buChar char="●"/>
            </a:pPr>
            <a:r>
              <a:rPr lang="en-US">
                <a:solidFill>
                  <a:srgbClr val="666666"/>
                </a:solidFill>
              </a:rPr>
              <a:t>Preparation and submission of documents and data for charter renewal for AIPCS and AIPHS.</a:t>
            </a:r>
            <a:endParaRPr>
              <a:solidFill>
                <a:srgbClr val="666666"/>
              </a:solidFill>
            </a:endParaRPr>
          </a:p>
          <a:p>
            <a:pPr indent="0" lvl="0" marL="0" rtl="0" algn="l">
              <a:spcBef>
                <a:spcPts val="0"/>
              </a:spcBef>
              <a:spcAft>
                <a:spcPts val="0"/>
              </a:spcAft>
              <a:buNone/>
            </a:pPr>
            <a:r>
              <a:t/>
            </a:r>
            <a:endParaRPr>
              <a:solidFill>
                <a:srgbClr val="666666"/>
              </a:solidFill>
            </a:endParaRPr>
          </a:p>
          <a:p>
            <a:pPr indent="0" lvl="0" marL="0" rtl="0" algn="l">
              <a:spcBef>
                <a:spcPts val="0"/>
              </a:spcBef>
              <a:spcAft>
                <a:spcPts val="0"/>
              </a:spcAft>
              <a:buNone/>
            </a:pPr>
            <a:r>
              <a:rPr b="1" i="1" lang="en-US" sz="1600">
                <a:solidFill>
                  <a:srgbClr val="666666"/>
                </a:solidFill>
              </a:rPr>
              <a:t>Facilities &amp; Maintenance</a:t>
            </a:r>
            <a:endParaRPr b="1" i="1" sz="1600">
              <a:solidFill>
                <a:srgbClr val="666666"/>
              </a:solidFill>
            </a:endParaRPr>
          </a:p>
          <a:p>
            <a:pPr indent="-317500" lvl="0" marL="457200" rtl="0" algn="l">
              <a:spcBef>
                <a:spcPts val="0"/>
              </a:spcBef>
              <a:spcAft>
                <a:spcPts val="0"/>
              </a:spcAft>
              <a:buClr>
                <a:srgbClr val="666666"/>
              </a:buClr>
              <a:buSzPts val="1400"/>
              <a:buChar char="●"/>
            </a:pPr>
            <a:r>
              <a:rPr lang="en-US">
                <a:solidFill>
                  <a:srgbClr val="666666"/>
                </a:solidFill>
              </a:rPr>
              <a:t>Preparation and execution of COVID-19 school re-open plan</a:t>
            </a:r>
            <a:endParaRPr>
              <a:solidFill>
                <a:srgbClr val="666666"/>
              </a:solidFill>
            </a:endParaRPr>
          </a:p>
          <a:p>
            <a:pPr indent="0" lvl="0" marL="914400" rtl="0" algn="l">
              <a:spcBef>
                <a:spcPts val="0"/>
              </a:spcBef>
              <a:spcAft>
                <a:spcPts val="0"/>
              </a:spcAft>
              <a:buNone/>
            </a:pPr>
            <a:r>
              <a:t/>
            </a:r>
            <a:endParaRPr>
              <a:solidFill>
                <a:srgbClr val="666666"/>
              </a:solidFill>
            </a:endParaRPr>
          </a:p>
          <a:p>
            <a:pPr indent="0" lvl="0" marL="914400" rtl="0" algn="l">
              <a:spcBef>
                <a:spcPts val="0"/>
              </a:spcBef>
              <a:spcAft>
                <a:spcPts val="0"/>
              </a:spcAft>
              <a:buNone/>
            </a:pPr>
            <a:r>
              <a:t/>
            </a:r>
            <a:endParaRPr>
              <a:solidFill>
                <a:srgbClr val="666666"/>
              </a:solidFill>
            </a:endParaRPr>
          </a:p>
          <a:p>
            <a:pPr indent="0" lvl="0" marL="0" rtl="0" algn="l">
              <a:spcBef>
                <a:spcPts val="0"/>
              </a:spcBef>
              <a:spcAft>
                <a:spcPts val="0"/>
              </a:spcAft>
              <a:buNone/>
            </a:pPr>
            <a:r>
              <a:rPr b="1" i="1" lang="en-US" sz="1600">
                <a:solidFill>
                  <a:srgbClr val="666666"/>
                </a:solidFill>
              </a:rPr>
              <a:t>Food Service Program</a:t>
            </a:r>
            <a:endParaRPr b="1" i="1" sz="1600">
              <a:solidFill>
                <a:srgbClr val="666666"/>
              </a:solidFill>
            </a:endParaRPr>
          </a:p>
          <a:p>
            <a:pPr indent="-317500" lvl="0" marL="457200" rtl="0" algn="l">
              <a:spcBef>
                <a:spcPts val="0"/>
              </a:spcBef>
              <a:spcAft>
                <a:spcPts val="0"/>
              </a:spcAft>
              <a:buClr>
                <a:srgbClr val="666666"/>
              </a:buClr>
              <a:buSzPts val="1400"/>
              <a:buChar char="●"/>
            </a:pPr>
            <a:r>
              <a:rPr lang="en-US">
                <a:solidFill>
                  <a:srgbClr val="666666"/>
                </a:solidFill>
              </a:rPr>
              <a:t>Implementation of new online application for lunch applications</a:t>
            </a:r>
            <a:r>
              <a:rPr b="1" i="1" lang="en-US">
                <a:solidFill>
                  <a:srgbClr val="666666"/>
                </a:solidFill>
              </a:rPr>
              <a:t> </a:t>
            </a:r>
            <a:r>
              <a:rPr lang="en-US">
                <a:solidFill>
                  <a:srgbClr val="666666"/>
                </a:solidFill>
              </a:rPr>
              <a:t>(allows families to be able to easily access and complete lunch applications and provides immediate Title 1 information for school district. All information completed sync with SIS data management platform)</a:t>
            </a:r>
            <a:endParaRPr>
              <a:solidFill>
                <a:srgbClr val="666666"/>
              </a:solidFill>
            </a:endParaRPr>
          </a:p>
          <a:p>
            <a:pPr indent="-317500" lvl="0" marL="457200" marR="0" rtl="0" algn="l">
              <a:lnSpc>
                <a:spcPct val="100000"/>
              </a:lnSpc>
              <a:spcBef>
                <a:spcPts val="0"/>
              </a:spcBef>
              <a:spcAft>
                <a:spcPts val="0"/>
              </a:spcAft>
              <a:buClr>
                <a:srgbClr val="666666"/>
              </a:buClr>
              <a:buSzPts val="1400"/>
              <a:buChar char="●"/>
            </a:pPr>
            <a:r>
              <a:rPr lang="en-US" sz="1600">
                <a:solidFill>
                  <a:srgbClr val="666666"/>
                </a:solidFill>
              </a:rPr>
              <a:t>Applied for SSO (Seamless Summer Option) CDE approved SSO for nutrition program. SSO program will reduce paperwork and </a:t>
            </a:r>
            <a:r>
              <a:rPr lang="en-US" sz="1600">
                <a:solidFill>
                  <a:srgbClr val="666666"/>
                </a:solidFill>
              </a:rPr>
              <a:t>alleviate</a:t>
            </a:r>
            <a:r>
              <a:rPr lang="en-US" sz="1600">
                <a:solidFill>
                  <a:srgbClr val="666666"/>
                </a:solidFill>
              </a:rPr>
              <a:t>  </a:t>
            </a:r>
            <a:r>
              <a:rPr lang="en-US">
                <a:solidFill>
                  <a:srgbClr val="666666"/>
                </a:solidFill>
                <a:highlight>
                  <a:srgbClr val="FFFFFF"/>
                </a:highlight>
              </a:rPr>
              <a:t>administrative burdens and makes it easier for AIMS to feed children in low income areas during traditional summer vacation periods and during school vacation periods of longer than ten days for year-round schools.</a:t>
            </a:r>
            <a:endParaRPr sz="1600">
              <a:solidFill>
                <a:srgbClr val="666666"/>
              </a:solidFill>
            </a:endParaRPr>
          </a:p>
          <a:p>
            <a:pPr indent="0" lvl="0" marL="914400" marR="0" rtl="0" algn="l">
              <a:lnSpc>
                <a:spcPct val="100000"/>
              </a:lnSpc>
              <a:spcBef>
                <a:spcPts val="315"/>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0"/>
          <p:cNvSpPr txBox="1"/>
          <p:nvPr>
            <p:ph type="title"/>
          </p:nvPr>
        </p:nvSpPr>
        <p:spPr>
          <a:xfrm>
            <a:off x="517200" y="393170"/>
            <a:ext cx="10819015" cy="1193396"/>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The established Technological Plan for Determining Daily Attendance K-12</a:t>
            </a:r>
            <a:br>
              <a:rPr lang="en-US" sz="3600"/>
            </a:br>
            <a:endParaRPr sz="3600"/>
          </a:p>
        </p:txBody>
      </p:sp>
      <p:sp>
        <p:nvSpPr>
          <p:cNvPr id="72" name="Google Shape;72;p10"/>
          <p:cNvSpPr txBox="1"/>
          <p:nvPr/>
        </p:nvSpPr>
        <p:spPr>
          <a:xfrm>
            <a:off x="517200" y="1586575"/>
            <a:ext cx="11041200" cy="4468500"/>
          </a:xfrm>
          <a:prstGeom prst="rect">
            <a:avLst/>
          </a:prstGeom>
          <a:noFill/>
          <a:ln>
            <a:noFill/>
          </a:ln>
        </p:spPr>
        <p:txBody>
          <a:bodyPr anchorCtr="0" anchor="t" bIns="0" lIns="0" spcFirstLastPara="1" rIns="0" wrap="square" tIns="52700">
            <a:noAutofit/>
          </a:bodyPr>
          <a:lstStyle/>
          <a:p>
            <a:pPr indent="0" lvl="0" marL="0" rtl="0" algn="l">
              <a:spcBef>
                <a:spcPts val="0"/>
              </a:spcBef>
              <a:spcAft>
                <a:spcPts val="0"/>
              </a:spcAft>
              <a:buClr>
                <a:schemeClr val="dk1"/>
              </a:buClr>
              <a:buSzPts val="1100"/>
              <a:buFont typeface="Arial"/>
              <a:buNone/>
            </a:pPr>
            <a:r>
              <a:rPr lang="en-US" sz="1500">
                <a:solidFill>
                  <a:schemeClr val="dk1"/>
                </a:solidFill>
                <a:highlight>
                  <a:schemeClr val="lt1"/>
                </a:highlight>
              </a:rPr>
              <a:t>Attendance will be completed online through our Student Information System (SIS) PowerSchools. </a:t>
            </a:r>
            <a:endParaRPr sz="1500">
              <a:solidFill>
                <a:schemeClr val="dk1"/>
              </a:solidFill>
              <a:highlight>
                <a:schemeClr val="lt1"/>
              </a:highlight>
            </a:endParaRPr>
          </a:p>
          <a:p>
            <a:pPr indent="0" lvl="0" marL="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0" lvl="0" marL="0" rtl="0" algn="l">
              <a:lnSpc>
                <a:spcPct val="115000"/>
              </a:lnSpc>
              <a:spcBef>
                <a:spcPts val="0"/>
              </a:spcBef>
              <a:spcAft>
                <a:spcPts val="0"/>
              </a:spcAft>
              <a:buClr>
                <a:schemeClr val="dk1"/>
              </a:buClr>
              <a:buSzPts val="1100"/>
              <a:buFont typeface="Arial"/>
              <a:buNone/>
            </a:pPr>
            <a:r>
              <a:rPr b="1" lang="en-US" sz="1500">
                <a:solidFill>
                  <a:schemeClr val="dk1"/>
                </a:solidFill>
                <a:highlight>
                  <a:schemeClr val="lt1"/>
                </a:highlight>
              </a:rPr>
              <a:t>PowerSchool</a:t>
            </a:r>
            <a:r>
              <a:rPr lang="en-US" sz="1500">
                <a:solidFill>
                  <a:schemeClr val="dk1"/>
                </a:solidFill>
                <a:highlight>
                  <a:schemeClr val="lt1"/>
                </a:highlight>
              </a:rPr>
              <a:t> is a student information system, used to record and track student records, including grades and attendance. This system allows educators and administrators to effectively and conveniently manage student records.</a:t>
            </a:r>
            <a:endParaRPr sz="1500">
              <a:solidFill>
                <a:schemeClr val="dk1"/>
              </a:solidFill>
              <a:highlight>
                <a:schemeClr val="lt1"/>
              </a:highlight>
            </a:endParaRPr>
          </a:p>
          <a:p>
            <a:pPr indent="0" lvl="0" marL="0" rtl="0" algn="l">
              <a:spcBef>
                <a:spcPts val="0"/>
              </a:spcBef>
              <a:spcAft>
                <a:spcPts val="0"/>
              </a:spcAft>
              <a:buNone/>
            </a:pPr>
            <a:r>
              <a:rPr lang="en-US" sz="1500">
                <a:solidFill>
                  <a:schemeClr val="dk1"/>
                </a:solidFill>
                <a:highlight>
                  <a:schemeClr val="lt1"/>
                </a:highlight>
              </a:rPr>
              <a:t>PowerSchool stores our attendance, grades, student demographics, contact information, which syncs federal and state information to CALPADS.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Attendance codes have been created to differentiate online and in person instruction.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PowerSchool Logins have been provided to all teachers and staff that will be responsible for attendance.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Attendance is taken by homeroom teacher (Elementary &amp; Middle School), or by the 1st or 5th period teacher for high school.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Laptops were distributed to all teachers to ensure technology needs were met to ensure daily attendance can be taken.  </a:t>
            </a:r>
            <a:endParaRPr sz="1500">
              <a:solidFill>
                <a:schemeClr val="dk1"/>
              </a:solidFill>
              <a:highlight>
                <a:schemeClr val="lt1"/>
              </a:highlight>
            </a:endParaRPr>
          </a:p>
          <a:p>
            <a:pPr indent="0" lvl="0" marL="457200" rtl="0" algn="l">
              <a:spcBef>
                <a:spcPts val="0"/>
              </a:spcBef>
              <a:spcAft>
                <a:spcPts val="0"/>
              </a:spcAft>
              <a:buClr>
                <a:schemeClr val="dk1"/>
              </a:buClr>
              <a:buSzPts val="1100"/>
              <a:buFont typeface="Arial"/>
              <a:buNone/>
            </a:pPr>
            <a:r>
              <a:t/>
            </a:r>
            <a:endParaRPr sz="1500">
              <a:solidFill>
                <a:schemeClr val="dk1"/>
              </a:solidFill>
              <a:highlight>
                <a:schemeClr val="lt1"/>
              </a:highlight>
            </a:endParaRPr>
          </a:p>
          <a:p>
            <a:pPr indent="-323850" lvl="0" marL="457200" rtl="0" algn="l">
              <a:spcBef>
                <a:spcPts val="0"/>
              </a:spcBef>
              <a:spcAft>
                <a:spcPts val="0"/>
              </a:spcAft>
              <a:buClr>
                <a:schemeClr val="dk1"/>
              </a:buClr>
              <a:buSzPts val="1500"/>
              <a:buChar char="●"/>
            </a:pPr>
            <a:r>
              <a:rPr lang="en-US" sz="1500">
                <a:solidFill>
                  <a:schemeClr val="dk1"/>
                </a:solidFill>
                <a:highlight>
                  <a:schemeClr val="lt1"/>
                </a:highlight>
              </a:rPr>
              <a:t>Weekly and monthly attendance audit will be reviewed and signed electronically by all teachers taking attendance. </a:t>
            </a:r>
            <a:endParaRPr sz="2000">
              <a:solidFill>
                <a:schemeClr val="dk1"/>
              </a:solidFill>
            </a:endParaRPr>
          </a:p>
          <a:p>
            <a:pPr indent="0" lvl="0" marL="457200" marR="0" rtl="0" algn="l">
              <a:lnSpc>
                <a:spcPct val="100000"/>
              </a:lnSpc>
              <a:spcBef>
                <a:spcPts val="0"/>
              </a:spcBef>
              <a:spcAft>
                <a:spcPts val="0"/>
              </a:spcAft>
              <a:buNone/>
            </a:pPr>
            <a:r>
              <a:t/>
            </a:r>
            <a:endParaRPr sz="2000"/>
          </a:p>
          <a:p>
            <a:pPr indent="0" lvl="0" marL="0" marR="0" rtl="0" algn="l">
              <a:lnSpc>
                <a:spcPct val="100000"/>
              </a:lnSpc>
              <a:spcBef>
                <a:spcPts val="0"/>
              </a:spcBef>
              <a:spcAft>
                <a:spcPts val="0"/>
              </a:spcAft>
              <a:buNone/>
            </a:pPr>
            <a:r>
              <a:t/>
            </a:r>
            <a:endParaRPr sz="1800"/>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1"/>
          <p:cNvSpPr txBox="1"/>
          <p:nvPr>
            <p:ph type="title"/>
          </p:nvPr>
        </p:nvSpPr>
        <p:spPr>
          <a:xfrm>
            <a:off x="517200" y="670572"/>
            <a:ext cx="10221138" cy="118167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ADA Attendance Results for Elementary, Middle, and High for August/September</a:t>
            </a:r>
            <a:br>
              <a:rPr lang="en-US" sz="3600"/>
            </a:br>
            <a:r>
              <a:rPr lang="en-US" sz="3600"/>
              <a:t> </a:t>
            </a:r>
            <a:endParaRPr/>
          </a:p>
        </p:txBody>
      </p:sp>
      <p:sp>
        <p:nvSpPr>
          <p:cNvPr id="78" name="Google Shape;78;p11"/>
          <p:cNvSpPr txBox="1"/>
          <p:nvPr/>
        </p:nvSpPr>
        <p:spPr>
          <a:xfrm>
            <a:off x="231050" y="1922825"/>
            <a:ext cx="11041200" cy="4202700"/>
          </a:xfrm>
          <a:prstGeom prst="rect">
            <a:avLst/>
          </a:prstGeom>
          <a:noFill/>
          <a:ln>
            <a:noFill/>
          </a:ln>
        </p:spPr>
        <p:txBody>
          <a:bodyPr anchorCtr="0" anchor="t" bIns="0" lIns="0" spcFirstLastPara="1" rIns="0" wrap="square" tIns="52700">
            <a:noAutofit/>
          </a:bodyPr>
          <a:lstStyle/>
          <a:p>
            <a:pPr indent="0" lvl="0" marL="45720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graphicFrame>
        <p:nvGraphicFramePr>
          <p:cNvPr id="79" name="Google Shape;79;p11"/>
          <p:cNvGraphicFramePr/>
          <p:nvPr/>
        </p:nvGraphicFramePr>
        <p:xfrm>
          <a:off x="221950" y="2171785"/>
          <a:ext cx="3000000" cy="3000000"/>
        </p:xfrm>
        <a:graphic>
          <a:graphicData uri="http://schemas.openxmlformats.org/drawingml/2006/table">
            <a:tbl>
              <a:tblPr>
                <a:noFill/>
                <a:tableStyleId>{CB8C5CC8-D4B1-4259-9DCA-B37FF7FA74F0}</a:tableStyleId>
              </a:tblPr>
              <a:tblGrid>
                <a:gridCol w="3773925"/>
                <a:gridCol w="4069225"/>
                <a:gridCol w="3904950"/>
              </a:tblGrid>
              <a:tr h="932950">
                <a:tc>
                  <a:txBody>
                    <a:bodyPr/>
                    <a:lstStyle/>
                    <a:p>
                      <a:pPr indent="0" lvl="0" marL="0" rtl="0" algn="l">
                        <a:spcBef>
                          <a:spcPts val="0"/>
                        </a:spcBef>
                        <a:spcAft>
                          <a:spcPts val="0"/>
                        </a:spcAft>
                        <a:buNone/>
                      </a:pPr>
                      <a:r>
                        <a:t/>
                      </a:r>
                      <a:endParaRPr b="1" sz="1800"/>
                    </a:p>
                  </a:txBody>
                  <a:tcPr marT="91425" marB="91425" marR="91425" marL="91425" anchor="ctr"/>
                </a:tc>
                <a:tc>
                  <a:txBody>
                    <a:bodyPr/>
                    <a:lstStyle/>
                    <a:p>
                      <a:pPr indent="0" lvl="0" marL="0" rtl="0" algn="l">
                        <a:spcBef>
                          <a:spcPts val="0"/>
                        </a:spcBef>
                        <a:spcAft>
                          <a:spcPts val="0"/>
                        </a:spcAft>
                        <a:buNone/>
                      </a:pPr>
                      <a:r>
                        <a:t/>
                      </a:r>
                      <a:endParaRPr b="1" sz="1800"/>
                    </a:p>
                    <a:p>
                      <a:pPr indent="0" lvl="0" marL="0" rtl="0" algn="l">
                        <a:spcBef>
                          <a:spcPts val="0"/>
                        </a:spcBef>
                        <a:spcAft>
                          <a:spcPts val="0"/>
                        </a:spcAft>
                        <a:buNone/>
                      </a:pPr>
                      <a:r>
                        <a:rPr b="1" lang="en-US" sz="1800"/>
                        <a:t>School Days (11) 8/17/20 to 8/31/20</a:t>
                      </a:r>
                      <a:endParaRPr b="1" sz="1800"/>
                    </a:p>
                    <a:p>
                      <a:pPr indent="0" lvl="0" marL="0" rtl="0" algn="l">
                        <a:spcBef>
                          <a:spcPts val="0"/>
                        </a:spcBef>
                        <a:spcAft>
                          <a:spcPts val="0"/>
                        </a:spcAft>
                        <a:buNone/>
                      </a:pPr>
                      <a:r>
                        <a:t/>
                      </a:r>
                      <a:endParaRPr b="1" sz="1800"/>
                    </a:p>
                  </a:txBody>
                  <a:tcPr marT="91425" marB="91425" marR="91425" marL="91425" anchor="ctr"/>
                </a:tc>
                <a:tc>
                  <a:txBody>
                    <a:bodyPr/>
                    <a:lstStyle/>
                    <a:p>
                      <a:pPr indent="0" lvl="0" marL="0" rtl="0" algn="l">
                        <a:spcBef>
                          <a:spcPts val="0"/>
                        </a:spcBef>
                        <a:spcAft>
                          <a:spcPts val="0"/>
                        </a:spcAft>
                        <a:buNone/>
                      </a:pPr>
                      <a:r>
                        <a:rPr b="1" lang="en-US" sz="1800"/>
                        <a:t>School Days (13) 9/1/20 to 9/18/20</a:t>
                      </a:r>
                      <a:endParaRPr b="1" sz="1800"/>
                    </a:p>
                  </a:txBody>
                  <a:tcPr marT="91425" marB="91425" marR="91425" marL="91425" anchor="ctr">
                    <a:lnB cap="flat" cmpd="sng" w="9525">
                      <a:solidFill>
                        <a:srgbClr val="9E9E9E"/>
                      </a:solidFill>
                      <a:prstDash val="solid"/>
                      <a:round/>
                      <a:headEnd len="sm" w="sm" type="none"/>
                      <a:tailEnd len="sm" w="sm" type="none"/>
                    </a:lnB>
                  </a:tcPr>
                </a:tc>
              </a:tr>
              <a:tr h="923950">
                <a:tc>
                  <a:txBody>
                    <a:bodyPr/>
                    <a:lstStyle/>
                    <a:p>
                      <a:pPr indent="0" lvl="0" marL="0" rtl="0" algn="l">
                        <a:spcBef>
                          <a:spcPts val="0"/>
                        </a:spcBef>
                        <a:spcAft>
                          <a:spcPts val="0"/>
                        </a:spcAft>
                        <a:buNone/>
                      </a:pPr>
                      <a:r>
                        <a:rPr b="1" lang="en-US" sz="1800"/>
                        <a:t>Elementary (AIPCS II - K-5 -) </a:t>
                      </a:r>
                      <a:endParaRPr b="1" sz="1800"/>
                    </a:p>
                  </a:txBody>
                  <a:tcPr marT="91425" marB="91425" marR="91425" marL="91425" anchor="ctr"/>
                </a:tc>
                <a:tc>
                  <a:txBody>
                    <a:bodyPr/>
                    <a:lstStyle/>
                    <a:p>
                      <a:pPr indent="0" lvl="0" marL="0" rtl="0" algn="l">
                        <a:spcBef>
                          <a:spcPts val="0"/>
                        </a:spcBef>
                        <a:spcAft>
                          <a:spcPts val="0"/>
                        </a:spcAft>
                        <a:buNone/>
                      </a:pPr>
                      <a:r>
                        <a:rPr lang="en-US"/>
                        <a:t>98.32%</a:t>
                      </a:r>
                      <a:endParaRPr/>
                    </a:p>
                  </a:txBody>
                  <a:tcPr marT="91425" marB="91425" marR="91425" marL="91425" anchor="ctr">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US" sz="1500"/>
                        <a:t> </a:t>
                      </a:r>
                      <a:r>
                        <a:rPr lang="en-US"/>
                        <a:t>98.48%</a:t>
                      </a:r>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923950">
                <a:tc>
                  <a:txBody>
                    <a:bodyPr/>
                    <a:lstStyle/>
                    <a:p>
                      <a:pPr indent="0" lvl="0" marL="0" rtl="0" algn="l">
                        <a:spcBef>
                          <a:spcPts val="0"/>
                        </a:spcBef>
                        <a:spcAft>
                          <a:spcPts val="0"/>
                        </a:spcAft>
                        <a:buNone/>
                      </a:pPr>
                      <a:r>
                        <a:rPr b="1" lang="en-US" sz="1800"/>
                        <a:t>Middle (AIPCS 235 + AIPCS II 205 =)</a:t>
                      </a:r>
                      <a:endParaRPr b="1" sz="1800"/>
                    </a:p>
                  </a:txBody>
                  <a:tcPr marT="91425" marB="91425" marR="91425" marL="91425" anchor="ctr"/>
                </a:tc>
                <a:tc>
                  <a:txBody>
                    <a:bodyPr/>
                    <a:lstStyle/>
                    <a:p>
                      <a:pPr indent="0" lvl="0" marL="0" rtl="0" algn="l">
                        <a:spcBef>
                          <a:spcPts val="0"/>
                        </a:spcBef>
                        <a:spcAft>
                          <a:spcPts val="0"/>
                        </a:spcAft>
                        <a:buNone/>
                      </a:pPr>
                      <a:r>
                        <a:rPr lang="en-US"/>
                        <a:t>92.86%</a:t>
                      </a:r>
                      <a:endParaRPr/>
                    </a:p>
                  </a:txBody>
                  <a:tcPr marT="91425" marB="91425" marR="91425" marL="91425" anchor="ctr">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US"/>
                        <a:t>95.45%</a:t>
                      </a:r>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923950">
                <a:tc>
                  <a:txBody>
                    <a:bodyPr/>
                    <a:lstStyle/>
                    <a:p>
                      <a:pPr indent="0" lvl="0" marL="0" rtl="0" algn="l">
                        <a:spcBef>
                          <a:spcPts val="0"/>
                        </a:spcBef>
                        <a:spcAft>
                          <a:spcPts val="0"/>
                        </a:spcAft>
                        <a:buNone/>
                      </a:pPr>
                      <a:r>
                        <a:rPr b="1" lang="en-US" sz="1800"/>
                        <a:t>High School (AIPHS - 443)</a:t>
                      </a:r>
                      <a:endParaRPr b="1" sz="1800"/>
                    </a:p>
                  </a:txBody>
                  <a:tcPr marT="91425" marB="91425" marR="91425" marL="91425" anchor="ctr"/>
                </a:tc>
                <a:tc>
                  <a:txBody>
                    <a:bodyPr/>
                    <a:lstStyle/>
                    <a:p>
                      <a:pPr indent="0" lvl="0" marL="0" rtl="0" algn="l">
                        <a:spcBef>
                          <a:spcPts val="0"/>
                        </a:spcBef>
                        <a:spcAft>
                          <a:spcPts val="0"/>
                        </a:spcAft>
                        <a:buNone/>
                      </a:pPr>
                      <a:r>
                        <a:rPr lang="en-US" sz="1500"/>
                        <a:t>98.50%</a:t>
                      </a:r>
                      <a:endParaRPr sz="1500"/>
                    </a:p>
                  </a:txBody>
                  <a:tcPr marT="91425" marB="91425" marR="91425" marL="91425" anchor="ctr">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US"/>
                        <a:t>99.40%</a:t>
                      </a:r>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2"/>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The Documentation Employed to Determine the Qualitative and Quantitative Effectiveness of The Plan Employed to Determine Daily Attendance K-12</a:t>
            </a:r>
            <a:br>
              <a:rPr lang="en-US" sz="3600"/>
            </a:br>
            <a:br>
              <a:rPr lang="en-US" sz="3600"/>
            </a:br>
            <a:endParaRPr sz="3600"/>
          </a:p>
        </p:txBody>
      </p:sp>
      <p:sp>
        <p:nvSpPr>
          <p:cNvPr id="85" name="Google Shape;85;p12"/>
          <p:cNvSpPr txBox="1"/>
          <p:nvPr/>
        </p:nvSpPr>
        <p:spPr>
          <a:xfrm>
            <a:off x="372850" y="2464400"/>
            <a:ext cx="11195700" cy="4186200"/>
          </a:xfrm>
          <a:prstGeom prst="rect">
            <a:avLst/>
          </a:prstGeom>
          <a:noFill/>
          <a:ln>
            <a:noFill/>
          </a:ln>
        </p:spPr>
        <p:txBody>
          <a:bodyPr anchorCtr="0" anchor="t" bIns="0" lIns="0" spcFirstLastPara="1" rIns="0" wrap="square" tIns="52700">
            <a:noAutofit/>
          </a:bodyPr>
          <a:lstStyle/>
          <a:p>
            <a:pPr indent="-342900" lvl="0" marL="914400" rtl="0" algn="l">
              <a:spcBef>
                <a:spcPts val="0"/>
              </a:spcBef>
              <a:spcAft>
                <a:spcPts val="0"/>
              </a:spcAft>
              <a:buClr>
                <a:srgbClr val="434343"/>
              </a:buClr>
              <a:buSzPts val="1800"/>
              <a:buChar char="●"/>
            </a:pPr>
            <a:r>
              <a:rPr lang="en-US" sz="1800">
                <a:solidFill>
                  <a:srgbClr val="434343"/>
                </a:solidFill>
              </a:rPr>
              <a:t>We are using our student information system (SIS)- PowerSchool  to ensure that attendance is taken correctly and on a timely matter. </a:t>
            </a:r>
            <a:endParaRPr sz="1800">
              <a:solidFill>
                <a:srgbClr val="434343"/>
              </a:solidFill>
            </a:endParaRPr>
          </a:p>
          <a:p>
            <a:pPr indent="-342900" lvl="0" marL="914400" rtl="0" algn="l">
              <a:spcBef>
                <a:spcPts val="0"/>
              </a:spcBef>
              <a:spcAft>
                <a:spcPts val="0"/>
              </a:spcAft>
              <a:buClr>
                <a:srgbClr val="434343"/>
              </a:buClr>
              <a:buSzPts val="1800"/>
              <a:buChar char="●"/>
            </a:pPr>
            <a:r>
              <a:rPr b="1" lang="en-US" sz="1800">
                <a:solidFill>
                  <a:srgbClr val="434343"/>
                </a:solidFill>
              </a:rPr>
              <a:t>Effectiveness and Daily Accountability: </a:t>
            </a:r>
            <a:r>
              <a:rPr lang="en-US" sz="1800">
                <a:solidFill>
                  <a:srgbClr val="434343"/>
                </a:solidFill>
              </a:rPr>
              <a:t>Admin staff checks that teachers are submitting attendance on time if they do not they email the teachers to ensure that they complete their attendance in a timely matter. </a:t>
            </a:r>
            <a:endParaRPr sz="1800">
              <a:solidFill>
                <a:srgbClr val="434343"/>
              </a:solidFill>
            </a:endParaRPr>
          </a:p>
          <a:p>
            <a:pPr indent="-342900" lvl="0" marL="914400" rtl="0" algn="l">
              <a:spcBef>
                <a:spcPts val="0"/>
              </a:spcBef>
              <a:spcAft>
                <a:spcPts val="0"/>
              </a:spcAft>
              <a:buClr>
                <a:srgbClr val="434343"/>
              </a:buClr>
              <a:buSzPts val="1800"/>
              <a:buChar char="●"/>
            </a:pPr>
            <a:r>
              <a:rPr b="1" lang="en-US" sz="1800">
                <a:solidFill>
                  <a:srgbClr val="434343"/>
                </a:solidFill>
              </a:rPr>
              <a:t>Self Assess and Analyze Data:</a:t>
            </a:r>
            <a:r>
              <a:rPr lang="en-US" sz="1800">
                <a:solidFill>
                  <a:srgbClr val="434343"/>
                </a:solidFill>
              </a:rPr>
              <a:t> If a student is marked absent - parents are called to determine why that student is absent. </a:t>
            </a:r>
            <a:endParaRPr sz="1800">
              <a:solidFill>
                <a:srgbClr val="434343"/>
              </a:solidFill>
            </a:endParaRPr>
          </a:p>
          <a:p>
            <a:pPr indent="-342900" lvl="0" marL="914400" rtl="0" algn="l">
              <a:spcBef>
                <a:spcPts val="0"/>
              </a:spcBef>
              <a:spcAft>
                <a:spcPts val="0"/>
              </a:spcAft>
              <a:buClr>
                <a:srgbClr val="434343"/>
              </a:buClr>
              <a:buSzPts val="1800"/>
              <a:buChar char="●"/>
            </a:pPr>
            <a:r>
              <a:rPr b="1" lang="en-US" sz="1800">
                <a:solidFill>
                  <a:srgbClr val="434343"/>
                </a:solidFill>
              </a:rPr>
              <a:t>Outcome &amp; Goal: </a:t>
            </a:r>
            <a:r>
              <a:rPr lang="en-US" sz="1800">
                <a:solidFill>
                  <a:srgbClr val="434343"/>
                </a:solidFill>
              </a:rPr>
              <a:t>to reduce chronic absent students during this time of virtual learning, educate students/families on the importance of attendance and supporting families w/ potential barriers to daily school attendance. </a:t>
            </a:r>
            <a:endParaRPr sz="1800">
              <a:solidFill>
                <a:srgbClr val="434343"/>
              </a:solidFill>
            </a:endParaRPr>
          </a:p>
          <a:p>
            <a:pPr indent="0" lvl="0" marL="0" rtl="0" algn="l">
              <a:spcBef>
                <a:spcPts val="0"/>
              </a:spcBef>
              <a:spcAft>
                <a:spcPts val="0"/>
              </a:spcAft>
              <a:buNone/>
            </a:pPr>
            <a:r>
              <a:t/>
            </a:r>
            <a:endParaRPr b="1" sz="1800">
              <a:solidFill>
                <a:srgbClr val="43434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3"/>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Describe the Issues/Concerns and Resolution That Emanated From The Documentation and </a:t>
            </a:r>
            <a:r>
              <a:rPr lang="en-US" sz="3600"/>
              <a:t>Online</a:t>
            </a:r>
            <a:r>
              <a:rPr lang="en-US" sz="3600"/>
              <a:t> Communication  </a:t>
            </a:r>
            <a:br>
              <a:rPr lang="en-US" sz="3600"/>
            </a:br>
            <a:endParaRPr sz="3600"/>
          </a:p>
        </p:txBody>
      </p:sp>
      <p:sp>
        <p:nvSpPr>
          <p:cNvPr id="91" name="Google Shape;91;p13"/>
          <p:cNvSpPr txBox="1"/>
          <p:nvPr/>
        </p:nvSpPr>
        <p:spPr>
          <a:xfrm>
            <a:off x="414250" y="2107200"/>
            <a:ext cx="10693800" cy="47508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None/>
            </a:pPr>
            <a:r>
              <a:rPr lang="en-US" sz="1800">
                <a:solidFill>
                  <a:srgbClr val="434343"/>
                </a:solidFill>
              </a:rPr>
              <a:t>  </a:t>
            </a:r>
            <a:endParaRPr sz="1800">
              <a:solidFill>
                <a:srgbClr val="434343"/>
              </a:solidFill>
            </a:endParaRPr>
          </a:p>
          <a:p>
            <a:pPr indent="0" lvl="0" marL="0" marR="0" rtl="0" algn="l">
              <a:lnSpc>
                <a:spcPct val="100000"/>
              </a:lnSpc>
              <a:spcBef>
                <a:spcPts val="0"/>
              </a:spcBef>
              <a:spcAft>
                <a:spcPts val="0"/>
              </a:spcAft>
              <a:buNone/>
            </a:pPr>
            <a:r>
              <a:t/>
            </a:r>
            <a:endParaRPr b="1" sz="1800">
              <a:solidFill>
                <a:srgbClr val="434343"/>
              </a:solidFill>
            </a:endParaRPr>
          </a:p>
          <a:p>
            <a:pPr indent="0" lvl="0" marL="914400" marR="0" rtl="0" algn="l">
              <a:lnSpc>
                <a:spcPct val="100000"/>
              </a:lnSpc>
              <a:spcBef>
                <a:spcPts val="0"/>
              </a:spcBef>
              <a:spcAft>
                <a:spcPts val="0"/>
              </a:spcAft>
              <a:buNone/>
            </a:pPr>
            <a:r>
              <a:t/>
            </a:r>
            <a:endParaRPr sz="1800">
              <a:solidFill>
                <a:srgbClr val="434343"/>
              </a:solidFill>
            </a:endParaRPr>
          </a:p>
          <a:p>
            <a:pPr indent="0" lvl="0" marL="914400" marR="0" rtl="0" algn="l">
              <a:lnSpc>
                <a:spcPct val="100000"/>
              </a:lnSpc>
              <a:spcBef>
                <a:spcPts val="0"/>
              </a:spcBef>
              <a:spcAft>
                <a:spcPts val="0"/>
              </a:spcAft>
              <a:buNone/>
            </a:pPr>
            <a:r>
              <a:t/>
            </a:r>
            <a:endParaRPr sz="1800">
              <a:solidFill>
                <a:srgbClr val="434343"/>
              </a:solidFill>
            </a:endParaRPr>
          </a:p>
          <a:p>
            <a:pPr indent="0" lvl="0" marL="0" rtl="0" algn="l">
              <a:spcBef>
                <a:spcPts val="0"/>
              </a:spcBef>
              <a:spcAft>
                <a:spcPts val="0"/>
              </a:spcAft>
              <a:buNone/>
            </a:pPr>
            <a:r>
              <a:t/>
            </a:r>
            <a:endParaRPr b="1" sz="1800">
              <a:solidFill>
                <a:srgbClr val="434343"/>
              </a:solidFill>
              <a:latin typeface="Lucida Sans"/>
              <a:ea typeface="Lucida Sans"/>
              <a:cs typeface="Lucida Sans"/>
              <a:sym typeface="Lucida Sans"/>
            </a:endParaRPr>
          </a:p>
          <a:p>
            <a:pPr indent="0" lvl="0" marL="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a:p>
            <a:pPr indent="0" lvl="0" marL="91440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a:p>
            <a:pPr indent="0" lvl="0" marL="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a:p>
            <a:pPr indent="0" lvl="0" marL="91440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p:txBody>
      </p:sp>
      <p:sp>
        <p:nvSpPr>
          <p:cNvPr id="92" name="Google Shape;92;p13"/>
          <p:cNvSpPr txBox="1"/>
          <p:nvPr/>
        </p:nvSpPr>
        <p:spPr>
          <a:xfrm>
            <a:off x="613700" y="2040525"/>
            <a:ext cx="11199300" cy="444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1700">
                <a:solidFill>
                  <a:srgbClr val="434343"/>
                </a:solidFill>
              </a:rPr>
              <a:t>    </a:t>
            </a:r>
            <a:r>
              <a:rPr b="1" lang="en-US" sz="1800">
                <a:solidFill>
                  <a:srgbClr val="434343"/>
                </a:solidFill>
              </a:rPr>
              <a:t>Issues/Concerns:</a:t>
            </a:r>
            <a:endParaRPr b="1" sz="1800">
              <a:solidFill>
                <a:srgbClr val="434343"/>
              </a:solidFill>
            </a:endParaRPr>
          </a:p>
          <a:p>
            <a:pPr indent="0" lvl="0" marL="0" rtl="0" algn="l">
              <a:spcBef>
                <a:spcPts val="0"/>
              </a:spcBef>
              <a:spcAft>
                <a:spcPts val="0"/>
              </a:spcAft>
              <a:buClr>
                <a:schemeClr val="dk1"/>
              </a:buClr>
              <a:buSzPts val="1100"/>
              <a:buFont typeface="Arial"/>
              <a:buNone/>
            </a:pPr>
            <a:r>
              <a:t/>
            </a:r>
            <a:endParaRPr b="1" sz="1800">
              <a:solidFill>
                <a:srgbClr val="434343"/>
              </a:solidFill>
            </a:endParaRPr>
          </a:p>
          <a:p>
            <a:pPr indent="-342900" lvl="0" marL="457200" rtl="0" algn="l">
              <a:spcBef>
                <a:spcPts val="0"/>
              </a:spcBef>
              <a:spcAft>
                <a:spcPts val="0"/>
              </a:spcAft>
              <a:buClr>
                <a:srgbClr val="434343"/>
              </a:buClr>
              <a:buSzPts val="1800"/>
              <a:buChar char="➢"/>
            </a:pPr>
            <a:r>
              <a:rPr b="1" lang="en-US" sz="1800">
                <a:solidFill>
                  <a:srgbClr val="434343"/>
                </a:solidFill>
              </a:rPr>
              <a:t>   Due to distance learning, attendance may not be completed accurately and timely. </a:t>
            </a:r>
            <a:endParaRPr b="1" sz="1800">
              <a:solidFill>
                <a:srgbClr val="434343"/>
              </a:solidFill>
            </a:endParaRPr>
          </a:p>
          <a:p>
            <a:pPr indent="-342900" lvl="0" marL="457200" rtl="0" algn="l">
              <a:spcBef>
                <a:spcPts val="0"/>
              </a:spcBef>
              <a:spcAft>
                <a:spcPts val="0"/>
              </a:spcAft>
              <a:buClr>
                <a:srgbClr val="434343"/>
              </a:buClr>
              <a:buSzPts val="1800"/>
              <a:buChar char="➢"/>
            </a:pPr>
            <a:r>
              <a:rPr b="1" lang="en-US" sz="1800">
                <a:solidFill>
                  <a:srgbClr val="434343"/>
                </a:solidFill>
              </a:rPr>
              <a:t>   Internet connectivity may be problematic for teachers and students</a:t>
            </a:r>
            <a:endParaRPr b="1" sz="1800">
              <a:solidFill>
                <a:srgbClr val="434343"/>
              </a:solidFill>
            </a:endParaRPr>
          </a:p>
          <a:p>
            <a:pPr indent="0" lvl="0" marL="457200" rtl="0" algn="l">
              <a:spcBef>
                <a:spcPts val="0"/>
              </a:spcBef>
              <a:spcAft>
                <a:spcPts val="0"/>
              </a:spcAft>
              <a:buNone/>
            </a:pPr>
            <a:r>
              <a:t/>
            </a:r>
            <a:endParaRPr b="1" sz="1800">
              <a:solidFill>
                <a:srgbClr val="434343"/>
              </a:solidFill>
            </a:endParaRPr>
          </a:p>
          <a:p>
            <a:pPr indent="0" lvl="0" marL="0" rtl="0" algn="l">
              <a:spcBef>
                <a:spcPts val="0"/>
              </a:spcBef>
              <a:spcAft>
                <a:spcPts val="0"/>
              </a:spcAft>
              <a:buClr>
                <a:schemeClr val="dk1"/>
              </a:buClr>
              <a:buSzPts val="1100"/>
              <a:buFont typeface="Arial"/>
              <a:buNone/>
            </a:pPr>
            <a:r>
              <a:rPr b="1" lang="en-US" sz="1800">
                <a:solidFill>
                  <a:srgbClr val="434343"/>
                </a:solidFill>
              </a:rPr>
              <a:t>  Resolution/Action Plan Addressing Concerns: </a:t>
            </a:r>
            <a:endParaRPr b="1" sz="1800">
              <a:solidFill>
                <a:srgbClr val="434343"/>
              </a:solidFill>
            </a:endParaRPr>
          </a:p>
          <a:p>
            <a:pPr indent="0" lvl="0" marL="0" rtl="0" algn="l">
              <a:spcBef>
                <a:spcPts val="0"/>
              </a:spcBef>
              <a:spcAft>
                <a:spcPts val="0"/>
              </a:spcAft>
              <a:buClr>
                <a:schemeClr val="dk1"/>
              </a:buClr>
              <a:buSzPts val="1100"/>
              <a:buFont typeface="Arial"/>
              <a:buNone/>
            </a:pPr>
            <a:r>
              <a:t/>
            </a:r>
            <a:endParaRPr b="1" sz="1800">
              <a:solidFill>
                <a:srgbClr val="434343"/>
              </a:solidFill>
            </a:endParaRPr>
          </a:p>
          <a:p>
            <a:pPr indent="-342900" lvl="0" marL="457200" rtl="0" algn="l">
              <a:spcBef>
                <a:spcPts val="0"/>
              </a:spcBef>
              <a:spcAft>
                <a:spcPts val="0"/>
              </a:spcAft>
              <a:buClr>
                <a:srgbClr val="434343"/>
              </a:buClr>
              <a:buSzPts val="1800"/>
              <a:buAutoNum type="arabicPeriod"/>
            </a:pPr>
            <a:r>
              <a:rPr b="1" lang="en-US" sz="1800">
                <a:solidFill>
                  <a:srgbClr val="434343"/>
                </a:solidFill>
              </a:rPr>
              <a:t>Attendance checklist for teachers and staff</a:t>
            </a:r>
            <a:endParaRPr b="1" sz="1800">
              <a:solidFill>
                <a:srgbClr val="434343"/>
              </a:solidFill>
            </a:endParaRPr>
          </a:p>
          <a:p>
            <a:pPr indent="-342900" lvl="0" marL="457200" rtl="0" algn="l">
              <a:spcBef>
                <a:spcPts val="0"/>
              </a:spcBef>
              <a:spcAft>
                <a:spcPts val="0"/>
              </a:spcAft>
              <a:buClr>
                <a:srgbClr val="434343"/>
              </a:buClr>
              <a:buSzPts val="1800"/>
              <a:buAutoNum type="arabicPeriod"/>
            </a:pPr>
            <a:r>
              <a:rPr b="1" lang="en-US" sz="1800">
                <a:solidFill>
                  <a:srgbClr val="434343"/>
                </a:solidFill>
              </a:rPr>
              <a:t>Attendance audits will be reviewed by administrative staff to ensure attendance is accurate.</a:t>
            </a:r>
            <a:endParaRPr b="1" sz="1800">
              <a:solidFill>
                <a:srgbClr val="434343"/>
              </a:solidFill>
            </a:endParaRPr>
          </a:p>
          <a:p>
            <a:pPr indent="-342900" lvl="0" marL="457200" rtl="0" algn="l">
              <a:spcBef>
                <a:spcPts val="0"/>
              </a:spcBef>
              <a:spcAft>
                <a:spcPts val="0"/>
              </a:spcAft>
              <a:buClr>
                <a:srgbClr val="434343"/>
              </a:buClr>
              <a:buSzPts val="1800"/>
              <a:buAutoNum type="arabicPeriod"/>
            </a:pPr>
            <a:r>
              <a:rPr b="1" lang="en-US" sz="1800">
                <a:solidFill>
                  <a:srgbClr val="434343"/>
                </a:solidFill>
              </a:rPr>
              <a:t>Teachers will inform administrative staff if students join late virtually to ensure that attendance is accurate for the day.</a:t>
            </a:r>
            <a:endParaRPr b="1" sz="1800">
              <a:solidFill>
                <a:srgbClr val="434343"/>
              </a:solidFill>
            </a:endParaRPr>
          </a:p>
          <a:p>
            <a:pPr indent="-342900" lvl="0" marL="457200" rtl="0" algn="l">
              <a:spcBef>
                <a:spcPts val="0"/>
              </a:spcBef>
              <a:spcAft>
                <a:spcPts val="0"/>
              </a:spcAft>
              <a:buClr>
                <a:srgbClr val="434343"/>
              </a:buClr>
              <a:buSzPts val="1800"/>
              <a:buAutoNum type="arabicPeriod"/>
            </a:pPr>
            <a:r>
              <a:rPr b="1" lang="en-US" sz="1800">
                <a:solidFill>
                  <a:srgbClr val="434343"/>
                </a:solidFill>
              </a:rPr>
              <a:t>All families with internet connectivity issues will be provided information about free internet and school may provide jet packs to families with recurrent connectivity issues.</a:t>
            </a:r>
            <a:endParaRPr b="1" sz="1800">
              <a:solidFill>
                <a:srgbClr val="434343"/>
              </a:solidFill>
              <a:latin typeface="Lucida Sans"/>
              <a:ea typeface="Lucida Sans"/>
              <a:cs typeface="Lucida Sans"/>
              <a:sym typeface="Lucida Sans"/>
            </a:endParaRPr>
          </a:p>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