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12192000" cy="6858000"/>
  <p:embeddedFontLst>
    <p:embeddedFont>
      <p:font typeface="PT Sans Narrow"/>
      <p:regular r:id="rId15"/>
      <p:bold r:id="rId16"/>
    </p:embeddedFont>
    <p:embeddedFont>
      <p:font typeface="Helvetica Neue"/>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HelveticaNeue-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TSansNarrow-regular.fntdata"/><Relationship Id="rId14" Type="http://schemas.openxmlformats.org/officeDocument/2006/relationships/slide" Target="slides/slide9.xml"/><Relationship Id="rId17" Type="http://schemas.openxmlformats.org/officeDocument/2006/relationships/font" Target="fonts/HelveticaNeue-regular.fntdata"/><Relationship Id="rId16" Type="http://schemas.openxmlformats.org/officeDocument/2006/relationships/font" Target="fonts/PTSansNarrow-bold.fntdata"/><Relationship Id="rId5" Type="http://schemas.openxmlformats.org/officeDocument/2006/relationships/notesMaster" Target="notesMasters/notesMaster1.xml"/><Relationship Id="rId19" Type="http://schemas.openxmlformats.org/officeDocument/2006/relationships/font" Target="fonts/HelveticaNeue-italic.fntdata"/><Relationship Id="rId6" Type="http://schemas.openxmlformats.org/officeDocument/2006/relationships/slide" Target="slides/slide1.xml"/><Relationship Id="rId18" Type="http://schemas.openxmlformats.org/officeDocument/2006/relationships/font" Target="fonts/HelveticaNeue-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9a506c31e2_1_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g9a506c31e2_1_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9a506c31e2_1_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g9a506c31e2_1_5: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9" name="Google Shape;69;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3: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5" name="Google Shape;75;p3: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9a506c31e2_0_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1" name="Google Shape;81;g9a506c31e2_0_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52276bf80_1_31: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87" name="Google Shape;87;g852276bf80_1_31: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4: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3" name="Google Shape;93;p4: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7: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7: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7"/>
          <p:cNvSpPr txBox="1"/>
          <p:nvPr>
            <p:ph type="ctrTitle"/>
          </p:nvPr>
        </p:nvSpPr>
        <p:spPr>
          <a:xfrm>
            <a:off x="1909825" y="690123"/>
            <a:ext cx="6840900" cy="1921039"/>
          </a:xfrm>
          <a:prstGeom prst="rect">
            <a:avLst/>
          </a:prstGeom>
          <a:noFill/>
          <a:ln>
            <a:noFill/>
          </a:ln>
        </p:spPr>
        <p:txBody>
          <a:bodyPr anchorCtr="0" anchor="t" bIns="0" lIns="0" spcFirstLastPara="1" rIns="0" wrap="square" tIns="12700">
            <a:noAutofit/>
          </a:bodyPr>
          <a:lstStyle/>
          <a:p>
            <a:pPr indent="0" lvl="0" marL="13970" rtl="0" algn="ctr">
              <a:lnSpc>
                <a:spcPct val="100000"/>
              </a:lnSpc>
              <a:spcBef>
                <a:spcPts val="0"/>
              </a:spcBef>
              <a:spcAft>
                <a:spcPts val="0"/>
              </a:spcAft>
              <a:buSzPts val="1400"/>
              <a:buNone/>
            </a:pPr>
            <a:r>
              <a:rPr lang="en-US"/>
              <a:t>  AIMS K-12 </a:t>
            </a:r>
            <a:br>
              <a:rPr lang="en-US"/>
            </a:br>
            <a:r>
              <a:rPr lang="en-US"/>
              <a:t>College Bound Kids</a:t>
            </a:r>
            <a:br>
              <a:rPr lang="en-US"/>
            </a:br>
            <a:r>
              <a:rPr lang="en-US" sz="2800"/>
              <a:t>Reporting Period September 2020</a:t>
            </a:r>
            <a:endParaRPr sz="2800"/>
          </a:p>
        </p:txBody>
      </p:sp>
      <p:sp>
        <p:nvSpPr>
          <p:cNvPr id="52" name="Google Shape;52;p7"/>
          <p:cNvSpPr txBox="1"/>
          <p:nvPr/>
        </p:nvSpPr>
        <p:spPr>
          <a:xfrm>
            <a:off x="2377713" y="3429000"/>
            <a:ext cx="7239000" cy="547181"/>
          </a:xfrm>
          <a:prstGeom prst="rect">
            <a:avLst/>
          </a:prstGeom>
          <a:noFill/>
          <a:ln>
            <a:noFill/>
          </a:ln>
        </p:spPr>
        <p:txBody>
          <a:bodyPr anchorCtr="0" anchor="t" bIns="0" lIns="0" spcFirstLastPara="1" rIns="0" wrap="square" tIns="29825">
            <a:noAutofit/>
          </a:bodyPr>
          <a:lstStyle/>
          <a:p>
            <a:pPr indent="909319" lvl="0" marL="12700" marR="5080" rtl="0" algn="l">
              <a:lnSpc>
                <a:spcPct val="119656"/>
              </a:lnSpc>
              <a:spcBef>
                <a:spcPts val="0"/>
              </a:spcBef>
              <a:spcAft>
                <a:spcPts val="0"/>
              </a:spcAft>
              <a:buClr>
                <a:srgbClr val="000000"/>
              </a:buClr>
              <a:buSzPts val="1400"/>
              <a:buFont typeface="Arial"/>
              <a:buNone/>
            </a:pPr>
            <a:r>
              <a:rPr b="0" i="0" lang="en-US" sz="1400" u="none" cap="none" strike="noStrike">
                <a:solidFill>
                  <a:srgbClr val="685D46"/>
                </a:solidFill>
                <a:latin typeface="Arial"/>
                <a:ea typeface="Arial"/>
                <a:cs typeface="Arial"/>
                <a:sym typeface="Arial"/>
              </a:rPr>
              <a:t>Matthew Gordan, College Bound Kids Coordinator </a:t>
            </a:r>
            <a:endParaRPr/>
          </a:p>
          <a:p>
            <a:pPr indent="909319" lvl="0" marL="12700" marR="5080" rtl="0" algn="l">
              <a:lnSpc>
                <a:spcPct val="119656"/>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a:t>Introduction</a:t>
            </a:r>
            <a:endParaRPr/>
          </a:p>
        </p:txBody>
      </p:sp>
      <p:sp>
        <p:nvSpPr>
          <p:cNvPr id="60" name="Google Shape;60;p8"/>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200000"/>
              </a:lnSpc>
              <a:spcBef>
                <a:spcPts val="0"/>
              </a:spcBef>
              <a:spcAft>
                <a:spcPts val="0"/>
              </a:spcAft>
              <a:buNone/>
            </a:pPr>
            <a:r>
              <a:t/>
            </a:r>
            <a:endParaRPr>
              <a:solidFill>
                <a:srgbClr val="434343"/>
              </a:solidFill>
            </a:endParaRPr>
          </a:p>
          <a:p>
            <a:pPr indent="0" lvl="0" marL="914400" marR="0" rtl="0" algn="l">
              <a:lnSpc>
                <a:spcPct val="100000"/>
              </a:lnSpc>
              <a:spcBef>
                <a:spcPts val="315"/>
              </a:spcBef>
              <a:spcAft>
                <a:spcPts val="0"/>
              </a:spcAft>
              <a:buClr>
                <a:srgbClr val="000000"/>
              </a:buClr>
              <a:buSzPts val="1800"/>
              <a:buFont typeface="Arial"/>
              <a:buNone/>
            </a:pPr>
            <a:r>
              <a:rPr b="1" lang="en-US" sz="1800">
                <a:solidFill>
                  <a:srgbClr val="5B0F00"/>
                </a:solidFill>
                <a:latin typeface="Helvetica Neue"/>
                <a:ea typeface="Helvetica Neue"/>
                <a:cs typeface="Helvetica Neue"/>
                <a:sym typeface="Helvetica Neue"/>
              </a:rPr>
              <a:t>This slide deck contains information about the College Bound Kids initiative. It will not be read to the board. In the interest of time, the board will receive this presentation in advance, and will have questions ready for the coordinator. The Coordinator may take a short time ( 5 minutes Max) to highlight any Items that may be of specific interest to the board.</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9"/>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Highlights I Want The Board To Know</a:t>
            </a:r>
            <a:endParaRPr/>
          </a:p>
        </p:txBody>
      </p:sp>
      <p:sp>
        <p:nvSpPr>
          <p:cNvPr id="66" name="Google Shape;66;p9"/>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marR="0" rtl="0" algn="l">
              <a:lnSpc>
                <a:spcPct val="200000"/>
              </a:lnSpc>
              <a:spcBef>
                <a:spcPts val="0"/>
              </a:spcBef>
              <a:spcAft>
                <a:spcPts val="0"/>
              </a:spcAft>
              <a:buNone/>
            </a:pPr>
            <a:r>
              <a:t/>
            </a:r>
            <a:endParaRPr sz="1900">
              <a:solidFill>
                <a:srgbClr val="434343"/>
              </a:solidFill>
            </a:endParaRPr>
          </a:p>
          <a:p>
            <a:pPr indent="-349250" lvl="0" marL="457200" marR="0" rtl="0" algn="l">
              <a:lnSpc>
                <a:spcPct val="200000"/>
              </a:lnSpc>
              <a:spcBef>
                <a:spcPts val="0"/>
              </a:spcBef>
              <a:spcAft>
                <a:spcPts val="0"/>
              </a:spcAft>
              <a:buClr>
                <a:srgbClr val="434343"/>
              </a:buClr>
              <a:buSzPts val="1900"/>
              <a:buChar char="●"/>
            </a:pPr>
            <a:r>
              <a:rPr lang="en-US" sz="1900">
                <a:solidFill>
                  <a:srgbClr val="434343"/>
                </a:solidFill>
              </a:rPr>
              <a:t>So far almost 90% of the Seniors have successfully hit their individualized deadlines for UC personal essay drafts. </a:t>
            </a:r>
            <a:endParaRPr sz="1900">
              <a:solidFill>
                <a:srgbClr val="434343"/>
              </a:solidFill>
            </a:endParaRPr>
          </a:p>
          <a:p>
            <a:pPr indent="-349250" lvl="0" marL="457200" marR="0" rtl="0" algn="l">
              <a:lnSpc>
                <a:spcPct val="200000"/>
              </a:lnSpc>
              <a:spcBef>
                <a:spcPts val="0"/>
              </a:spcBef>
              <a:spcAft>
                <a:spcPts val="0"/>
              </a:spcAft>
              <a:buClr>
                <a:srgbClr val="434343"/>
              </a:buClr>
              <a:buSzPts val="1900"/>
              <a:buChar char="●"/>
            </a:pPr>
            <a:r>
              <a:rPr lang="en-US" sz="1900">
                <a:solidFill>
                  <a:srgbClr val="434343"/>
                </a:solidFill>
              </a:rPr>
              <a:t>So far our Seniors have had virtual information meetings with UC Santa Cruz, UC Riverside, UC Santa Barbara, UC San Diego, UC Davis, San Diego State, Brown University, and Yale. Coming up is Monterey Bay State, Cal Poly SLO, UC Merced and Irvine, USC, and more. </a:t>
            </a:r>
            <a:endParaRPr sz="1900">
              <a:solidFill>
                <a:srgbClr val="434343"/>
              </a:solidFill>
            </a:endParaRPr>
          </a:p>
          <a:p>
            <a:pPr indent="-349250" lvl="0" marL="457200" marR="0" rtl="0" algn="l">
              <a:lnSpc>
                <a:spcPct val="200000"/>
              </a:lnSpc>
              <a:spcBef>
                <a:spcPts val="0"/>
              </a:spcBef>
              <a:spcAft>
                <a:spcPts val="0"/>
              </a:spcAft>
              <a:buClr>
                <a:srgbClr val="434343"/>
              </a:buClr>
              <a:buSzPts val="1900"/>
              <a:buChar char="●"/>
            </a:pPr>
            <a:r>
              <a:rPr lang="en-US" sz="1900">
                <a:solidFill>
                  <a:srgbClr val="434343"/>
                </a:solidFill>
              </a:rPr>
              <a:t>So far we have ordered 1,105 AP exams (that’s a lot!)</a:t>
            </a:r>
            <a:endParaRPr sz="1900">
              <a:solidFill>
                <a:srgbClr val="434343"/>
              </a:solidFill>
            </a:endParaRPr>
          </a:p>
          <a:p>
            <a:pPr indent="0" lvl="0" marL="914400" marR="0" rtl="0" algn="l">
              <a:lnSpc>
                <a:spcPct val="100000"/>
              </a:lnSpc>
              <a:spcBef>
                <a:spcPts val="315"/>
              </a:spcBef>
              <a:spcAft>
                <a:spcPts val="0"/>
              </a:spcAft>
              <a:buClr>
                <a:srgbClr val="000000"/>
              </a:buClr>
              <a:buSzPts val="1800"/>
              <a:buFont typeface="Arial"/>
              <a:buNone/>
            </a:pPr>
            <a:r>
              <a:t/>
            </a:r>
            <a:endParaRPr b="1" i="0" sz="23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0"/>
          <p:cNvSpPr txBox="1"/>
          <p:nvPr>
            <p:ph type="title"/>
          </p:nvPr>
        </p:nvSpPr>
        <p:spPr>
          <a:xfrm>
            <a:off x="517199" y="670573"/>
            <a:ext cx="10819015" cy="1193396"/>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900"/>
              <a:t>Established College Bound Priorities</a:t>
            </a:r>
            <a:endParaRPr sz="6300"/>
          </a:p>
        </p:txBody>
      </p:sp>
      <p:sp>
        <p:nvSpPr>
          <p:cNvPr id="72" name="Google Shape;72;p10"/>
          <p:cNvSpPr txBox="1"/>
          <p:nvPr/>
        </p:nvSpPr>
        <p:spPr>
          <a:xfrm>
            <a:off x="517200" y="1220750"/>
            <a:ext cx="11041200" cy="4834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rgbClr val="000000"/>
              </a:buClr>
              <a:buSzPts val="1800"/>
              <a:buFont typeface="Arial"/>
              <a:buNone/>
            </a:pPr>
            <a:r>
              <a:rPr b="1" lang="en-US" sz="1800">
                <a:latin typeface="Helvetica Neue"/>
                <a:ea typeface="Helvetica Neue"/>
                <a:cs typeface="Helvetica Neue"/>
                <a:sym typeface="Helvetica Neue"/>
              </a:rPr>
              <a:t>Current Priorities:</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1" lang="en-US" sz="1800">
                <a:latin typeface="Helvetica Neue"/>
                <a:ea typeface="Helvetica Neue"/>
                <a:cs typeface="Helvetica Neue"/>
                <a:sym typeface="Helvetica Neue"/>
              </a:rPr>
              <a:t>*Guide Seniors through college application process:</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1" lang="en-US" sz="1800">
                <a:latin typeface="Helvetica Neue"/>
                <a:ea typeface="Helvetica Neue"/>
                <a:cs typeface="Helvetica Neue"/>
                <a:sym typeface="Helvetica Neue"/>
              </a:rPr>
              <a:t>	-Investigate schools and majors</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1" lang="en-US" sz="1800">
                <a:latin typeface="Helvetica Neue"/>
                <a:ea typeface="Helvetica Neue"/>
                <a:cs typeface="Helvetica Neue"/>
                <a:sym typeface="Helvetica Neue"/>
              </a:rPr>
              <a:t>	-”Meet” college admissions officers via lunchtime meetings</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1" lang="en-US" sz="1800">
                <a:latin typeface="Helvetica Neue"/>
                <a:ea typeface="Helvetica Neue"/>
                <a:cs typeface="Helvetica Neue"/>
                <a:sym typeface="Helvetica Neue"/>
              </a:rPr>
              <a:t>	-Instruct on how to create personal essays</a:t>
            </a:r>
            <a:endParaRPr b="1" sz="1800">
              <a:latin typeface="Helvetica Neue"/>
              <a:ea typeface="Helvetica Neue"/>
              <a:cs typeface="Helvetica Neue"/>
              <a:sym typeface="Helvetica Neue"/>
            </a:endParaRPr>
          </a:p>
          <a:p>
            <a:pPr indent="457200" lvl="0" marL="0" marR="0" rtl="0" algn="l">
              <a:lnSpc>
                <a:spcPct val="100000"/>
              </a:lnSpc>
              <a:spcBef>
                <a:spcPts val="0"/>
              </a:spcBef>
              <a:spcAft>
                <a:spcPts val="0"/>
              </a:spcAft>
              <a:buClr>
                <a:srgbClr val="000000"/>
              </a:buClr>
              <a:buSzPts val="1800"/>
              <a:buFont typeface="Arial"/>
              <a:buNone/>
            </a:pPr>
            <a:r>
              <a:rPr b="1" lang="en-US" sz="1800">
                <a:latin typeface="Helvetica Neue"/>
                <a:ea typeface="Helvetica Neue"/>
                <a:cs typeface="Helvetica Neue"/>
                <a:sym typeface="Helvetica Neue"/>
              </a:rPr>
              <a:t>-Read and provide feedback on all Senior essays</a:t>
            </a:r>
            <a:endParaRPr b="1" sz="1800">
              <a:latin typeface="Helvetica Neue"/>
              <a:ea typeface="Helvetica Neue"/>
              <a:cs typeface="Helvetica Neue"/>
              <a:sym typeface="Helvetica Neue"/>
            </a:endParaRPr>
          </a:p>
          <a:p>
            <a:pPr indent="457200" lvl="0" marL="0" marR="0" rtl="0" algn="l">
              <a:lnSpc>
                <a:spcPct val="100000"/>
              </a:lnSpc>
              <a:spcBef>
                <a:spcPts val="0"/>
              </a:spcBef>
              <a:spcAft>
                <a:spcPts val="0"/>
              </a:spcAft>
              <a:buClr>
                <a:srgbClr val="000000"/>
              </a:buClr>
              <a:buSzPts val="1800"/>
              <a:buFont typeface="Arial"/>
              <a:buNone/>
            </a:pPr>
            <a:r>
              <a:rPr b="1" lang="en-US" sz="1800">
                <a:latin typeface="Helvetica Neue"/>
                <a:ea typeface="Helvetica Neue"/>
                <a:cs typeface="Helvetica Neue"/>
                <a:sym typeface="Helvetica Neue"/>
              </a:rPr>
              <a:t>-Continuous 1-on-1 meetings with Seniors throughout semester</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1" lang="en-US" sz="1800">
                <a:latin typeface="Helvetica Neue"/>
                <a:ea typeface="Helvetica Neue"/>
                <a:cs typeface="Helvetica Neue"/>
                <a:sym typeface="Helvetica Neue"/>
              </a:rPr>
              <a:t>*Provide awareness and help with current scholarship opportunities</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1" lang="en-US" sz="1800">
                <a:latin typeface="Helvetica Neue"/>
                <a:ea typeface="Helvetica Neue"/>
                <a:cs typeface="Helvetica Neue"/>
                <a:sym typeface="Helvetica Neue"/>
              </a:rPr>
              <a:t>*Oversee AP ordering for the high school</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1" lang="en-US" sz="1800">
                <a:latin typeface="Helvetica Neue"/>
                <a:ea typeface="Helvetica Neue"/>
                <a:cs typeface="Helvetica Neue"/>
                <a:sym typeface="Helvetica Neue"/>
              </a:rPr>
              <a:t>*Keep track of and nag Seniors in regards to completing credit recovery in order to graduate this year</a:t>
            </a:r>
            <a:endParaRPr b="1" sz="1800">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22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b="0" i="0" lang="en-US" sz="1800" u="none" cap="none" strike="noStrike">
                <a:solidFill>
                  <a:srgbClr val="000000"/>
                </a:solidFill>
                <a:latin typeface="Arial"/>
                <a:ea typeface="Arial"/>
                <a:cs typeface="Arial"/>
                <a:sym typeface="Arial"/>
              </a:rPr>
              <a:t> </a:t>
            </a:r>
            <a:endParaRPr sz="1800"/>
          </a:p>
          <a:p>
            <a:pPr indent="0" lvl="0" marL="0" marR="0" rtl="0" algn="l">
              <a:lnSpc>
                <a:spcPct val="100000"/>
              </a:lnSpc>
              <a:spcBef>
                <a:spcPts val="0"/>
              </a:spcBef>
              <a:spcAft>
                <a:spcPts val="0"/>
              </a:spcAft>
              <a:buNone/>
            </a:pPr>
            <a:r>
              <a:rPr b="0" i="0" lang="en-US" sz="1800" u="none" cap="none" strike="noStrike">
                <a:solidFill>
                  <a:srgbClr val="000000"/>
                </a:solidFill>
                <a:latin typeface="Arial"/>
                <a:ea typeface="Arial"/>
                <a:cs typeface="Arial"/>
                <a:sym typeface="Arial"/>
              </a:rPr>
              <a:t>	</a:t>
            </a:r>
            <a:endParaRPr sz="1800"/>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1"/>
          <p:cNvSpPr txBox="1"/>
          <p:nvPr>
            <p:ph type="title"/>
          </p:nvPr>
        </p:nvSpPr>
        <p:spPr>
          <a:xfrm>
            <a:off x="517200" y="670572"/>
            <a:ext cx="10221138" cy="1181673"/>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Established Daily/Weekly Schedule for Communicating With Seniors, Juniors</a:t>
            </a:r>
            <a:endParaRPr sz="3600"/>
          </a:p>
        </p:txBody>
      </p:sp>
      <p:sp>
        <p:nvSpPr>
          <p:cNvPr id="78" name="Google Shape;78;p11"/>
          <p:cNvSpPr txBox="1"/>
          <p:nvPr/>
        </p:nvSpPr>
        <p:spPr>
          <a:xfrm>
            <a:off x="517200" y="1677950"/>
            <a:ext cx="11041200" cy="4834200"/>
          </a:xfrm>
          <a:prstGeom prst="rect">
            <a:avLst/>
          </a:prstGeom>
          <a:noFill/>
          <a:ln>
            <a:noFill/>
          </a:ln>
        </p:spPr>
        <p:txBody>
          <a:bodyPr anchorCtr="0" anchor="t" bIns="0" lIns="0" spcFirstLastPara="1" rIns="0" wrap="square" tIns="52700">
            <a:noAutofit/>
          </a:bodyPr>
          <a:lstStyle/>
          <a:p>
            <a:pPr indent="0" lvl="0" marL="0" rtl="0" algn="l">
              <a:lnSpc>
                <a:spcPct val="115000"/>
              </a:lnSpc>
              <a:spcBef>
                <a:spcPts val="1200"/>
              </a:spcBef>
              <a:spcAft>
                <a:spcPts val="0"/>
              </a:spcAft>
              <a:buClr>
                <a:schemeClr val="dk1"/>
              </a:buClr>
              <a:buSzPts val="1100"/>
              <a:buFont typeface="Arial"/>
              <a:buNone/>
            </a:pPr>
            <a:r>
              <a:rPr lang="en-US" sz="1900">
                <a:solidFill>
                  <a:schemeClr val="dk1"/>
                </a:solidFill>
              </a:rPr>
              <a:t>*In terms of Juniors, I communicate when there is news or opportunities to share. They receive a group email from me once a week, sometimes more. 	</a:t>
            </a:r>
            <a:endParaRPr sz="1900">
              <a:solidFill>
                <a:schemeClr val="dk1"/>
              </a:solidFill>
            </a:endParaRPr>
          </a:p>
          <a:p>
            <a:pPr indent="0" lvl="0" marL="0" marR="0" rtl="0" algn="l">
              <a:lnSpc>
                <a:spcPct val="100000"/>
              </a:lnSpc>
              <a:spcBef>
                <a:spcPts val="1200"/>
              </a:spcBef>
              <a:spcAft>
                <a:spcPts val="0"/>
              </a:spcAft>
              <a:buClr>
                <a:schemeClr val="dk1"/>
              </a:buClr>
              <a:buSzPts val="1100"/>
              <a:buFont typeface="Arial"/>
              <a:buNone/>
            </a:pPr>
            <a:r>
              <a:rPr lang="en-US" sz="1900">
                <a:solidFill>
                  <a:schemeClr val="dk1"/>
                </a:solidFill>
              </a:rPr>
              <a:t>*In terms of Seniors, I have 3 class periods with all of them. Our communication is all day everyday, with communication occurring in a variety of ways: group emails to the entire grade, group emails to specific class periods, emails and messages to individual students, updates posted to the Schoology class wall, lecture time during class, 1-on-1 virtual meetings that take place throughout the day, and in a couple instances, over the phone. </a:t>
            </a:r>
            <a:endParaRPr sz="19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900">
                <a:solidFill>
                  <a:schemeClr val="dk1"/>
                </a:solidFill>
              </a:rPr>
              <a:t>			</a:t>
            </a:r>
            <a:endParaRPr sz="19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900">
                <a:solidFill>
                  <a:schemeClr val="dk1"/>
                </a:solidFill>
              </a:rPr>
              <a:t>		</a:t>
            </a:r>
            <a:endParaRPr sz="1900">
              <a:solidFill>
                <a:schemeClr val="dk1"/>
              </a:solidFill>
            </a:endParaRPr>
          </a:p>
          <a:p>
            <a:pPr indent="0" lvl="0" marL="0" marR="0" rtl="0" algn="l">
              <a:lnSpc>
                <a:spcPct val="100000"/>
              </a:lnSpc>
              <a:spcBef>
                <a:spcPts val="0"/>
              </a:spcBef>
              <a:spcAft>
                <a:spcPts val="0"/>
              </a:spcAft>
              <a:buClr>
                <a:srgbClr val="000000"/>
              </a:buClr>
              <a:buSzPts val="1800"/>
              <a:buFont typeface="Arial"/>
              <a:buNone/>
            </a:pPr>
            <a:r>
              <a:t/>
            </a:r>
            <a:endParaRPr b="1" sz="19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900">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9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2"/>
          <p:cNvSpPr txBox="1"/>
          <p:nvPr>
            <p:ph type="title"/>
          </p:nvPr>
        </p:nvSpPr>
        <p:spPr>
          <a:xfrm>
            <a:off x="517200" y="670572"/>
            <a:ext cx="10221000" cy="1181700"/>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Established Daily/Weekly Schedule for Working  With Elementary and Middle School</a:t>
            </a:r>
            <a:endParaRPr sz="3600"/>
          </a:p>
        </p:txBody>
      </p:sp>
      <p:sp>
        <p:nvSpPr>
          <p:cNvPr id="84" name="Google Shape;84;p12"/>
          <p:cNvSpPr txBox="1"/>
          <p:nvPr/>
        </p:nvSpPr>
        <p:spPr>
          <a:xfrm>
            <a:off x="517200" y="1677950"/>
            <a:ext cx="11041200" cy="4834200"/>
          </a:xfrm>
          <a:prstGeom prst="rect">
            <a:avLst/>
          </a:prstGeom>
          <a:noFill/>
          <a:ln>
            <a:noFill/>
          </a:ln>
        </p:spPr>
        <p:txBody>
          <a:bodyPr anchorCtr="0" anchor="t" bIns="0" lIns="0" spcFirstLastPara="1" rIns="0" wrap="square" tIns="52700">
            <a:noAutofit/>
          </a:bodyPr>
          <a:lstStyle/>
          <a:p>
            <a:pPr indent="0" lvl="0" marL="0" rtl="0" algn="l">
              <a:lnSpc>
                <a:spcPct val="115000"/>
              </a:lnSpc>
              <a:spcBef>
                <a:spcPts val="1200"/>
              </a:spcBef>
              <a:spcAft>
                <a:spcPts val="0"/>
              </a:spcAft>
              <a:buClr>
                <a:schemeClr val="dk1"/>
              </a:buClr>
              <a:buSzPts val="1100"/>
              <a:buFont typeface="Arial"/>
              <a:buNone/>
            </a:pPr>
            <a:r>
              <a:rPr lang="en-US" sz="1800">
                <a:solidFill>
                  <a:schemeClr val="dk1"/>
                </a:solidFill>
              </a:rPr>
              <a:t>For the first semester there is minimal contact between myself and the other schools because all my time and focus needs to be with the Seniors. I have however communicated with Mr. Ahmad and Mr. Holmquist and formulated plans to work with their schools during the 2nd semester:</a:t>
            </a:r>
            <a:endParaRPr sz="18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sz="1800">
                <a:solidFill>
                  <a:schemeClr val="dk1"/>
                </a:solidFill>
              </a:rPr>
              <a:t>Elementary School: Will provide elementary-friendly worksheets and </a:t>
            </a:r>
            <a:r>
              <a:rPr lang="en-US" sz="1800">
                <a:solidFill>
                  <a:schemeClr val="dk1"/>
                </a:solidFill>
              </a:rPr>
              <a:t>activities to do with the students so they can familiarize themselves with the idea of college (think word searches and such) while also taking them on virtual tours of colleges so they can view images and try to anchor themselves in what’s an abstract idea for them. </a:t>
            </a:r>
            <a:r>
              <a:rPr lang="en-US" sz="1800">
                <a:solidFill>
                  <a:schemeClr val="dk1"/>
                </a:solidFill>
              </a:rPr>
              <a:t>	</a:t>
            </a:r>
            <a:endParaRPr sz="18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sz="1800">
                <a:solidFill>
                  <a:schemeClr val="dk1"/>
                </a:solidFill>
              </a:rPr>
              <a:t>Middle School: Kind of like “Choose Your Own Adventure,” the students will be presented a few different narratives centered around a fictional student and the different roads they can take to reach their goals in terms of colleges and careers. Example: The narrative will follow what John Doe needs to do-- and the different ways to accomplish it all-- in order to become an engineer. Virtual tours of colleges will also be used. 	</a:t>
            </a:r>
            <a:endParaRPr sz="1800">
              <a:solidFill>
                <a:schemeClr val="dk1"/>
              </a:solidFill>
            </a:endParaRPr>
          </a:p>
          <a:p>
            <a:pPr indent="0" lvl="0" marL="0" marR="0" rtl="0" algn="l">
              <a:lnSpc>
                <a:spcPct val="100000"/>
              </a:lnSpc>
              <a:spcBef>
                <a:spcPts val="120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t/>
            </a:r>
            <a:endParaRPr b="1" sz="1800">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txBox="1"/>
          <p:nvPr/>
        </p:nvSpPr>
        <p:spPr>
          <a:xfrm>
            <a:off x="101775" y="259975"/>
            <a:ext cx="7443600" cy="46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400"/>
              <a:buFont typeface="Arial"/>
              <a:buNone/>
            </a:pPr>
            <a:r>
              <a:rPr b="1" lang="en-US" sz="4000">
                <a:solidFill>
                  <a:srgbClr val="980000"/>
                </a:solidFill>
                <a:latin typeface="PT Sans Narrow"/>
                <a:ea typeface="PT Sans Narrow"/>
                <a:cs typeface="PT Sans Narrow"/>
                <a:sym typeface="PT Sans Narrow"/>
              </a:rPr>
              <a:t>Scholarship Searches and Results</a:t>
            </a:r>
            <a:endParaRPr>
              <a:latin typeface="Calibri"/>
              <a:ea typeface="Calibri"/>
              <a:cs typeface="Calibri"/>
              <a:sym typeface="Calibri"/>
            </a:endParaRPr>
          </a:p>
        </p:txBody>
      </p:sp>
      <p:sp>
        <p:nvSpPr>
          <p:cNvPr id="90" name="Google Shape;90;p13"/>
          <p:cNvSpPr txBox="1"/>
          <p:nvPr/>
        </p:nvSpPr>
        <p:spPr>
          <a:xfrm>
            <a:off x="236925" y="935650"/>
            <a:ext cx="11587800" cy="564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700">
                <a:latin typeface="Calibri"/>
                <a:ea typeface="Calibri"/>
                <a:cs typeface="Calibri"/>
                <a:sym typeface="Calibri"/>
              </a:rPr>
              <a:t>This is an ongoing process…</a:t>
            </a:r>
            <a:endParaRPr sz="1700">
              <a:latin typeface="Calibri"/>
              <a:ea typeface="Calibri"/>
              <a:cs typeface="Calibri"/>
              <a:sym typeface="Calibri"/>
            </a:endParaRPr>
          </a:p>
          <a:p>
            <a:pPr indent="0" lvl="0" marL="0" rtl="0" algn="l">
              <a:spcBef>
                <a:spcPts val="0"/>
              </a:spcBef>
              <a:spcAft>
                <a:spcPts val="0"/>
              </a:spcAft>
              <a:buNone/>
            </a:pPr>
            <a:r>
              <a:t/>
            </a:r>
            <a:endParaRPr sz="1700">
              <a:latin typeface="Calibri"/>
              <a:ea typeface="Calibri"/>
              <a:cs typeface="Calibri"/>
              <a:sym typeface="Calibri"/>
            </a:endParaRPr>
          </a:p>
          <a:p>
            <a:pPr indent="0" lvl="0" marL="0" rtl="0" algn="l">
              <a:spcBef>
                <a:spcPts val="0"/>
              </a:spcBef>
              <a:spcAft>
                <a:spcPts val="0"/>
              </a:spcAft>
              <a:buNone/>
            </a:pPr>
            <a:r>
              <a:rPr lang="en-US" sz="1700">
                <a:latin typeface="Calibri"/>
                <a:ea typeface="Calibri"/>
                <a:cs typeface="Calibri"/>
                <a:sym typeface="Calibri"/>
              </a:rPr>
              <a:t>So far we have at least 6 students on track to apply for the QuestBridge scholarship, 7 students for the Bill Gates scholarship, and 5 for the Coca-Cola scholarship. More students have expressed interest, but these are the number of students who have actually submitted work for review.</a:t>
            </a:r>
            <a:endParaRPr sz="1700">
              <a:latin typeface="Calibri"/>
              <a:ea typeface="Calibri"/>
              <a:cs typeface="Calibri"/>
              <a:sym typeface="Calibri"/>
            </a:endParaRPr>
          </a:p>
          <a:p>
            <a:pPr indent="0" lvl="0" marL="0" rtl="0" algn="l">
              <a:spcBef>
                <a:spcPts val="0"/>
              </a:spcBef>
              <a:spcAft>
                <a:spcPts val="0"/>
              </a:spcAft>
              <a:buNone/>
            </a:pPr>
            <a:r>
              <a:t/>
            </a:r>
            <a:endParaRPr sz="1700">
              <a:latin typeface="Calibri"/>
              <a:ea typeface="Calibri"/>
              <a:cs typeface="Calibri"/>
              <a:sym typeface="Calibri"/>
            </a:endParaRPr>
          </a:p>
          <a:p>
            <a:pPr indent="0" lvl="0" marL="0" rtl="0" algn="l">
              <a:spcBef>
                <a:spcPts val="0"/>
              </a:spcBef>
              <a:spcAft>
                <a:spcPts val="0"/>
              </a:spcAft>
              <a:buNone/>
            </a:pPr>
            <a:r>
              <a:rPr lang="en-US" sz="1700">
                <a:latin typeface="Calibri"/>
                <a:ea typeface="Calibri"/>
                <a:cs typeface="Calibri"/>
                <a:sym typeface="Calibri"/>
              </a:rPr>
              <a:t>More scholarships have slowly opened up, like Asian Pacific Islander Association scholarships (they host a few throughout the year).</a:t>
            </a:r>
            <a:endParaRPr sz="1700">
              <a:latin typeface="Calibri"/>
              <a:ea typeface="Calibri"/>
              <a:cs typeface="Calibri"/>
              <a:sym typeface="Calibri"/>
            </a:endParaRPr>
          </a:p>
          <a:p>
            <a:pPr indent="0" lvl="0" marL="0" rtl="0" algn="l">
              <a:spcBef>
                <a:spcPts val="0"/>
              </a:spcBef>
              <a:spcAft>
                <a:spcPts val="0"/>
              </a:spcAft>
              <a:buNone/>
            </a:pPr>
            <a:r>
              <a:t/>
            </a:r>
            <a:endParaRPr sz="1700">
              <a:latin typeface="Calibri"/>
              <a:ea typeface="Calibri"/>
              <a:cs typeface="Calibri"/>
              <a:sym typeface="Calibri"/>
            </a:endParaRPr>
          </a:p>
          <a:p>
            <a:pPr indent="0" lvl="0" marL="0" rtl="0" algn="l">
              <a:spcBef>
                <a:spcPts val="0"/>
              </a:spcBef>
              <a:spcAft>
                <a:spcPts val="0"/>
              </a:spcAft>
              <a:buNone/>
            </a:pPr>
            <a:r>
              <a:rPr lang="en-US" sz="1700">
                <a:latin typeface="Calibri"/>
                <a:ea typeface="Calibri"/>
                <a:cs typeface="Calibri"/>
                <a:sym typeface="Calibri"/>
              </a:rPr>
              <a:t>Keep in mind the main scholarship season comes alive in January and runs through June. Scholarships are part of the curriculum of the college planning class for the 2nd Semester and are mandatory assignments. </a:t>
            </a:r>
            <a:endParaRPr sz="170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4"/>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Number of Juniors and Seniors Contacted During The Reporting Period; and The  Means of Communication</a:t>
            </a:r>
            <a:br>
              <a:rPr lang="en-US" sz="3600"/>
            </a:br>
            <a:endParaRPr sz="3600"/>
          </a:p>
        </p:txBody>
      </p:sp>
      <p:sp>
        <p:nvSpPr>
          <p:cNvPr id="96" name="Google Shape;96;p14"/>
          <p:cNvSpPr txBox="1"/>
          <p:nvPr/>
        </p:nvSpPr>
        <p:spPr>
          <a:xfrm>
            <a:off x="451274" y="1231024"/>
            <a:ext cx="11041200" cy="54195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marR="0" rtl="0" algn="l">
              <a:lnSpc>
                <a:spcPct val="100000"/>
              </a:lnSpc>
              <a:spcBef>
                <a:spcPts val="0"/>
              </a:spcBef>
              <a:spcAft>
                <a:spcPts val="0"/>
              </a:spcAft>
              <a:buClr>
                <a:schemeClr val="dk1"/>
              </a:buClr>
              <a:buSzPts val="1100"/>
              <a:buFont typeface="Arial"/>
              <a:buNone/>
            </a:pPr>
            <a:r>
              <a:t/>
            </a:r>
            <a:endParaRPr sz="1800">
              <a:solidFill>
                <a:schemeClr val="dk1"/>
              </a:solidFill>
            </a:endParaRPr>
          </a:p>
          <a:p>
            <a:pPr indent="0" lvl="0" marL="0" marR="0" rtl="0" algn="l">
              <a:lnSpc>
                <a:spcPct val="100000"/>
              </a:lnSpc>
              <a:spcBef>
                <a:spcPts val="0"/>
              </a:spcBef>
              <a:spcAft>
                <a:spcPts val="0"/>
              </a:spcAft>
              <a:buClr>
                <a:schemeClr val="dk1"/>
              </a:buClr>
              <a:buSzPts val="1100"/>
              <a:buFont typeface="Arial"/>
              <a:buNone/>
            </a:pPr>
            <a:r>
              <a:rPr lang="en-US" sz="1900">
                <a:solidFill>
                  <a:schemeClr val="dk1"/>
                </a:solidFill>
              </a:rPr>
              <a:t>*When necessary, 9th-11th graders individually receive communication from me in regards to credit recovery (10th-11th) and AP registration (9th-11th).</a:t>
            </a:r>
            <a:r>
              <a:rPr lang="en-US" sz="1800">
                <a:solidFill>
                  <a:schemeClr val="dk1"/>
                </a:solidFill>
              </a:rPr>
              <a:t>				</a:t>
            </a:r>
            <a:endParaRPr sz="1800">
              <a:solidFill>
                <a:schemeClr val="dk1"/>
              </a:solidFill>
            </a:endParaRPr>
          </a:p>
          <a:p>
            <a:pPr indent="0" lvl="0" marL="45720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*The entire Junior class receives information from me once a week on </a:t>
            </a:r>
            <a:r>
              <a:rPr lang="en-US" sz="1800">
                <a:solidFill>
                  <a:schemeClr val="dk1"/>
                </a:solidFill>
              </a:rPr>
              <a:t>opportunities</a:t>
            </a:r>
            <a:r>
              <a:rPr lang="en-US" sz="1800">
                <a:solidFill>
                  <a:schemeClr val="dk1"/>
                </a:solidFill>
              </a:rPr>
              <a:t> they should look into (examples: </a:t>
            </a:r>
            <a:r>
              <a:rPr lang="en-US" sz="1800">
                <a:solidFill>
                  <a:schemeClr val="dk1"/>
                </a:solidFill>
              </a:rPr>
              <a:t>internships</a:t>
            </a:r>
            <a:r>
              <a:rPr lang="en-US" sz="1800">
                <a:solidFill>
                  <a:schemeClr val="dk1"/>
                </a:solidFill>
              </a:rPr>
              <a:t>, college tours) and/or updates that affect them (like SAT requirements).</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*The 100 Seniors hear and read my words everyday via our classes together (lecture time), </a:t>
            </a:r>
            <a:r>
              <a:rPr lang="en-US" sz="1800">
                <a:solidFill>
                  <a:schemeClr val="dk1"/>
                </a:solidFill>
              </a:rPr>
              <a:t>group emails to the entire grade, group emails to specific class periods, emails and/or messages to individual students, updates posted to the Schoology class wall, 1-on-1 virtual meetings that take place throughout the day, and in a couple instances, over the phone.</a:t>
            </a:r>
            <a:endParaRPr sz="18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marR="0" rtl="0" algn="l">
              <a:lnSpc>
                <a:spcPct val="100000"/>
              </a:lnSpc>
              <a:spcBef>
                <a:spcPts val="0"/>
              </a:spcBef>
              <a:spcAft>
                <a:spcPts val="0"/>
              </a:spcAft>
              <a:buClr>
                <a:schemeClr val="dk1"/>
              </a:buClr>
              <a:buSzPts val="1100"/>
              <a:buFont typeface="Arial"/>
              <a:buNone/>
            </a:pPr>
            <a:r>
              <a:rPr lang="en-US" sz="1800">
                <a:solidFill>
                  <a:schemeClr val="dk1"/>
                </a:solidFill>
              </a:rPr>
              <a:t>		</a:t>
            </a:r>
            <a:endParaRPr sz="1800">
              <a:solidFill>
                <a:schemeClr val="dk1"/>
              </a:solidFill>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914400" marR="0" rtl="0" algn="l">
              <a:lnSpc>
                <a:spcPct val="100000"/>
              </a:lnSpc>
              <a:spcBef>
                <a:spcPts val="315"/>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5"/>
          <p:cNvSpPr txBox="1"/>
          <p:nvPr>
            <p:ph type="title"/>
          </p:nvPr>
        </p:nvSpPr>
        <p:spPr>
          <a:xfrm>
            <a:off x="517200" y="430675"/>
            <a:ext cx="11157599" cy="1846659"/>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en-US" sz="4000"/>
              <a:t>Qualitative and Quantitative Results for Response to Student and Parent Inquiry</a:t>
            </a:r>
            <a:endParaRPr sz="4000"/>
          </a:p>
        </p:txBody>
      </p:sp>
      <p:sp>
        <p:nvSpPr>
          <p:cNvPr id="102" name="Google Shape;102;p15"/>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en-US" sz="2200"/>
              <a:t>Main Inquiry Topics:</a:t>
            </a:r>
            <a:endParaRPr sz="2200"/>
          </a:p>
          <a:p>
            <a:pPr indent="0" lvl="0" marL="0" rtl="0" algn="l">
              <a:lnSpc>
                <a:spcPct val="100000"/>
              </a:lnSpc>
              <a:spcBef>
                <a:spcPts val="0"/>
              </a:spcBef>
              <a:spcAft>
                <a:spcPts val="0"/>
              </a:spcAft>
              <a:buSzPts val="1100"/>
              <a:buNone/>
            </a:pPr>
            <a:r>
              <a:rPr lang="en-US" sz="2200"/>
              <a:t>Credit recovery</a:t>
            </a:r>
            <a:endParaRPr sz="2200"/>
          </a:p>
          <a:p>
            <a:pPr indent="0" lvl="0" marL="0" rtl="0" algn="l">
              <a:lnSpc>
                <a:spcPct val="100000"/>
              </a:lnSpc>
              <a:spcBef>
                <a:spcPts val="0"/>
              </a:spcBef>
              <a:spcAft>
                <a:spcPts val="0"/>
              </a:spcAft>
              <a:buSzPts val="1100"/>
              <a:buNone/>
            </a:pPr>
            <a:r>
              <a:rPr lang="en-US" sz="2200"/>
              <a:t>Graduation requirements</a:t>
            </a:r>
            <a:endParaRPr sz="2200"/>
          </a:p>
          <a:p>
            <a:pPr indent="0" lvl="0" marL="0" rtl="0" algn="l">
              <a:lnSpc>
                <a:spcPct val="100000"/>
              </a:lnSpc>
              <a:spcBef>
                <a:spcPts val="0"/>
              </a:spcBef>
              <a:spcAft>
                <a:spcPts val="0"/>
              </a:spcAft>
              <a:buSzPts val="1100"/>
              <a:buNone/>
            </a:pPr>
            <a:r>
              <a:rPr lang="en-US" sz="2200"/>
              <a:t>Any and every matter relating to the college application process</a:t>
            </a:r>
            <a:endParaRPr sz="2200"/>
          </a:p>
          <a:p>
            <a:pPr indent="-228600" lvl="0" marL="45720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400"/>
              <a:buNone/>
            </a:pPr>
            <a:r>
              <a:rPr lang="en-US" sz="2200"/>
              <a:t>I have communicated on a personal basis with every Senior. In terms of how often, I’m connecting with at least 45 Seniors a day between class time, 1-on-1 meetings, and personal email/messaging correspondence.</a:t>
            </a:r>
            <a:endParaRPr sz="22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