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12192000" cy="6858000"/>
  <p:embeddedFontLst>
    <p:embeddedFont>
      <p:font typeface="PT Sans Narrow"/>
      <p:regular r:id="rId9"/>
      <p:bold r:id="rId10"/>
    </p:embeddedFont>
    <p:embeddedFont>
      <p:font typeface="Arial Narrow"/>
      <p:regular r:id="rId11"/>
      <p:bold r:id="rId12"/>
      <p:italic r:id="rId13"/>
      <p:boldItalic r:id="rId14"/>
    </p:embeddedFont>
    <p:embeddedFont>
      <p:font typeface="Helvetica Neu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Narrow-regular.fntdata"/><Relationship Id="rId10" Type="http://schemas.openxmlformats.org/officeDocument/2006/relationships/font" Target="fonts/PTSansNarrow-bold.fntdata"/><Relationship Id="rId13" Type="http://schemas.openxmlformats.org/officeDocument/2006/relationships/font" Target="fonts/ArialNarrow-italic.fntdata"/><Relationship Id="rId12" Type="http://schemas.openxmlformats.org/officeDocument/2006/relationships/font" Target="fonts/ArialNarrow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TSansNarrow-regular.fntdata"/><Relationship Id="rId15" Type="http://schemas.openxmlformats.org/officeDocument/2006/relationships/font" Target="fonts/HelveticaNeue-regular.fntdata"/><Relationship Id="rId14" Type="http://schemas.openxmlformats.org/officeDocument/2006/relationships/font" Target="fonts/ArialNarrow-boldItalic.fntdata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HelveticaNeue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055b246f8_0_0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055b246f8_0_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obj">
  <p:cSld name="OBJEC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9343646" y="3275950"/>
            <a:ext cx="749935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100047" y="3251101"/>
            <a:ext cx="749935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338867" y="4535295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38867" y="4332100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>
            <p:ph type="ctrTitle"/>
          </p:nvPr>
        </p:nvSpPr>
        <p:spPr>
          <a:xfrm>
            <a:off x="3441435" y="1930375"/>
            <a:ext cx="5309128" cy="756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60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GbAtUM150orccl6oejpYzbp-NONdApsf/view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ctrTitle"/>
          </p:nvPr>
        </p:nvSpPr>
        <p:spPr>
          <a:xfrm>
            <a:off x="2831225" y="769073"/>
            <a:ext cx="6840900" cy="19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397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 AIMS K-12 </a:t>
            </a:r>
            <a:br>
              <a:rPr lang="en-US"/>
            </a:br>
            <a:r>
              <a:rPr lang="en-US"/>
              <a:t>Superintendent’s Report</a:t>
            </a:r>
            <a:br>
              <a:rPr lang="en-US"/>
            </a:br>
            <a:r>
              <a:rPr lang="en-US" sz="2800"/>
              <a:t>Reporting Period August 2020</a:t>
            </a:r>
            <a:endParaRPr sz="2800"/>
          </a:p>
        </p:txBody>
      </p:sp>
      <p:sp>
        <p:nvSpPr>
          <p:cNvPr id="52" name="Google Shape;52;p7"/>
          <p:cNvSpPr txBox="1"/>
          <p:nvPr/>
        </p:nvSpPr>
        <p:spPr>
          <a:xfrm>
            <a:off x="2377713" y="3429000"/>
            <a:ext cx="7239000" cy="5471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noAutofit/>
          </a:bodyPr>
          <a:lstStyle/>
          <a:p>
            <a:pPr indent="909319" lvl="0" marL="12700" marR="5080" rtl="0" algn="l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685D46"/>
                </a:solidFill>
              </a:rPr>
              <a:t>                        Superintendent Maya  Woods-Cadiz</a:t>
            </a:r>
            <a:endParaRPr/>
          </a:p>
          <a:p>
            <a:pPr indent="909319" lvl="0" marL="12700" marR="5080" rtl="0" algn="l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5406033" y="4927435"/>
            <a:ext cx="704548" cy="6633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4756298" y="4781623"/>
            <a:ext cx="2679304" cy="131437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517200" y="670575"/>
            <a:ext cx="11295900" cy="6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00"/>
              <a:t>August School Opening</a:t>
            </a:r>
            <a:br>
              <a:rPr lang="en-US" sz="3600"/>
            </a:br>
            <a:br>
              <a:rPr lang="en-US" sz="3600"/>
            </a:br>
            <a:endParaRPr sz="3600"/>
          </a:p>
        </p:txBody>
      </p:sp>
      <p:sp>
        <p:nvSpPr>
          <p:cNvPr id="60" name="Google Shape;60;p8"/>
          <p:cNvSpPr txBox="1"/>
          <p:nvPr/>
        </p:nvSpPr>
        <p:spPr>
          <a:xfrm>
            <a:off x="527474" y="2259623"/>
            <a:ext cx="11285584" cy="44260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800"/>
              <a:buFont typeface="Arial Narrow"/>
              <a:buChar char="●"/>
            </a:pPr>
            <a:r>
              <a:rPr b="0" i="0" lang="en-US" sz="1800" u="none" cap="none" strike="noStrike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All AIMS schools will remain virtual until January of 2021</a:t>
            </a:r>
            <a:endParaRPr sz="1800">
              <a:solidFill>
                <a:srgbClr val="A5002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800"/>
              <a:buFont typeface="Arial Narrow"/>
              <a:buChar char="●"/>
            </a:pP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AIMS students will receive at minimum 5 hours of virtual instruction daily Monday-Friday</a:t>
            </a:r>
            <a:endParaRPr sz="1800">
              <a:solidFill>
                <a:srgbClr val="A5002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800"/>
              <a:buFont typeface="Arial Narrow"/>
              <a:buChar char="●"/>
            </a:pP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AIMS saturday school and virtual restorative justice will be starting the first Saturday of school</a:t>
            </a:r>
            <a:endParaRPr sz="1800">
              <a:solidFill>
                <a:srgbClr val="A5002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800"/>
              <a:buFont typeface="Arial Narrow"/>
              <a:buChar char="●"/>
            </a:pP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Parent trainings are taking place the first week of school</a:t>
            </a:r>
            <a:endParaRPr sz="1800">
              <a:solidFill>
                <a:srgbClr val="A5002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800"/>
              <a:buFont typeface="Arial Narrow"/>
              <a:buChar char="●"/>
            </a:pP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“All Tied Up” will start AIMS manhood and womanhood development programs in September</a:t>
            </a:r>
            <a:endParaRPr sz="1800">
              <a:solidFill>
                <a:srgbClr val="A5002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800"/>
              <a:buFont typeface="Arial Narrow"/>
              <a:buChar char="●"/>
            </a:pP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AIMS virtual clubs and </a:t>
            </a: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extracurricular</a:t>
            </a: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 activities will begin in September</a:t>
            </a:r>
            <a:endParaRPr sz="1800">
              <a:solidFill>
                <a:srgbClr val="A5002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800"/>
              <a:buFont typeface="Arial Narrow"/>
              <a:buChar char="●"/>
            </a:pP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Parent and student orientations are taking place</a:t>
            </a:r>
            <a:endParaRPr sz="1800">
              <a:solidFill>
                <a:srgbClr val="A5002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800"/>
              <a:buFont typeface="Arial Narrow"/>
              <a:buChar char="●"/>
            </a:pP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Lunches are being provided for students </a:t>
            </a:r>
            <a:endParaRPr sz="1800">
              <a:solidFill>
                <a:srgbClr val="A5002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800"/>
              <a:buFont typeface="Arial Narrow"/>
              <a:buChar char="●"/>
            </a:pP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Teachers will have the option of working from home or from a classroom</a:t>
            </a:r>
            <a:endParaRPr sz="1800">
              <a:solidFill>
                <a:srgbClr val="A5002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800"/>
              <a:buFont typeface="Arial Narrow"/>
              <a:buChar char="●"/>
            </a:pP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Central office will be working from home </a:t>
            </a:r>
            <a:endParaRPr sz="1800">
              <a:solidFill>
                <a:srgbClr val="A5002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800"/>
              <a:buFont typeface="Arial Narrow"/>
              <a:buChar char="●"/>
            </a:pP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Site essential staff will be working from campus</a:t>
            </a:r>
            <a:endParaRPr sz="1800">
              <a:solidFill>
                <a:srgbClr val="A5002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800"/>
              <a:buFont typeface="Arial Narrow"/>
              <a:buChar char="●"/>
            </a:pP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PPE Equipment has been received and is in use</a:t>
            </a:r>
            <a:endParaRPr sz="1800">
              <a:solidFill>
                <a:srgbClr val="A5002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800"/>
              <a:buFont typeface="Arial Narrow"/>
              <a:buChar char="●"/>
            </a:pPr>
            <a:r>
              <a:rPr lang="en-US" sz="1800">
                <a:solidFill>
                  <a:srgbClr val="A50021"/>
                </a:solidFill>
                <a:latin typeface="Arial Narrow"/>
                <a:ea typeface="Arial Narrow"/>
                <a:cs typeface="Arial Narrow"/>
                <a:sym typeface="Arial Narrow"/>
              </a:rPr>
              <a:t>Custodial contracted staff is using Covid 19 abatement protocols</a:t>
            </a:r>
            <a:endParaRPr sz="1800">
              <a:solidFill>
                <a:srgbClr val="A5002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517200" y="430675"/>
            <a:ext cx="11157600" cy="568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Sample Cleaning Procedures</a:t>
            </a:r>
            <a:endParaRPr/>
          </a:p>
        </p:txBody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312725" y="1701308"/>
            <a:ext cx="11566500" cy="415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9" title="DSC_0524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4974" y="1565975"/>
            <a:ext cx="9122750" cy="513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