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12192000" cy="6858000"/>
  <p:embeddedFontLst>
    <p:embeddedFont>
      <p:font typeface="Roboto"/>
      <p:regular r:id="rId35"/>
      <p:bold r:id="rId36"/>
      <p:italic r:id="rId37"/>
      <p:boldItalic r:id="rId38"/>
    </p:embeddedFont>
    <p:embeddedFont>
      <p:font typeface="PT Sans Narrow"/>
      <p:regular r:id="rId39"/>
      <p:bold r:id="rId40"/>
    </p:embeddedFont>
    <p:embeddedFont>
      <p:font typeface="Arial Narrow"/>
      <p:regular r:id="rId41"/>
      <p:bold r:id="rId42"/>
      <p:italic r:id="rId43"/>
      <p:boldItalic r:id="rId44"/>
    </p:embeddedFont>
    <p:embeddedFont>
      <p:font typeface="Helvetica Neue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649EE5-B8E2-48C2-A517-06A9D86B3DFC}">
  <a:tblStyle styleId="{A2649EE5-B8E2-48C2-A517-06A9D86B3DF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93AD3FB-4438-4122-865A-FE079C2E1A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bold.fntdata"/><Relationship Id="rId20" Type="http://schemas.openxmlformats.org/officeDocument/2006/relationships/slide" Target="slides/slide14.xml"/><Relationship Id="rId42" Type="http://schemas.openxmlformats.org/officeDocument/2006/relationships/font" Target="fonts/ArialNarrow-bold.fntdata"/><Relationship Id="rId41" Type="http://schemas.openxmlformats.org/officeDocument/2006/relationships/font" Target="fonts/ArialNarrow-regular.fntdata"/><Relationship Id="rId22" Type="http://schemas.openxmlformats.org/officeDocument/2006/relationships/slide" Target="slides/slide16.xml"/><Relationship Id="rId44" Type="http://schemas.openxmlformats.org/officeDocument/2006/relationships/font" Target="fonts/ArialNarrow-boldItalic.fntdata"/><Relationship Id="rId21" Type="http://schemas.openxmlformats.org/officeDocument/2006/relationships/slide" Target="slides/slide15.xml"/><Relationship Id="rId43" Type="http://schemas.openxmlformats.org/officeDocument/2006/relationships/font" Target="fonts/ArialNarrow-italic.fntdata"/><Relationship Id="rId24" Type="http://schemas.openxmlformats.org/officeDocument/2006/relationships/slide" Target="slides/slide18.xml"/><Relationship Id="rId46" Type="http://schemas.openxmlformats.org/officeDocument/2006/relationships/font" Target="fonts/HelveticaNeue-bold.fntdata"/><Relationship Id="rId23" Type="http://schemas.openxmlformats.org/officeDocument/2006/relationships/slide" Target="slides/slide17.xml"/><Relationship Id="rId45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HelveticaNeue-boldItalic.fntdata"/><Relationship Id="rId25" Type="http://schemas.openxmlformats.org/officeDocument/2006/relationships/slide" Target="slides/slide19.xml"/><Relationship Id="rId47" Type="http://schemas.openxmlformats.org/officeDocument/2006/relationships/font" Target="fonts/HelveticaNeue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schemas.openxmlformats.org/officeDocument/2006/relationships/font" Target="fonts/PTSansNarrow-regular.fnt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1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5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7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8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9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p22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23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24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25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26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3646" y="3275950"/>
            <a:ext cx="749935" cy="0"/>
          </a:xfrm>
          <a:custGeom>
            <a:rect b="b" l="l" r="r" t="t"/>
            <a:pathLst>
              <a:path extrusionOk="0" h="120000" w="749934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100047" y="3251101"/>
            <a:ext cx="749935" cy="0"/>
          </a:xfrm>
          <a:custGeom>
            <a:rect b="b" l="l" r="r" t="t"/>
            <a:pathLst>
              <a:path extrusionOk="0" h="120000" w="749935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8867" y="4535295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761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338867" y="4332100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000" u="none" cap="none" strike="noStrik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gmail.com" TargetMode="External"/><Relationship Id="rId4" Type="http://schemas.openxmlformats.org/officeDocument/2006/relationships/hyperlink" Target="http://aims.schoology.com" TargetMode="External"/><Relationship Id="rId11" Type="http://schemas.openxmlformats.org/officeDocument/2006/relationships/hyperlink" Target="https://www.quill.org" TargetMode="External"/><Relationship Id="rId10" Type="http://schemas.openxmlformats.org/officeDocument/2006/relationships/hyperlink" Target="https://h100006768.education.scholastic.com/" TargetMode="External"/><Relationship Id="rId12" Type="http://schemas.openxmlformats.org/officeDocument/2006/relationships/hyperlink" Target="https://aimsk12.rosettastoneclassroom.com" TargetMode="External"/><Relationship Id="rId9" Type="http://schemas.openxmlformats.org/officeDocument/2006/relationships/hyperlink" Target="https://digital.standardsplus.org/student-login" TargetMode="External"/><Relationship Id="rId5" Type="http://schemas.openxmlformats.org/officeDocument/2006/relationships/hyperlink" Target="http://aimschools.illuminatehc.com/" TargetMode="External"/><Relationship Id="rId6" Type="http://schemas.openxmlformats.org/officeDocument/2006/relationships/hyperlink" Target="https://americanindian.powerschool.com/public/" TargetMode="External"/><Relationship Id="rId7" Type="http://schemas.openxmlformats.org/officeDocument/2006/relationships/hyperlink" Target="https://www.aleks.com/" TargetMode="External"/><Relationship Id="rId8" Type="http://schemas.openxmlformats.org/officeDocument/2006/relationships/hyperlink" Target="https://my.mheducation.com/logi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Middleschool@aimsk12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954850" y="711625"/>
            <a:ext cx="102822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39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AIMS K-12 Board Report</a:t>
            </a:r>
            <a:br>
              <a:rPr b="1" lang="en-US"/>
            </a:br>
            <a:r>
              <a:rPr b="1" lang="en-US" sz="2800"/>
              <a:t>Reporting Period August 2020</a:t>
            </a:r>
            <a:endParaRPr b="1" sz="2800"/>
          </a:p>
        </p:txBody>
      </p:sp>
      <p:sp>
        <p:nvSpPr>
          <p:cNvPr id="52" name="Google Shape;52;p7"/>
          <p:cNvSpPr txBox="1"/>
          <p:nvPr/>
        </p:nvSpPr>
        <p:spPr>
          <a:xfrm>
            <a:off x="1872838" y="3368250"/>
            <a:ext cx="72390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noAutofit/>
          </a:bodyPr>
          <a:lstStyle/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 Maurice Williams Jr., AIMS College Prep High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Schools Peter Holmquist, AIMS College Prep Middle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Head of School Christopher Ahmad, AIMS College Prep Elementary School</a:t>
            </a:r>
            <a:endParaRPr b="0" i="0" sz="1400" u="none" cap="none" strike="noStrike">
              <a:solidFill>
                <a:srgbClr val="685D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517200" y="670575"/>
            <a:ext cx="116748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Orientation and Bootcamp Highlights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-All new online programs had a presenter come out and do PD with the teachers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-We created bonding activities and had ice-breakers for staff to get to know each other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-Everyone was present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-Teachers gave good feedback about PD 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600"/>
              <a:t>Middle School Highlights: I Want the Board To Know...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1047850" y="1401125"/>
            <a:ext cx="8750700" cy="5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Helvetica Neue"/>
              <a:buChar char="●"/>
            </a:pPr>
            <a:r>
              <a:rPr b="1" lang="en-US" sz="25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 200 computers loaned to students for distance learning</a:t>
            </a:r>
            <a:endParaRPr b="1" sz="25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500"/>
              <a:buFont typeface="Helvetica Neue"/>
              <a:buChar char="●"/>
            </a:pPr>
            <a:r>
              <a:rPr b="1" lang="en-US" sz="25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Great group of Middle School teachers, ready to go and participating in orientation</a:t>
            </a:r>
            <a:endParaRPr b="1" sz="25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B0F00"/>
              </a:buClr>
              <a:buSzPts val="2500"/>
              <a:buFont typeface="Helvetica Neue"/>
              <a:buChar char="●"/>
            </a:pPr>
            <a:r>
              <a:rPr b="1" lang="en-US" sz="25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Skill up teachers for online classes - practicing before using with students</a:t>
            </a:r>
            <a:endParaRPr b="1" sz="25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517200" y="386750"/>
            <a:ext cx="10818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Middle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120" name="Google Shape;120;p18"/>
          <p:cNvSpPr txBox="1"/>
          <p:nvPr/>
        </p:nvSpPr>
        <p:spPr>
          <a:xfrm>
            <a:off x="517200" y="1330500"/>
            <a:ext cx="53649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 6th grade schedule</a:t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1" name="Google Shape;121;p18"/>
          <p:cNvGraphicFramePr/>
          <p:nvPr/>
        </p:nvGraphicFramePr>
        <p:xfrm>
          <a:off x="155888" y="177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{A2649EE5-B8E2-48C2-A517-06A9D86B3DFC}</a:tableStyleId>
              </a:tblPr>
              <a:tblGrid>
                <a:gridCol w="490375"/>
                <a:gridCol w="1036275"/>
                <a:gridCol w="916000"/>
                <a:gridCol w="916000"/>
                <a:gridCol w="916000"/>
                <a:gridCol w="916000"/>
                <a:gridCol w="916000"/>
                <a:gridCol w="916000"/>
                <a:gridCol w="916000"/>
                <a:gridCol w="916000"/>
                <a:gridCol w="916000"/>
                <a:gridCol w="1045525"/>
                <a:gridCol w="1064050"/>
              </a:tblGrid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11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USC &amp; Stanford (Ms.Jone &amp; Ms. Bakheit)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Monday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Tuesday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Wednesday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Thursday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Friday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hMerge="1"/>
              </a:tr>
              <a:tr h="504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1 (90 min)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9:00 - 10:30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(ELA &amp; Hist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(Math &amp; Sci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10:30 - 11:00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Break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0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Week 1</a:t>
                      </a:r>
                      <a:endParaRPr b="1"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2 (90 min) USC/Stanford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11:00 - 12:30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(Mike)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(Tina)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Art (Frost)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Music (Hammer)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World Language (Spanish)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World Language (Mandarin)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(Mike)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(Tina)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(Math &amp; Sci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(ELA &amp; Hist Assessment &amp; Evaluation)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Week 2</a:t>
                      </a:r>
                      <a:endParaRPr b="1"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2 (90 min) USC/Stanford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11:00 - 12:30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(Mike)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(Tina)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Art (Frost)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Music (Hammer)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World Language (Spanish)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World Language (Mandarin)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Art (Frost)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Music (Hammer)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 vMerge="1"/>
                <a:tc vMerge="1"/>
              </a:tr>
              <a:tr h="50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Week 3</a:t>
                      </a:r>
                      <a:endParaRPr b="1"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2 (90 min) USC/Stanford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11:00 - 12:30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(Mike)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P.E. (Tina)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Art (Frost)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Music (Hammer)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World Language (Spanish)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World Language (Mandarin)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World Language (Spanish)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World Language (Mandarin)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 vMerge="1"/>
                <a:tc v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12:30 - 1:00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Lunch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3 (90 min)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1:00 - 2:30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(ELA)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(Math)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Block A (60 min)</a:t>
                      </a:r>
                      <a:endParaRPr b="1"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2:30 - 3:30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USC History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Stanford Science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3:30 - 4:30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Tutoring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4:30 - 5:00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10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Home Work Time - Please complete your daily assignments and turn in your work on Schoology Students’ homework time will match that which is in the AIMS handbook.</a:t>
                      </a:r>
                      <a:endParaRPr b="1" i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>
                    <a:lnL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517200" y="670572"/>
            <a:ext cx="102210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Middle School Strategy for Staff Communication</a:t>
            </a:r>
            <a:endParaRPr sz="3600"/>
          </a:p>
        </p:txBody>
      </p:sp>
      <p:sp>
        <p:nvSpPr>
          <p:cNvPr id="127" name="Google Shape;127;p19"/>
          <p:cNvSpPr txBox="1"/>
          <p:nvPr/>
        </p:nvSpPr>
        <p:spPr>
          <a:xfrm>
            <a:off x="441000" y="1490675"/>
            <a:ext cx="11041200" cy="4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Orientation (Boot Camp)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Professional Learning Community meetings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Memo - collection of information and announcements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Emails as required beyond weekly memo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 emails as need arises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Responses to staff emails usually within 3 hours (often immediately)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Middle School Online Tools and Portals</a:t>
            </a: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517200" y="1817200"/>
            <a:ext cx="2424000" cy="3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34343"/>
                </a:solidFill>
              </a:rPr>
              <a:t>This is the main list of resources for everyday use by the Middle School</a:t>
            </a:r>
            <a:endParaRPr i="0" sz="1600" u="none" cap="none" strike="noStrike"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4" name="Google Shape;134;p20"/>
          <p:cNvGraphicFramePr/>
          <p:nvPr/>
        </p:nvGraphicFramePr>
        <p:xfrm>
          <a:off x="3312350" y="136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{C93AD3FB-4438-4122-865A-FE079C2E1AA0}</a:tableStyleId>
              </a:tblPr>
              <a:tblGrid>
                <a:gridCol w="1819275"/>
                <a:gridCol w="2943225"/>
              </a:tblGrid>
              <a:tr h="449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Resource</a:t>
                      </a:r>
                      <a:endParaRPr b="1" sz="10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URL</a:t>
                      </a:r>
                      <a:endParaRPr b="1" sz="10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Gmail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3"/>
                        </a:rPr>
                        <a:t>www.gmail.com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Schoology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4"/>
                        </a:rPr>
                        <a:t>aims.schoology.com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Illuminate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5"/>
                        </a:rPr>
                        <a:t>aimschools.illuminatehc.com/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Powerschool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6"/>
                        </a:rPr>
                        <a:t>https://americanindian.powerschool.com/public/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ALEKS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7"/>
                        </a:rPr>
                        <a:t>aleks.com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McGrawHill (Science)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8"/>
                        </a:rPr>
                        <a:t>my.mheducation.com/login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Standards Plus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9"/>
                        </a:rPr>
                        <a:t>https://digital.standardsplus.org/student-login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SRI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10"/>
                        </a:rPr>
                        <a:t>https://h100006768.education.scholastic.com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Quill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11"/>
                        </a:rPr>
                        <a:t>https://www.Quill.org</a:t>
                      </a:r>
                      <a:r>
                        <a:rPr lang="en-US" sz="1000"/>
                        <a:t>    </a:t>
                      </a:r>
                      <a:endParaRPr sz="1000"/>
                    </a:p>
                  </a:txBody>
                  <a:tcPr marT="63500" marB="63500" marR="63500" marL="63500"/>
                </a:tc>
              </a:tr>
              <a:tr h="44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Rosetta Stone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>
                          <a:solidFill>
                            <a:srgbClr val="1155CC"/>
                          </a:solidFill>
                          <a:hlinkClick r:id="rId12"/>
                        </a:rPr>
                        <a:t>https://Aimsk12.rosettastoneclassroom.com</a:t>
                      </a:r>
                      <a:r>
                        <a:rPr lang="en-US" sz="1000"/>
                        <a:t>   </a:t>
                      </a:r>
                      <a:endParaRPr sz="1000"/>
                    </a:p>
                  </a:txBody>
                  <a:tcPr marT="63500" marB="63500" marR="63500" marL="63500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Middle School Method for Monitoring Instruction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517200" y="1413925"/>
            <a:ext cx="11041200" cy="52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Weekly PLC interactions:</a:t>
            </a:r>
            <a:endParaRPr b="1" sz="2400">
              <a:solidFill>
                <a:srgbClr val="434343"/>
              </a:solidFill>
            </a:endParaRPr>
          </a:p>
          <a:p>
            <a:pPr indent="-45720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b="1" lang="en-US" sz="2400">
                <a:solidFill>
                  <a:srgbClr val="434343"/>
                </a:solidFill>
              </a:rPr>
              <a:t>grade level meetings</a:t>
            </a:r>
            <a:endParaRPr b="1" sz="2400">
              <a:solidFill>
                <a:srgbClr val="434343"/>
              </a:solidFill>
            </a:endParaRPr>
          </a:p>
          <a:p>
            <a:pPr indent="-45720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b="1" lang="en-US" sz="2400">
                <a:solidFill>
                  <a:srgbClr val="434343"/>
                </a:solidFill>
              </a:rPr>
              <a:t>subject matter meetings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Syllabus oversight and Lesson Plan review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Visitation of online classroom</a:t>
            </a:r>
            <a:endParaRPr b="1" sz="2400">
              <a:solidFill>
                <a:srgbClr val="434343"/>
              </a:solidFill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b="1" lang="en-US" sz="2400">
                <a:solidFill>
                  <a:srgbClr val="434343"/>
                </a:solidFill>
              </a:rPr>
              <a:t>Request for and review of Zoom class recordings</a:t>
            </a:r>
            <a:endParaRPr b="1" sz="2400"/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Lucida Sans"/>
              <a:buChar char="●"/>
            </a:pPr>
            <a:r>
              <a:rPr b="1" lang="en-US" sz="2400">
                <a:solidFill>
                  <a:srgbClr val="434343"/>
                </a:solidFill>
              </a:rPr>
              <a:t>Grade checks and oversight of Powerschool and Schoology</a:t>
            </a:r>
            <a:r>
              <a:rPr b="1" lang="en-US" sz="24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517200" y="454425"/>
            <a:ext cx="112959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Middle School Strategy for Communicating With Students and Parents and Disbursement of Materials and Supplies</a:t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517200" y="1823300"/>
            <a:ext cx="11041200" cy="4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Weekly ParentSquare messages from Head of School to families (minimum)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Parent Information meetings about ReOpening - translated into Spanish and Chinese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 u="sng">
                <a:solidFill>
                  <a:schemeClr val="hlink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rPr>
              <a:t>Middleschool@aimsk12.org</a:t>
            </a: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 and </a:t>
            </a: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Teaching staff are the m</a:t>
            </a: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ain conduit for communicating with students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 and emails from staff for attendance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 and emails from teachers for attendance, behavior and grades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Parent Square and Zoom meetings for resource pickup &amp; scheduling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Helvetica"/>
              <a:buChar char="●"/>
            </a:pPr>
            <a:r>
              <a:rPr b="1" lang="en-US" sz="23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182 computers loaned to students in two days (of the three)</a:t>
            </a:r>
            <a:endParaRPr b="1" sz="23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Middle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152" name="Google Shape;152;p23"/>
          <p:cNvSpPr txBox="1"/>
          <p:nvPr/>
        </p:nvSpPr>
        <p:spPr>
          <a:xfrm>
            <a:off x="517200" y="2079175"/>
            <a:ext cx="110412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445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Helvetica"/>
              <a:buChar char="●"/>
            </a:pPr>
            <a:r>
              <a:rPr b="1" lang="en-US" sz="22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ask an emotional check-in question to begin the classroom interaction</a:t>
            </a:r>
            <a:endParaRPr b="1" sz="22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445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Helvetica"/>
              <a:buChar char="●"/>
            </a:pPr>
            <a:r>
              <a:rPr b="1" lang="en-US" sz="22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Teachers include “icebreaker” activities to build community, trust, and care in the classroom</a:t>
            </a:r>
            <a:endParaRPr b="1" sz="22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445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Helvetica"/>
              <a:buChar char="●"/>
            </a:pPr>
            <a:r>
              <a:rPr b="1" lang="en-US" sz="22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Administrators begin their meetings with faculty with a brief emotional check-in.</a:t>
            </a:r>
            <a:endParaRPr b="1" sz="22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445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Helvetica"/>
              <a:buChar char="●"/>
            </a:pPr>
            <a:r>
              <a:rPr b="1" lang="en-US" sz="22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Phone calls, zoom meetings, among staff interactions, often include this emotional check-in.</a:t>
            </a:r>
            <a:endParaRPr b="1" sz="22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445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Helvetica"/>
              <a:buChar char="●"/>
            </a:pPr>
            <a:r>
              <a:rPr b="1" lang="en-US" sz="22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SEL Counseling for individuals and groups</a:t>
            </a:r>
            <a:endParaRPr b="1" sz="22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-444500" lvl="0" marL="609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Helvetica"/>
              <a:buChar char="●"/>
            </a:pPr>
            <a:r>
              <a:rPr b="1" lang="en-US" sz="2200">
                <a:solidFill>
                  <a:srgbClr val="434343"/>
                </a:solidFill>
                <a:latin typeface="Helvetica"/>
                <a:ea typeface="Helvetica"/>
                <a:cs typeface="Helvetica"/>
                <a:sym typeface="Helvetica"/>
              </a:rPr>
              <a:t>(These were taught/practiced in the “boot camp.”)</a:t>
            </a:r>
            <a:endParaRPr b="1" sz="2200">
              <a:solidFill>
                <a:srgbClr val="434343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Middle School Challenges/Concerns and Method for Resolution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325750" y="1350000"/>
            <a:ext cx="11041200" cy="5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b="1" lang="en-US" sz="2200">
                <a:solidFill>
                  <a:srgbClr val="434343"/>
                </a:solidFill>
              </a:rPr>
              <a:t>Resource distribution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b="1" lang="en-US" sz="2200">
                <a:solidFill>
                  <a:srgbClr val="434343"/>
                </a:solidFill>
              </a:rPr>
              <a:t>How to get to school - what do we need?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b="1" lang="en-US" sz="2200">
                <a:solidFill>
                  <a:srgbClr val="434343"/>
                </a:solidFill>
              </a:rPr>
              <a:t>How do we get it to teachers or students?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b="1" lang="en-US" sz="2200">
                <a:solidFill>
                  <a:srgbClr val="434343"/>
                </a:solidFill>
              </a:rPr>
              <a:t>Ongoing resource distribution days - alternating weeks until things stabilize, monthly after we get going?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b="1" lang="en-US" sz="2200">
                <a:solidFill>
                  <a:srgbClr val="434343"/>
                </a:solidFill>
              </a:rPr>
              <a:t>Engagement of students in online learning (any learning, even in classrooms)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b="1" lang="en-US" sz="2200">
                <a:solidFill>
                  <a:srgbClr val="434343"/>
                </a:solidFill>
              </a:rPr>
              <a:t>skills, practices, relationships</a:t>
            </a:r>
            <a:endParaRPr b="1" sz="22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517200" y="670575"/>
            <a:ext cx="116748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Orientation and Bootcamp Highlights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1214150" y="1220750"/>
            <a:ext cx="94797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 Parent Zoom ReOpening meetings with Q&amp;A</a:t>
            </a:r>
            <a:endParaRPr b="1" sz="24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time and engaged participation</a:t>
            </a:r>
            <a:endParaRPr b="1" sz="24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0F00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 pages of highlights from teachers of SEL strategies, sub-group supports, How to do online classes and technology, as well as safety procedures</a:t>
            </a:r>
            <a:endParaRPr b="1" sz="24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B0F00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3C+M - clean, cool, checked, wearing a mask</a:t>
            </a:r>
            <a:endParaRPr b="1" sz="24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600"/>
              <a:t>Elementary School Highlights: I Want the Board To Know...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have a full roster of teachers, no vacancies.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teacher returned but 2.  One retired and the other is going to school in Sacramento for a master’s program.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Teachers have all of their supplies and what they need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online programs were purchased to accommodate virtual learning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Laptops were passed out this week to all families who needed them.  The package also included composition books and writing material.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AutoNum type="arabicPeriod"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core curricula were converted to digital copies only.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Highlights: I Want the Board To Know...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●"/>
            </a:pPr>
            <a:r>
              <a:rPr b="1" i="0" lang="en-US" sz="1800" u="none" cap="none" strike="noStrike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Engaged teachers - on time, interactive, covering a completing workshops and trainings. Power-Users/Peers leading some workshops.</a:t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●"/>
            </a:pPr>
            <a:r>
              <a:rPr b="1" i="0" lang="en-US" sz="1800" u="none" cap="none" strike="noStrike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Padlet responses to the “Daily Learning Count” - It is said what you count matters, so we counted these things:</a:t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○"/>
            </a:pPr>
            <a:r>
              <a:rPr b="1" i="0" lang="en-US" sz="1800" u="none" cap="none" strike="noStrik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Safety procedures being covered</a:t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○"/>
            </a:pPr>
            <a:r>
              <a:rPr b="1" i="0" lang="en-US" sz="1800" u="none" cap="none" strike="noStrik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lead online classes</a:t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○"/>
            </a:pPr>
            <a:r>
              <a:rPr b="1" i="0" lang="en-US" sz="1800" u="none" cap="none" strike="noStrik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use technology</a:t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○"/>
            </a:pPr>
            <a:r>
              <a:rPr b="1" i="0" lang="en-US" sz="1800" u="none" cap="none" strike="noStrik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use activities/strategies for Socio-emotional learning/support</a:t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○"/>
            </a:pPr>
            <a:r>
              <a:rPr b="1" i="0" lang="en-US" sz="1800" u="none" cap="none" strike="noStrike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Sub-group strategies and activities</a:t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000" y="942949"/>
            <a:ext cx="6719089" cy="497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type="title"/>
          </p:nvPr>
        </p:nvSpPr>
        <p:spPr>
          <a:xfrm>
            <a:off x="517200" y="670574"/>
            <a:ext cx="108189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177" name="Google Shape;177;p27"/>
          <p:cNvSpPr txBox="1"/>
          <p:nvPr/>
        </p:nvSpPr>
        <p:spPr>
          <a:xfrm>
            <a:off x="447675" y="1581150"/>
            <a:ext cx="3492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Following recent California legislation that prohibits all public high schools from starting no earlier than 8:30 AM in 2021, this fall, AIMS HS will officially start its classes at 8:30 AM.  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During virtual or hybrid learning, classes will end 15 minutes earlier to allow for sanitizing of classrooms and / or breaks away from the computer. 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517200" y="670572"/>
            <a:ext cx="102210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Staff Communication</a:t>
            </a:r>
            <a:endParaRPr sz="3600"/>
          </a:p>
        </p:txBody>
      </p:sp>
      <p:sp>
        <p:nvSpPr>
          <p:cNvPr id="183" name="Google Shape;183;p28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Optional Teacher Meeting Regarding Updated Teaching Guidelines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7-Day AIMS HS Teacher / Staff Orientation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of the High School Presentation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Friday Department Level Meetings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Friday Staff Meetings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Emails to staff as needed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Online Tools and Portals</a:t>
            </a: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Schoology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(As Backup Option)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ALEKS (Math, AP Chemistry)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Scholastic Reading Inventory (SRI)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Quill Writing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 Classroom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Study.com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Edhesive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Rosetta Stone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Method for Monitoring Instruction</a:t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(As Backup Option)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ALEKS (Math, AP Chemistry)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Scholastic Reading Inventory (SRI)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Quill Writing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 Classroom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Study.com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Edhesive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Rosetta Stone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GoGuardian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Goformative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5B0F00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517199" y="670574"/>
            <a:ext cx="112959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Strategy for Communicating With Students and Parents and Disbursement of Materials and Supplies</a:t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517200" y="1671025"/>
            <a:ext cx="11041200" cy="4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Daily calls to all AIMS HS and incoming AIMS HS students to confirm Fall Enrollment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Summer Parentsquare and Email Communications from AIMS Staff Regarding Upcoming School Year / ‘19-’20 School Year Highlights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Required Summer Novel Readings for all AIMS HS students (students stopped by campus to pick up summer reading materials over the summer)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Required Math ALEKS for all incoming AIMS students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Held 8 parent engagement meetings and 4 student orientations (one per grade level) Parent meetings were held in Mandarin only and Spanish breakout rooms 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Held Junior / Senior and Freshman / Sophomore drive-in pickups of school supplies, textbooks, and class shirts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student engagements to complete Dual-Enrollment forms for AIMS U College Pathways Program in the Fall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Make-Up pickup dates will be ongoing throughout the school week</a:t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5B0F00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High School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207" name="Google Shape;207;p32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Breaks from Computer are built into school schedule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AIMS HS Clubs / SGA Elections will be held in August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Conceptualizing the idea of outdoor Drive-In Movie Nights from AIMS HS Parking Lot </a:t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High School Challenges/Concerns and Method for Resolution</a:t>
            </a: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325750" y="11081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9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Historic lack of continuity / knowledge of AIMS HS policies / procedures among AIMS HS Teachers 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Rigorous orientation / trainings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/ Training of Department Chairs Based upon AIMS Practices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of AIMS HS Procedures Manual for all AIMS teachers </a:t>
            </a:r>
            <a:br>
              <a:rPr b="1"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Inappropriate Student Behavior via Technology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Recommended trainings and presentations from legal to discuss potential ramifications of student misconduct within learning environment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Recommended student trainings / partnerships to discuss healthy and appropriate uses of technology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Codifying and development of a comprehensive AIMS HS Student / Family Handbook to address all potential academic / social concerns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GoGuardian Installation on all AIMS Chromebooks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Distribution of Chromebooks to all AIMS Students and required use for all AIMS Classes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●"/>
            </a:pPr>
            <a:r>
              <a:rPr b="1"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Asset management: Textbooks, Instruments, and School Capitalized Equipment</a:t>
            </a:r>
            <a:endParaRPr b="1"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Purchased asset tag tracking system that links to student ids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○"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 that lose or intentionally damage assets will be invoiced the costs associated with the lost assets</a:t>
            </a:r>
            <a:b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may receive academic holds on transcripts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517200" y="670575"/>
            <a:ext cx="116748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Orientation and Bootcamp Highlights</a:t>
            </a:r>
            <a:endParaRPr/>
          </a:p>
        </p:txBody>
      </p:sp>
      <p:sp>
        <p:nvSpPr>
          <p:cNvPr id="220" name="Google Shape;220;p34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3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of the High School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Meeting With Department Chairs to Review AP Test Data and requirement to enforce all AIMS policies and guidelines with all AIMS HS teachers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of AIMS HS Academic Course Catalogue and AIMS HS Student / Family Handbook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School-wide implementation of  All AIMS HS Syllabus and Pacing Guides to model AP Course Descriptions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AIMS HS staff worked around the clock to remove old items, order and secure supplies, and to prep classrooms for all teachers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19/21 teaching positions filled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b="1" lang="en-US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Purchased, designed, and distributed class shirts to all students during supply pickup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5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517199" y="670573"/>
            <a:ext cx="10819015" cy="1193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</a:t>
            </a:r>
            <a:r>
              <a:rPr lang="en-US" sz="4800"/>
              <a:t> </a:t>
            </a:r>
            <a:r>
              <a:rPr lang="en-US" sz="3600"/>
              <a:t>School Instructional Schedule</a:t>
            </a:r>
            <a:endParaRPr sz="3600"/>
          </a:p>
        </p:txBody>
      </p:sp>
      <p:sp>
        <p:nvSpPr>
          <p:cNvPr id="66" name="Google Shape;66;p9"/>
          <p:cNvSpPr txBox="1"/>
          <p:nvPr/>
        </p:nvSpPr>
        <p:spPr>
          <a:xfrm>
            <a:off x="240475" y="1120925"/>
            <a:ext cx="11487600" cy="5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K-2: 8:45-3:00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3-5: 8:30-3:30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Tutoring will be for an hour each day after school.</a:t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17200" y="670572"/>
            <a:ext cx="10221138" cy="1181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Staff Communication</a:t>
            </a:r>
            <a:endParaRPr sz="3600"/>
          </a:p>
        </p:txBody>
      </p:sp>
      <p:sp>
        <p:nvSpPr>
          <p:cNvPr id="72" name="Google Shape;72;p10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-Open Door Policy via Email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-Daily Check ins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-Daily Observations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-Daily Summaries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Online Tools and Portals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434343"/>
                </a:solidFill>
              </a:rPr>
              <a:t>K-2 - Seesaw + Zoom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-US">
                <a:solidFill>
                  <a:srgbClr val="434343"/>
                </a:solidFill>
              </a:rPr>
              <a:t>3-5  Zoom + Google Classroom</a:t>
            </a:r>
            <a:endParaRPr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Method for Monitoring Instruction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434343"/>
                </a:solidFill>
              </a:rPr>
              <a:t>-End-of-the-week assessments</a:t>
            </a:r>
            <a:endParaRPr b="1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434343"/>
                </a:solidFill>
              </a:rPr>
              <a:t>-Benchmarks every 6 weeks</a:t>
            </a:r>
            <a:endParaRPr b="1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434343"/>
                </a:solidFill>
              </a:rPr>
              <a:t>-Standards-based tests after every unit on Learning Farm</a:t>
            </a:r>
            <a:endParaRPr b="1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434343"/>
                </a:solidFill>
              </a:rPr>
              <a:t>-Administration Pop-ins to Zoom</a:t>
            </a:r>
            <a:endParaRPr b="1"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517199" y="670574"/>
            <a:ext cx="11295859" cy="128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Strategy for Communicating With Students and Parents and Disbursement of Materials and Supplies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-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ParentSquare messages + Emails were sent out on August 10th for materials distribution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-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Over 150 laptops were passed out on day 1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Char char="-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Day 2 and Day 3 numbers TBD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The Wellness Practices That Elementary Students Are Encouraged to Employ To Promote Overall Mental and Physical Healthy Well-Being</a:t>
            </a:r>
            <a:br>
              <a:rPr lang="en-US" sz="3600"/>
            </a:br>
            <a:endParaRPr sz="3600"/>
          </a:p>
        </p:txBody>
      </p:sp>
      <p:sp>
        <p:nvSpPr>
          <p:cNvPr id="96" name="Google Shape;96;p14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Teacher/Parent orientation taking place Friday, 8/14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Students will eat lunch together on camera 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Brain breaks every hour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Physical </a:t>
            </a: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Activity</a:t>
            </a: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 during PE class at home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ucida Sans"/>
              <a:buAutoNum type="arabicPeriod"/>
            </a:pPr>
            <a:r>
              <a:rPr b="1" lang="en-US" sz="1800">
                <a:solidFill>
                  <a:srgbClr val="434343"/>
                </a:solidFill>
                <a:latin typeface="Lucida Sans"/>
                <a:ea typeface="Lucida Sans"/>
                <a:cs typeface="Lucida Sans"/>
                <a:sym typeface="Lucida Sans"/>
              </a:rPr>
              <a:t>Social Emotional Learning component introduced during PD</a:t>
            </a:r>
            <a:endParaRPr b="1" sz="180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517199" y="670574"/>
            <a:ext cx="11674801" cy="168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Elementary School Challenges/Concerns and Method for Resolution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25750" y="11081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US">
                <a:solidFill>
                  <a:srgbClr val="434343"/>
                </a:solidFill>
              </a:rPr>
              <a:t>Outdated teacher laptops - Making a large purchase but many are backordered until September</a:t>
            </a:r>
            <a:endParaRPr>
              <a:solidFill>
                <a:srgbClr val="434343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-US">
                <a:solidFill>
                  <a:srgbClr val="434343"/>
                </a:solidFill>
              </a:rPr>
              <a:t>Parents not knowing how to navigate through online programs - Teachers are instructed to spend the first week or two showing parents and students how to navigate through programs</a:t>
            </a:r>
            <a:endParaRPr>
              <a:solidFill>
                <a:srgbClr val="434343"/>
              </a:solidFill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