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12192000"/>
  <p:notesSz cx="12192000" cy="6858000"/>
  <p:embeddedFontLst>
    <p:embeddedFont>
      <p:font typeface="PT Sans Narrow"/>
      <p:regular r:id="rId13"/>
      <p:bold r:id="rId14"/>
    </p:embeddedFont>
    <p:embeddedFont>
      <p:font typeface="Helvetica Neu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6C2B313-259D-484C-8173-6FAC5D6856B7}">
  <a:tblStyle styleId="{A6C2B313-259D-484C-8173-6FAC5D6856B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PTSansNarrow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HelveticaNeue-regular.fntdata"/><Relationship Id="rId14" Type="http://schemas.openxmlformats.org/officeDocument/2006/relationships/font" Target="fonts/PTSansNarrow-bold.fntdata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font" Target="fonts/HelveticaNeue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094d03681_0_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3" name="Google Shape;63;g9094d03681_0_0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0" name="Google Shape;70;p4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6" name="Google Shape;76;p5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8a6da0d66_0_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3" name="Google Shape;83;g88a6da0d66_0_5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obj">
  <p:cSld name="OBJEC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9343646" y="3275950"/>
            <a:ext cx="749935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100047" y="3251101"/>
            <a:ext cx="749935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338867" y="4535295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38867" y="4332100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>
            <p:ph type="ctrTitle"/>
          </p:nvPr>
        </p:nvSpPr>
        <p:spPr>
          <a:xfrm>
            <a:off x="3441435" y="1930375"/>
            <a:ext cx="5309128" cy="756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60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ctrTitle"/>
          </p:nvPr>
        </p:nvSpPr>
        <p:spPr>
          <a:xfrm>
            <a:off x="2489025" y="702648"/>
            <a:ext cx="6840900" cy="19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AIMS K-12 </a:t>
            </a:r>
            <a:br>
              <a:rPr lang="en-US"/>
            </a:br>
            <a:r>
              <a:rPr lang="en-US"/>
              <a:t>Operations</a:t>
            </a:r>
            <a:br>
              <a:rPr lang="en-US"/>
            </a:br>
            <a:r>
              <a:rPr lang="en-US" sz="2800"/>
              <a:t>Reporting Period August 2020</a:t>
            </a:r>
            <a:endParaRPr sz="2800"/>
          </a:p>
        </p:txBody>
      </p:sp>
      <p:sp>
        <p:nvSpPr>
          <p:cNvPr id="52" name="Google Shape;52;p7"/>
          <p:cNvSpPr txBox="1"/>
          <p:nvPr/>
        </p:nvSpPr>
        <p:spPr>
          <a:xfrm>
            <a:off x="2377713" y="3429000"/>
            <a:ext cx="7239000" cy="5471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noAutofit/>
          </a:bodyPr>
          <a:lstStyle/>
          <a:p>
            <a:pPr indent="909319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Marisol Magana, Operations Director</a:t>
            </a:r>
            <a:endParaRPr/>
          </a:p>
          <a:p>
            <a:pPr indent="909319" lvl="0" marL="12700" marR="5080" rtl="0" algn="ctr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Tiffany Tung, Operations Manager</a:t>
            </a:r>
            <a:endParaRPr b="0" i="0" sz="14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5406033" y="4927435"/>
            <a:ext cx="704548" cy="6633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4756298" y="4781623"/>
            <a:ext cx="2679304" cy="131437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517200" y="393170"/>
            <a:ext cx="10819015" cy="11933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established Technological Plan for Determining Daily Attendance K-12</a:t>
            </a:r>
            <a:br>
              <a:rPr lang="en-US" sz="3600"/>
            </a:br>
            <a:endParaRPr sz="3600"/>
          </a:p>
        </p:txBody>
      </p:sp>
      <p:sp>
        <p:nvSpPr>
          <p:cNvPr id="60" name="Google Shape;60;p8"/>
          <p:cNvSpPr txBox="1"/>
          <p:nvPr/>
        </p:nvSpPr>
        <p:spPr>
          <a:xfrm>
            <a:off x="517200" y="1460400"/>
            <a:ext cx="11041200" cy="44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highlight>
                  <a:srgbClr val="FFFFFF"/>
                </a:highlight>
              </a:rPr>
              <a:t>Attendance will be completed online through our Student Information System (SIS) PowerSchools. </a:t>
            </a:r>
            <a:endParaRPr sz="15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00">
                <a:highlight>
                  <a:srgbClr val="FFFFFF"/>
                </a:highlight>
              </a:rPr>
              <a:t>PowerSchool</a:t>
            </a:r>
            <a:r>
              <a:rPr lang="en-US" sz="1500">
                <a:highlight>
                  <a:srgbClr val="FFFFFF"/>
                </a:highlight>
              </a:rPr>
              <a:t> is a student information system, used to record and track student records, including grades and attendance. This system allows educators and administrators to effectively and conveniently manage student records.</a:t>
            </a:r>
            <a:endParaRPr sz="15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highlight>
                  <a:srgbClr val="FFFFFF"/>
                </a:highlight>
              </a:rPr>
              <a:t>PowerSchool stores our attendance, grades, student demographics, contact information, which syncs federal and state information to CALPADS. </a:t>
            </a:r>
            <a:endParaRPr sz="15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sz="1500">
                <a:highlight>
                  <a:srgbClr val="FFFFFF"/>
                </a:highlight>
              </a:rPr>
              <a:t>We will start taking attendance beginning Monday, August 17th, 2020.</a:t>
            </a:r>
            <a:endParaRPr sz="1500"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sz="1500">
                <a:highlight>
                  <a:srgbClr val="FFFFFF"/>
                </a:highlight>
              </a:rPr>
              <a:t>Attendance codes will be created to differentiate online and in person instruction. </a:t>
            </a:r>
            <a:endParaRPr sz="1500"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sz="1500">
                <a:highlight>
                  <a:srgbClr val="FFFFFF"/>
                </a:highlight>
              </a:rPr>
              <a:t>PowerSchool Logins have been provided to all teachers and staff that will be responsible for attendance. </a:t>
            </a:r>
            <a:endParaRPr sz="1500"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sz="1500">
                <a:highlight>
                  <a:srgbClr val="FFFFFF"/>
                </a:highlight>
              </a:rPr>
              <a:t>Attendance is taken by homeroom teacher (Elementary &amp; Middle School), or by the 1st or 5th period teacher for high school.  </a:t>
            </a:r>
            <a:endParaRPr sz="1500"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sz="1500">
                <a:highlight>
                  <a:srgbClr val="FFFFFF"/>
                </a:highlight>
              </a:rPr>
              <a:t>Laptops were distributed to all teachers to ensure technology needs were met to ensure daily attendance can be taken.  </a:t>
            </a:r>
            <a:endParaRPr sz="1500"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-US" sz="1500">
                <a:highlight>
                  <a:srgbClr val="FFFFFF"/>
                </a:highlight>
              </a:rPr>
              <a:t>Weekly and monthly attendance audit will be reviewed and signed electronically by all teachers taking attendance. </a:t>
            </a:r>
            <a:endParaRPr sz="1500">
              <a:highlight>
                <a:srgbClr val="FFFFFF"/>
              </a:highlight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endParaRPr sz="16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517200" y="670572"/>
            <a:ext cx="10221000" cy="11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ADA Attendance Results for Elementary, Middle, and High for April/May</a:t>
            </a:r>
            <a:br>
              <a:rPr lang="en-US" sz="3600"/>
            </a:br>
            <a:r>
              <a:rPr lang="en-US" sz="3600"/>
              <a:t> </a:t>
            </a:r>
            <a:endParaRPr/>
          </a:p>
        </p:txBody>
      </p:sp>
      <p:sp>
        <p:nvSpPr>
          <p:cNvPr id="66" name="Google Shape;66;p9"/>
          <p:cNvSpPr txBox="1"/>
          <p:nvPr/>
        </p:nvSpPr>
        <p:spPr>
          <a:xfrm>
            <a:off x="231050" y="1922825"/>
            <a:ext cx="11041200" cy="42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67" name="Google Shape;67;p9"/>
          <p:cNvGraphicFramePr/>
          <p:nvPr/>
        </p:nvGraphicFramePr>
        <p:xfrm>
          <a:off x="221950" y="21717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{A6C2B313-259D-484C-8173-6FAC5D6856B7}</a:tableStyleId>
              </a:tblPr>
              <a:tblGrid>
                <a:gridCol w="4506425"/>
                <a:gridCol w="3687050"/>
                <a:gridCol w="3554625"/>
              </a:tblGrid>
              <a:tr h="932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May 5/14-5/29 11 School Days </a:t>
                      </a:r>
                      <a:endParaRPr b="1"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June 6/1 - 6/9 - 7 School Days</a:t>
                      </a:r>
                      <a:endParaRPr b="1" sz="18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Elementary (AIPCS II - K-5 - 443) </a:t>
                      </a:r>
                      <a:endParaRPr b="1"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ADA% = 97.29%    ADA= 431</a:t>
                      </a:r>
                      <a:endParaRPr sz="1800"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ADA% = 97.29%  ADA = 431.00</a:t>
                      </a:r>
                      <a:endParaRPr sz="18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Middle (AIPCS 235 + AIPCS II 205 = 440)</a:t>
                      </a:r>
                      <a:endParaRPr b="1"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ADA% = 92.43%   ADA= 407.65%</a:t>
                      </a:r>
                      <a:endParaRPr sz="1800"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ADA% = 93.51%  ADA = 411.43 </a:t>
                      </a:r>
                      <a:endParaRPr sz="18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High School (AIPHS - 411)</a:t>
                      </a:r>
                      <a:endParaRPr b="1" sz="18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ADA% =  97.38%    ADA= 399.27</a:t>
                      </a:r>
                      <a:endParaRPr sz="1800"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ADA% =94.95%   ADA = 389.29</a:t>
                      </a:r>
                      <a:endParaRPr sz="18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517199" y="670574"/>
            <a:ext cx="11295859" cy="12817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Documentation Employed to Determine the Qualitative and Quantitative Effectiveness of The Plan Employed to Determine Daily Attendance K-12</a:t>
            </a:r>
            <a:br>
              <a:rPr lang="en-US" sz="3600"/>
            </a:br>
            <a:br>
              <a:rPr lang="en-US" sz="3600"/>
            </a:br>
            <a:endParaRPr sz="3600"/>
          </a:p>
        </p:txBody>
      </p:sp>
      <p:sp>
        <p:nvSpPr>
          <p:cNvPr id="73" name="Google Shape;73;p10"/>
          <p:cNvSpPr txBox="1"/>
          <p:nvPr/>
        </p:nvSpPr>
        <p:spPr>
          <a:xfrm>
            <a:off x="372850" y="2464400"/>
            <a:ext cx="11195700" cy="41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-US" sz="1800">
                <a:solidFill>
                  <a:srgbClr val="434343"/>
                </a:solidFill>
              </a:rPr>
              <a:t>We are using our student information system - PowerSchool  to ensure that attendance is taken correctly and on a timely matter. </a:t>
            </a:r>
            <a:endParaRPr sz="1800">
              <a:solidFill>
                <a:srgbClr val="434343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b="1" lang="en-US" sz="1800">
                <a:solidFill>
                  <a:srgbClr val="434343"/>
                </a:solidFill>
              </a:rPr>
              <a:t>Effectiveness and Daily Accountability: </a:t>
            </a:r>
            <a:r>
              <a:rPr lang="en-US" sz="1800">
                <a:solidFill>
                  <a:srgbClr val="434343"/>
                </a:solidFill>
              </a:rPr>
              <a:t>Admin staff checks that teachers are submitting attendance on time if they do not they email the teachers to ensure that they complete their attendance in a timely matter. </a:t>
            </a:r>
            <a:endParaRPr sz="1800">
              <a:solidFill>
                <a:srgbClr val="434343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b="1" lang="en-US" sz="1800">
                <a:solidFill>
                  <a:srgbClr val="434343"/>
                </a:solidFill>
              </a:rPr>
              <a:t>Self Assess and Analyze Data:</a:t>
            </a:r>
            <a:r>
              <a:rPr lang="en-US" sz="1800">
                <a:solidFill>
                  <a:srgbClr val="434343"/>
                </a:solidFill>
              </a:rPr>
              <a:t> If a student is marked absent - parents are called to determine why that student is absent. </a:t>
            </a:r>
            <a:endParaRPr sz="1800">
              <a:solidFill>
                <a:srgbClr val="434343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b="1" lang="en-US" sz="1800">
                <a:solidFill>
                  <a:srgbClr val="434343"/>
                </a:solidFill>
              </a:rPr>
              <a:t>Outcome &amp; Goal: </a:t>
            </a:r>
            <a:r>
              <a:rPr lang="en-US" sz="1800">
                <a:solidFill>
                  <a:srgbClr val="434343"/>
                </a:solidFill>
              </a:rPr>
              <a:t>to reduce chronic absent students during this time of virtual learning, educate students/families on the importance of attendance and supporting families w/ potential barriers to daily school attendance. </a:t>
            </a:r>
            <a:endParaRPr sz="1800">
              <a:solidFill>
                <a:srgbClr val="434343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t/>
            </a:r>
            <a:endParaRPr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517199" y="670574"/>
            <a:ext cx="11295859" cy="12817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Describe the Issues/Concerns and Resolution That Emanated From The Documentation and </a:t>
            </a:r>
            <a:r>
              <a:rPr lang="en-US" sz="3600"/>
              <a:t>Online</a:t>
            </a:r>
            <a:r>
              <a:rPr lang="en-US" sz="3600"/>
              <a:t> Communication  </a:t>
            </a:r>
            <a:br>
              <a:rPr lang="en-US" sz="3600"/>
            </a:br>
            <a:endParaRPr sz="3600"/>
          </a:p>
        </p:txBody>
      </p:sp>
      <p:sp>
        <p:nvSpPr>
          <p:cNvPr id="79" name="Google Shape;79;p11"/>
          <p:cNvSpPr txBox="1"/>
          <p:nvPr/>
        </p:nvSpPr>
        <p:spPr>
          <a:xfrm>
            <a:off x="414250" y="2107200"/>
            <a:ext cx="10693800" cy="47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434343"/>
                </a:solidFill>
              </a:rPr>
              <a:t>  </a:t>
            </a:r>
            <a:endParaRPr sz="18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0" name="Google Shape;80;p11"/>
          <p:cNvSpPr txBox="1"/>
          <p:nvPr/>
        </p:nvSpPr>
        <p:spPr>
          <a:xfrm>
            <a:off x="613700" y="2040525"/>
            <a:ext cx="11199300" cy="44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rgbClr val="434343"/>
                </a:solidFill>
              </a:rPr>
              <a:t>   </a:t>
            </a:r>
            <a:r>
              <a:rPr b="1" lang="en-US" sz="1800">
                <a:solidFill>
                  <a:srgbClr val="434343"/>
                </a:solidFill>
              </a:rPr>
              <a:t>Issues/Concerns:</a:t>
            </a:r>
            <a:endParaRPr b="1"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➢"/>
            </a:pPr>
            <a:r>
              <a:rPr b="1" lang="en-US" sz="1800">
                <a:solidFill>
                  <a:srgbClr val="434343"/>
                </a:solidFill>
              </a:rPr>
              <a:t>   Due to distance learning, attendance may not be completed accurately and timely. </a:t>
            </a:r>
            <a:endParaRPr b="1" sz="1800"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➢"/>
            </a:pPr>
            <a:r>
              <a:rPr b="1" lang="en-US" sz="1800">
                <a:solidFill>
                  <a:srgbClr val="434343"/>
                </a:solidFill>
              </a:rPr>
              <a:t>   Internet connectivity may be problematic for teachers and students</a:t>
            </a:r>
            <a:endParaRPr b="1" sz="1800"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➢"/>
            </a:pPr>
            <a:r>
              <a:t/>
            </a:r>
            <a:endParaRPr b="1" sz="1800">
              <a:solidFill>
                <a:srgbClr val="434343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800">
                <a:solidFill>
                  <a:srgbClr val="434343"/>
                </a:solidFill>
              </a:rPr>
              <a:t>  Resolution/Action Plan Addressing Concerns: </a:t>
            </a:r>
            <a:endParaRPr b="1"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➢"/>
            </a:pPr>
            <a:r>
              <a:rPr b="1" lang="en-US" sz="1800">
                <a:solidFill>
                  <a:srgbClr val="434343"/>
                </a:solidFill>
              </a:rPr>
              <a:t>Attendance audits will be reviewed by </a:t>
            </a:r>
            <a:r>
              <a:rPr b="1" lang="en-US" sz="1800">
                <a:solidFill>
                  <a:srgbClr val="434343"/>
                </a:solidFill>
              </a:rPr>
              <a:t>administrative</a:t>
            </a:r>
            <a:r>
              <a:rPr b="1" lang="en-US" sz="1800">
                <a:solidFill>
                  <a:srgbClr val="434343"/>
                </a:solidFill>
              </a:rPr>
              <a:t> staff to ensure attendance is accurate.</a:t>
            </a:r>
            <a:endParaRPr b="1" sz="1800"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➢"/>
            </a:pPr>
            <a:r>
              <a:rPr b="1" lang="en-US" sz="1800">
                <a:solidFill>
                  <a:srgbClr val="434343"/>
                </a:solidFill>
              </a:rPr>
              <a:t>Teachers will inform </a:t>
            </a:r>
            <a:r>
              <a:rPr b="1" lang="en-US" sz="1800">
                <a:solidFill>
                  <a:srgbClr val="434343"/>
                </a:solidFill>
              </a:rPr>
              <a:t>administrative</a:t>
            </a:r>
            <a:r>
              <a:rPr b="1" lang="en-US" sz="1800">
                <a:solidFill>
                  <a:srgbClr val="434343"/>
                </a:solidFill>
              </a:rPr>
              <a:t> staff if students join late virtually to ensure that attendance is accurate for the day.</a:t>
            </a:r>
            <a:endParaRPr b="1" sz="1800"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➢"/>
            </a:pPr>
            <a:r>
              <a:rPr b="1" lang="en-US" sz="1800">
                <a:solidFill>
                  <a:srgbClr val="434343"/>
                </a:solidFill>
              </a:rPr>
              <a:t>All families with internet connectivity issues will be provided information about free internet and school may provide jet packs to families with </a:t>
            </a:r>
            <a:r>
              <a:rPr b="1" lang="en-US" sz="1800">
                <a:solidFill>
                  <a:srgbClr val="434343"/>
                </a:solidFill>
              </a:rPr>
              <a:t>recurrent</a:t>
            </a:r>
            <a:r>
              <a:rPr b="1" lang="en-US" sz="1800">
                <a:solidFill>
                  <a:srgbClr val="434343"/>
                </a:solidFill>
              </a:rPr>
              <a:t> connectivity issues.</a:t>
            </a:r>
            <a:endParaRPr b="1"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22222"/>
                </a:solidFill>
                <a:highlight>
                  <a:schemeClr val="lt1"/>
                </a:highlight>
              </a:rPr>
              <a:t>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Highlights I Want the Board To Know</a:t>
            </a:r>
            <a:endParaRPr/>
          </a:p>
        </p:txBody>
      </p:sp>
      <p:sp>
        <p:nvSpPr>
          <p:cNvPr id="86" name="Google Shape;86;p12"/>
          <p:cNvSpPr txBox="1"/>
          <p:nvPr/>
        </p:nvSpPr>
        <p:spPr>
          <a:xfrm>
            <a:off x="275825" y="1266275"/>
            <a:ext cx="11282700" cy="53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434343"/>
                </a:solidFill>
              </a:rPr>
              <a:t>Reporting </a:t>
            </a:r>
            <a:endParaRPr b="1" i="1" sz="1600"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-US">
                <a:solidFill>
                  <a:srgbClr val="434343"/>
                </a:solidFill>
              </a:rPr>
              <a:t>CALPADS EOY(End of Year) reporting completed for all three schools</a:t>
            </a:r>
            <a:r>
              <a:rPr lang="en-US">
                <a:solidFill>
                  <a:srgbClr val="434343"/>
                </a:solidFill>
              </a:rPr>
              <a:t>. </a:t>
            </a:r>
            <a:endParaRPr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-US">
                <a:solidFill>
                  <a:srgbClr val="434343"/>
                </a:solidFill>
              </a:rPr>
              <a:t>Completed and submitted all information for Fiscal and Operational district audit.</a:t>
            </a:r>
            <a:endParaRPr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-US">
                <a:solidFill>
                  <a:srgbClr val="434343"/>
                </a:solidFill>
              </a:rPr>
              <a:t>Built student </a:t>
            </a:r>
            <a:r>
              <a:rPr lang="en-US">
                <a:solidFill>
                  <a:srgbClr val="434343"/>
                </a:solidFill>
              </a:rPr>
              <a:t>database</a:t>
            </a:r>
            <a:r>
              <a:rPr lang="en-US">
                <a:solidFill>
                  <a:srgbClr val="434343"/>
                </a:solidFill>
              </a:rPr>
              <a:t> system: courses, class rosters and data </a:t>
            </a:r>
            <a:r>
              <a:rPr lang="en-US">
                <a:solidFill>
                  <a:srgbClr val="434343"/>
                </a:solidFill>
              </a:rPr>
              <a:t>management</a:t>
            </a:r>
            <a:endParaRPr>
              <a:solidFill>
                <a:srgbClr val="434343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434343"/>
                </a:solidFill>
              </a:rPr>
              <a:t>Charter Renewal</a:t>
            </a:r>
            <a:endParaRPr b="1" i="1" sz="1600"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-US">
                <a:solidFill>
                  <a:srgbClr val="434343"/>
                </a:solidFill>
              </a:rPr>
              <a:t>Preparation and submission of documents and data for charter renewal AIPCS and AIPHS.</a:t>
            </a:r>
            <a:endParaRPr>
              <a:solidFill>
                <a:srgbClr val="434343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434343"/>
                </a:solidFill>
              </a:rPr>
              <a:t>District Registration</a:t>
            </a:r>
            <a:endParaRPr b="1" i="1" sz="1600"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-US">
                <a:solidFill>
                  <a:srgbClr val="434343"/>
                </a:solidFill>
              </a:rPr>
              <a:t>Implemented new online re-registration platform for school district (allowing families to immediately update the most current information all information will automatically sync to SIS data management platform)</a:t>
            </a:r>
            <a:endParaRPr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434343"/>
                </a:solidFill>
              </a:rPr>
              <a:t>Facilities &amp; Maintenance</a:t>
            </a:r>
            <a:endParaRPr b="1" i="1" sz="1600"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-US">
                <a:solidFill>
                  <a:srgbClr val="434343"/>
                </a:solidFill>
              </a:rPr>
              <a:t>Preparation and execution of COVID-19 school re-open plan</a:t>
            </a:r>
            <a:endParaRPr>
              <a:solidFill>
                <a:srgbClr val="434343"/>
              </a:solidFill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➢"/>
            </a:pPr>
            <a:r>
              <a:rPr lang="en-US">
                <a:solidFill>
                  <a:srgbClr val="434343"/>
                </a:solidFill>
              </a:rPr>
              <a:t>portable hand washing stations</a:t>
            </a:r>
            <a:endParaRPr>
              <a:solidFill>
                <a:srgbClr val="434343"/>
              </a:solidFill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➢"/>
            </a:pPr>
            <a:r>
              <a:rPr lang="en-US">
                <a:solidFill>
                  <a:srgbClr val="434343"/>
                </a:solidFill>
              </a:rPr>
              <a:t>routine maintenance following CDC guidelines and school safety requirements</a:t>
            </a:r>
            <a:endParaRPr>
              <a:solidFill>
                <a:srgbClr val="434343"/>
              </a:solidFill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➢"/>
            </a:pPr>
            <a:r>
              <a:rPr lang="en-US">
                <a:solidFill>
                  <a:srgbClr val="434343"/>
                </a:solidFill>
              </a:rPr>
              <a:t>temperature kiosk stations</a:t>
            </a:r>
            <a:endParaRPr>
              <a:solidFill>
                <a:srgbClr val="434343"/>
              </a:solidFill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➢"/>
            </a:pPr>
            <a:r>
              <a:rPr lang="en-US">
                <a:solidFill>
                  <a:srgbClr val="434343"/>
                </a:solidFill>
              </a:rPr>
              <a:t>plastic furniture covers </a:t>
            </a:r>
            <a:endParaRPr>
              <a:solidFill>
                <a:srgbClr val="434343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>
                <a:solidFill>
                  <a:srgbClr val="434343"/>
                </a:solidFill>
              </a:rPr>
              <a:t>Food Service Program</a:t>
            </a:r>
            <a:endParaRPr b="1" i="1" sz="1600">
              <a:solidFill>
                <a:srgbClr val="434343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</a:pPr>
            <a:r>
              <a:rPr lang="en-US">
                <a:solidFill>
                  <a:srgbClr val="434343"/>
                </a:solidFill>
              </a:rPr>
              <a:t>Implementation of new online application for lunch applications</a:t>
            </a:r>
            <a:r>
              <a:rPr b="1" i="1" lang="en-US">
                <a:solidFill>
                  <a:srgbClr val="434343"/>
                </a:solidFill>
              </a:rPr>
              <a:t> </a:t>
            </a:r>
            <a:r>
              <a:rPr lang="en-US">
                <a:solidFill>
                  <a:srgbClr val="434343"/>
                </a:solidFill>
              </a:rPr>
              <a:t>(allows families to be able to easily access and complete lunch applications and provides immediate Title 1 information for school district. All information completed sync with SIS data management platform)</a:t>
            </a:r>
            <a:endParaRPr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6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