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Lst>
  <p:sldSz cy="6858000" cx="12192000"/>
  <p:notesSz cx="12192000" cy="6858000"/>
  <p:embeddedFontLst>
    <p:embeddedFont>
      <p:font typeface="PT Sans Narrow"/>
      <p:regular r:id="rId11"/>
      <p:bold r:id="rId12"/>
    </p:embeddedFont>
    <p:embeddedFont>
      <p:font typeface="Helvetica Neue"/>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TSansNarrow-regular.fntdata"/><Relationship Id="rId10" Type="http://schemas.openxmlformats.org/officeDocument/2006/relationships/slide" Target="slides/slide5.xml"/><Relationship Id="rId13" Type="http://schemas.openxmlformats.org/officeDocument/2006/relationships/font" Target="fonts/HelveticaNeue-regular.fntdata"/><Relationship Id="rId12" Type="http://schemas.openxmlformats.org/officeDocument/2006/relationships/font" Target="fonts/PTSansNarrow-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HelveticaNeue-italic.fntdata"/><Relationship Id="rId14" Type="http://schemas.openxmlformats.org/officeDocument/2006/relationships/font" Target="fonts/HelveticaNeue-bold.fntdata"/><Relationship Id="rId16" Type="http://schemas.openxmlformats.org/officeDocument/2006/relationships/font" Target="fonts/HelveticaNeue-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8fd06bd894_0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8fd06bd894_0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8fd06bd894_0_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8fd06bd894_0_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8fd06bd894_0_1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9" name="Google Shape;69;g8fd06bd894_0_1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8fd06bd894_0_4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g8fd06bd894_0_4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aimscollegeboundkid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1909825" y="690123"/>
            <a:ext cx="6840900" cy="1921039"/>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lang="en-US"/>
              <a:t>  AIMS K-12 </a:t>
            </a:r>
            <a:br>
              <a:rPr lang="en-US"/>
            </a:br>
            <a:r>
              <a:rPr lang="en-US"/>
              <a:t>College Bound Kids</a:t>
            </a:r>
            <a:br>
              <a:rPr lang="en-US"/>
            </a:br>
            <a:r>
              <a:rPr lang="en-US" sz="2800"/>
              <a:t>Reporting Period August 2020</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l">
              <a:lnSpc>
                <a:spcPct val="119656"/>
              </a:lnSpc>
              <a:spcBef>
                <a:spcPts val="0"/>
              </a:spcBef>
              <a:spcAft>
                <a:spcPts val="0"/>
              </a:spcAft>
              <a:buClr>
                <a:srgbClr val="000000"/>
              </a:buClr>
              <a:buSzPts val="1400"/>
              <a:buFont typeface="Arial"/>
              <a:buNone/>
            </a:pPr>
            <a:r>
              <a:rPr b="0" i="0" lang="en-US" sz="1400" u="none" cap="none" strike="noStrike">
                <a:solidFill>
                  <a:srgbClr val="685D46"/>
                </a:solidFill>
                <a:latin typeface="Arial"/>
                <a:ea typeface="Arial"/>
                <a:cs typeface="Arial"/>
                <a:sym typeface="Arial"/>
              </a:rPr>
              <a:t>Matthew Gordan, College Bound Kids Coordinator </a:t>
            </a:r>
            <a:endParaRPr/>
          </a:p>
          <a:p>
            <a:pPr indent="909319" lvl="0" marL="12700" marR="5080" rtl="0" algn="l">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3"/>
            <a:ext cx="10818900" cy="1193400"/>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Highlight of CBK Website</a:t>
            </a:r>
            <a:endParaRPr sz="3600"/>
          </a:p>
        </p:txBody>
      </p:sp>
      <p:sp>
        <p:nvSpPr>
          <p:cNvPr id="60" name="Google Shape;60;p8"/>
          <p:cNvSpPr txBox="1"/>
          <p:nvPr/>
        </p:nvSpPr>
        <p:spPr>
          <a:xfrm>
            <a:off x="70750" y="1220750"/>
            <a:ext cx="11487600" cy="54981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a:p>
            <a:pPr indent="0" lvl="0" marL="457200" marR="0" rtl="0" algn="l">
              <a:lnSpc>
                <a:spcPct val="100000"/>
              </a:lnSpc>
              <a:spcBef>
                <a:spcPts val="0"/>
              </a:spcBef>
              <a:spcAft>
                <a:spcPts val="0"/>
              </a:spcAft>
              <a:buClr>
                <a:srgbClr val="000000"/>
              </a:buClr>
              <a:buSzPts val="1800"/>
              <a:buFont typeface="Arial"/>
              <a:buNone/>
            </a:pPr>
            <a:r>
              <a:rPr b="1" lang="en-US" sz="1800">
                <a:solidFill>
                  <a:srgbClr val="5B0F00"/>
                </a:solidFill>
                <a:latin typeface="Helvetica Neue"/>
                <a:ea typeface="Helvetica Neue"/>
                <a:cs typeface="Helvetica Neue"/>
                <a:sym typeface="Helvetica Neue"/>
              </a:rPr>
              <a:t>The “College Application Tips” section is a good one. It includes my tips on essay writing, information on the UC essay requirement, and resources to learn exactly what entails a liberal arts degree. Throw in a “Did You Know Fact” and photo of Steph Curry’s picture perfect jump shot and you have a highlight of the CBK website. </a:t>
            </a:r>
            <a:endParaRPr b="1" sz="1800">
              <a:solidFill>
                <a:srgbClr val="5B0F00"/>
              </a:solidFill>
              <a:latin typeface="Helvetica Neue"/>
              <a:ea typeface="Helvetica Neue"/>
              <a:cs typeface="Helvetica Neue"/>
              <a:sym typeface="Helvetica Neue"/>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457200" marR="0" rtl="0" algn="l">
              <a:lnSpc>
                <a:spcPct val="100000"/>
              </a:lnSpc>
              <a:spcBef>
                <a:spcPts val="0"/>
              </a:spcBef>
              <a:spcAft>
                <a:spcPts val="0"/>
              </a:spcAft>
              <a:buClr>
                <a:srgbClr val="000000"/>
              </a:buClr>
              <a:buSzPts val="1800"/>
              <a:buFont typeface="Arial"/>
              <a:buNone/>
            </a:pPr>
            <a:r>
              <a:rPr lang="en-US" sz="2600" u="sng">
                <a:solidFill>
                  <a:schemeClr val="hlink"/>
                </a:solidFill>
                <a:hlinkClick r:id="rId3"/>
              </a:rPr>
              <a:t>https://aimscollegeboundkids.org/</a:t>
            </a:r>
            <a:endParaRPr b="1" sz="3300">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rgbClr val="000000"/>
              </a:buClr>
              <a:buSzPts val="1400"/>
              <a:buFont typeface="Arial"/>
              <a:buNone/>
            </a:pPr>
            <a:r>
              <a:t/>
            </a:r>
            <a:endParaRPr b="1" i="0" sz="29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200" y="670572"/>
            <a:ext cx="10221000" cy="1181700"/>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Summer Work Completed</a:t>
            </a:r>
            <a:endParaRPr sz="3600"/>
          </a:p>
        </p:txBody>
      </p:sp>
      <p:sp>
        <p:nvSpPr>
          <p:cNvPr id="66" name="Google Shape;66;p9"/>
          <p:cNvSpPr txBox="1"/>
          <p:nvPr/>
        </p:nvSpPr>
        <p:spPr>
          <a:xfrm>
            <a:off x="517200" y="1220750"/>
            <a:ext cx="11041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rgbClr val="000000"/>
              </a:buClr>
              <a:buSzPts val="1400"/>
              <a:buFont typeface="Arial"/>
              <a:buNone/>
            </a:pPr>
            <a:r>
              <a:t/>
            </a:r>
            <a:endParaRPr sz="1900"/>
          </a:p>
          <a:p>
            <a:pPr indent="0" lvl="0" marL="0" marR="0" rtl="0" algn="l">
              <a:lnSpc>
                <a:spcPct val="100000"/>
              </a:lnSpc>
              <a:spcBef>
                <a:spcPts val="0"/>
              </a:spcBef>
              <a:spcAft>
                <a:spcPts val="0"/>
              </a:spcAft>
              <a:buClr>
                <a:srgbClr val="000000"/>
              </a:buClr>
              <a:buSzPts val="1400"/>
              <a:buFont typeface="Arial"/>
              <a:buNone/>
            </a:pPr>
            <a:r>
              <a:rPr lang="en-US" sz="1900"/>
              <a:t>*Went through transcripts and set those up with credit recovery who needed it. </a:t>
            </a:r>
            <a:endParaRPr sz="1900"/>
          </a:p>
          <a:p>
            <a:pPr indent="0" lvl="0" marL="0" marR="0" rtl="0" algn="l">
              <a:lnSpc>
                <a:spcPct val="100000"/>
              </a:lnSpc>
              <a:spcBef>
                <a:spcPts val="0"/>
              </a:spcBef>
              <a:spcAft>
                <a:spcPts val="0"/>
              </a:spcAft>
              <a:buClr>
                <a:srgbClr val="000000"/>
              </a:buClr>
              <a:buSzPts val="1400"/>
              <a:buFont typeface="Arial"/>
              <a:buNone/>
            </a:pPr>
            <a:r>
              <a:t/>
            </a:r>
            <a:endParaRPr sz="1900"/>
          </a:p>
          <a:p>
            <a:pPr indent="0" lvl="0" marL="0" marR="0" rtl="0" algn="l">
              <a:lnSpc>
                <a:spcPct val="100000"/>
              </a:lnSpc>
              <a:spcBef>
                <a:spcPts val="0"/>
              </a:spcBef>
              <a:spcAft>
                <a:spcPts val="0"/>
              </a:spcAft>
              <a:buClr>
                <a:srgbClr val="000000"/>
              </a:buClr>
              <a:buSzPts val="1400"/>
              <a:buFont typeface="Arial"/>
              <a:buNone/>
            </a:pPr>
            <a:r>
              <a:rPr lang="en-US" sz="1900"/>
              <a:t>*Met with some parents and students throughout summer</a:t>
            </a:r>
            <a:endParaRPr sz="1900"/>
          </a:p>
          <a:p>
            <a:pPr indent="0" lvl="0" marL="0" marR="0" rtl="0" algn="l">
              <a:lnSpc>
                <a:spcPct val="100000"/>
              </a:lnSpc>
              <a:spcBef>
                <a:spcPts val="0"/>
              </a:spcBef>
              <a:spcAft>
                <a:spcPts val="0"/>
              </a:spcAft>
              <a:buClr>
                <a:srgbClr val="000000"/>
              </a:buClr>
              <a:buSzPts val="1400"/>
              <a:buFont typeface="Arial"/>
              <a:buNone/>
            </a:pPr>
            <a:r>
              <a:t/>
            </a:r>
            <a:endParaRPr sz="1900"/>
          </a:p>
          <a:p>
            <a:pPr indent="0" lvl="0" marL="0" marR="0" rtl="0" algn="l">
              <a:lnSpc>
                <a:spcPct val="100000"/>
              </a:lnSpc>
              <a:spcBef>
                <a:spcPts val="0"/>
              </a:spcBef>
              <a:spcAft>
                <a:spcPts val="0"/>
              </a:spcAft>
              <a:buClr>
                <a:srgbClr val="000000"/>
              </a:buClr>
              <a:buSzPts val="1400"/>
              <a:buFont typeface="Arial"/>
              <a:buNone/>
            </a:pPr>
            <a:r>
              <a:rPr lang="en-US" sz="1900"/>
              <a:t>*Created curriculum/content for College Planning class</a:t>
            </a:r>
            <a:endParaRPr sz="1900"/>
          </a:p>
          <a:p>
            <a:pPr indent="0" lvl="0" marL="0" marR="0" rtl="0" algn="l">
              <a:lnSpc>
                <a:spcPct val="100000"/>
              </a:lnSpc>
              <a:spcBef>
                <a:spcPts val="0"/>
              </a:spcBef>
              <a:spcAft>
                <a:spcPts val="0"/>
              </a:spcAft>
              <a:buClr>
                <a:srgbClr val="000000"/>
              </a:buClr>
              <a:buSzPts val="1400"/>
              <a:buFont typeface="Arial"/>
              <a:buNone/>
            </a:pPr>
            <a:r>
              <a:t/>
            </a:r>
            <a:endParaRPr sz="1900"/>
          </a:p>
          <a:p>
            <a:pPr indent="0" lvl="0" marL="0" marR="0" rtl="0" algn="l">
              <a:lnSpc>
                <a:spcPct val="100000"/>
              </a:lnSpc>
              <a:spcBef>
                <a:spcPts val="0"/>
              </a:spcBef>
              <a:spcAft>
                <a:spcPts val="0"/>
              </a:spcAft>
              <a:buClr>
                <a:srgbClr val="000000"/>
              </a:buClr>
              <a:buSzPts val="1400"/>
              <a:buFont typeface="Arial"/>
              <a:buNone/>
            </a:pPr>
            <a:r>
              <a:rPr lang="en-US" sz="1900"/>
              <a:t>*Attended PD for AP-related matters (College Board), essay writing (Ethan Sawyer, “College Essay Guy”) and QuestBridge.</a:t>
            </a:r>
            <a:endParaRPr sz="1900"/>
          </a:p>
          <a:p>
            <a:pPr indent="0" lvl="0" marL="0" marR="0" rtl="0" algn="l">
              <a:lnSpc>
                <a:spcPct val="100000"/>
              </a:lnSpc>
              <a:spcBef>
                <a:spcPts val="0"/>
              </a:spcBef>
              <a:spcAft>
                <a:spcPts val="0"/>
              </a:spcAft>
              <a:buClr>
                <a:srgbClr val="000000"/>
              </a:buClr>
              <a:buSzPts val="1400"/>
              <a:buFont typeface="Arial"/>
              <a:buNone/>
            </a:pPr>
            <a:r>
              <a:t/>
            </a:r>
            <a:endParaRPr b="0" i="0" sz="19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900" u="none" cap="none" strike="noStrike">
              <a:solidFill>
                <a:srgbClr val="000000"/>
              </a:solidFill>
              <a:latin typeface="Arial"/>
              <a:ea typeface="Arial"/>
              <a:cs typeface="Arial"/>
              <a:sym typeface="Arial"/>
            </a:endParaRPr>
          </a:p>
          <a:p>
            <a:pPr indent="0" lvl="0" marL="457200" marR="0" rtl="0" algn="l">
              <a:lnSpc>
                <a:spcPct val="200000"/>
              </a:lnSpc>
              <a:spcBef>
                <a:spcPts val="0"/>
              </a:spcBef>
              <a:spcAft>
                <a:spcPts val="0"/>
              </a:spcAft>
              <a:buNone/>
            </a:pPr>
            <a:r>
              <a:t/>
            </a:r>
            <a:endParaRPr b="0" i="0" sz="19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1" i="0" sz="19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0"/>
          <p:cNvSpPr txBox="1"/>
          <p:nvPr>
            <p:ph type="title"/>
          </p:nvPr>
        </p:nvSpPr>
        <p:spPr>
          <a:xfrm>
            <a:off x="517199" y="670574"/>
            <a:ext cx="11295900" cy="12819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August and September Planned Activities</a:t>
            </a:r>
            <a:endParaRPr/>
          </a:p>
        </p:txBody>
      </p:sp>
      <p:sp>
        <p:nvSpPr>
          <p:cNvPr id="72" name="Google Shape;72;p10"/>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rgbClr val="000000"/>
              </a:buClr>
              <a:buSzPts val="1800"/>
              <a:buFont typeface="Arial"/>
              <a:buNone/>
            </a:pPr>
            <a:r>
              <a:t/>
            </a:r>
            <a:endParaRPr i="0" sz="2300" u="none" cap="none" strike="noStrike">
              <a:latin typeface="Lucida Sans"/>
              <a:ea typeface="Lucida Sans"/>
              <a:cs typeface="Lucida Sans"/>
              <a:sym typeface="Lucida Sans"/>
            </a:endParaRPr>
          </a:p>
          <a:p>
            <a:pPr indent="0" lvl="0" marL="457200" marR="0" rtl="0" algn="l">
              <a:lnSpc>
                <a:spcPct val="200000"/>
              </a:lnSpc>
              <a:spcBef>
                <a:spcPts val="0"/>
              </a:spcBef>
              <a:spcAft>
                <a:spcPts val="0"/>
              </a:spcAft>
              <a:buNone/>
            </a:pPr>
            <a:r>
              <a:rPr lang="en-US" sz="1900"/>
              <a:t>*Introduce Seniors to college application process</a:t>
            </a:r>
            <a:endParaRPr sz="1900"/>
          </a:p>
          <a:p>
            <a:pPr indent="0" lvl="0" marL="457200" marR="0" rtl="0" algn="l">
              <a:lnSpc>
                <a:spcPct val="200000"/>
              </a:lnSpc>
              <a:spcBef>
                <a:spcPts val="0"/>
              </a:spcBef>
              <a:spcAft>
                <a:spcPts val="0"/>
              </a:spcAft>
              <a:buNone/>
            </a:pPr>
            <a:r>
              <a:rPr lang="en-US" sz="1900"/>
              <a:t>*Lead students on research of schools and majors</a:t>
            </a:r>
            <a:endParaRPr sz="1900"/>
          </a:p>
          <a:p>
            <a:pPr indent="0" lvl="0" marL="457200" marR="0" rtl="0" algn="l">
              <a:lnSpc>
                <a:spcPct val="200000"/>
              </a:lnSpc>
              <a:spcBef>
                <a:spcPts val="0"/>
              </a:spcBef>
              <a:spcAft>
                <a:spcPts val="0"/>
              </a:spcAft>
              <a:buNone/>
            </a:pPr>
            <a:r>
              <a:rPr lang="en-US" sz="1900"/>
              <a:t>*Help students complete prestigious scholarships for those applicable (QuestBridge, Bill Gates, </a:t>
            </a:r>
            <a:endParaRPr sz="1900"/>
          </a:p>
          <a:p>
            <a:pPr indent="457200" lvl="0" marL="457200" marR="0" rtl="0" algn="l">
              <a:lnSpc>
                <a:spcPct val="200000"/>
              </a:lnSpc>
              <a:spcBef>
                <a:spcPts val="0"/>
              </a:spcBef>
              <a:spcAft>
                <a:spcPts val="0"/>
              </a:spcAft>
              <a:buNone/>
            </a:pPr>
            <a:r>
              <a:rPr lang="en-US" sz="1900"/>
              <a:t>Posse, etc.) and begin general scholarship hunting</a:t>
            </a:r>
            <a:endParaRPr sz="1900"/>
          </a:p>
          <a:p>
            <a:pPr indent="0" lvl="0" marL="457200" marR="0" rtl="0" algn="l">
              <a:lnSpc>
                <a:spcPct val="200000"/>
              </a:lnSpc>
              <a:spcBef>
                <a:spcPts val="0"/>
              </a:spcBef>
              <a:spcAft>
                <a:spcPts val="0"/>
              </a:spcAft>
              <a:buNone/>
            </a:pPr>
            <a:r>
              <a:rPr lang="en-US" sz="1900"/>
              <a:t>*Begin drafting and revising 4 UC personal essays for all Seniors</a:t>
            </a:r>
            <a:endParaRPr sz="1900"/>
          </a:p>
          <a:p>
            <a:pPr indent="0" lvl="0" marL="457200" marR="0" rtl="0" algn="l">
              <a:lnSpc>
                <a:spcPct val="200000"/>
              </a:lnSpc>
              <a:spcBef>
                <a:spcPts val="0"/>
              </a:spcBef>
              <a:spcAft>
                <a:spcPts val="0"/>
              </a:spcAft>
              <a:buNone/>
            </a:pPr>
            <a:r>
              <a:rPr lang="en-US" sz="1900"/>
              <a:t>*Ensure students are taking correct courses/credit recovery</a:t>
            </a:r>
            <a:endParaRPr sz="1900"/>
          </a:p>
          <a:p>
            <a:pPr indent="0" lvl="0" marL="457200" marR="0" rtl="0" algn="l">
              <a:lnSpc>
                <a:spcPct val="200000"/>
              </a:lnSpc>
              <a:spcBef>
                <a:spcPts val="0"/>
              </a:spcBef>
              <a:spcAft>
                <a:spcPts val="0"/>
              </a:spcAft>
              <a:buNone/>
            </a:pPr>
            <a:r>
              <a:rPr lang="en-US" sz="1900"/>
              <a:t>*Facilitate Seniors meetings virtually with college admissions officers</a:t>
            </a:r>
            <a:endParaRPr sz="1900"/>
          </a:p>
          <a:p>
            <a:pPr indent="0" lvl="0" marL="457200" marR="0" rtl="0" algn="l">
              <a:lnSpc>
                <a:spcPct val="200000"/>
              </a:lnSpc>
              <a:spcBef>
                <a:spcPts val="0"/>
              </a:spcBef>
              <a:spcAft>
                <a:spcPts val="0"/>
              </a:spcAft>
              <a:buNone/>
            </a:pPr>
            <a:r>
              <a:rPr lang="en-US" sz="1900"/>
              <a:t>*Fireside chats with AIMS alumni</a:t>
            </a:r>
            <a:endParaRPr sz="1900"/>
          </a:p>
          <a:p>
            <a:pPr indent="0" lvl="0" marL="457200" marR="0" rtl="0" algn="l">
              <a:lnSpc>
                <a:spcPct val="200000"/>
              </a:lnSpc>
              <a:spcBef>
                <a:spcPts val="0"/>
              </a:spcBef>
              <a:spcAft>
                <a:spcPts val="0"/>
              </a:spcAft>
              <a:buNone/>
            </a:pPr>
            <a:r>
              <a:rPr lang="en-US" sz="1900"/>
              <a:t>*Complete Cal Grant paperwork for all current Seniors and last year’s Seniors</a:t>
            </a:r>
            <a:endParaRPr sz="1900"/>
          </a:p>
          <a:p>
            <a:pPr indent="0" lvl="0" marL="457200" marR="0" rtl="0" algn="l">
              <a:lnSpc>
                <a:spcPct val="200000"/>
              </a:lnSpc>
              <a:spcBef>
                <a:spcPts val="0"/>
              </a:spcBef>
              <a:spcAft>
                <a:spcPts val="0"/>
              </a:spcAft>
              <a:buNone/>
            </a:pPr>
            <a:r>
              <a:t/>
            </a:r>
            <a:endParaRPr>
              <a:solidFill>
                <a:srgbClr val="434343"/>
              </a:solidFill>
            </a:endParaRPr>
          </a:p>
          <a:p>
            <a:pPr indent="0" lvl="0" marL="457200" marR="0" rtl="0" algn="l">
              <a:lnSpc>
                <a:spcPct val="200000"/>
              </a:lnSpc>
              <a:spcBef>
                <a:spcPts val="0"/>
              </a:spcBef>
              <a:spcAft>
                <a:spcPts val="0"/>
              </a:spcAft>
              <a:buClr>
                <a:srgbClr val="000000"/>
              </a:buClr>
              <a:buSzPts val="1400"/>
              <a:buFont typeface="Arial"/>
              <a:buNone/>
            </a:pPr>
            <a:r>
              <a:t/>
            </a:r>
            <a:endParaRPr b="0" i="0" sz="1400" u="none" cap="none" strike="noStrike">
              <a:solidFill>
                <a:srgbClr val="434343"/>
              </a:solidFill>
              <a:latin typeface="Arial"/>
              <a:ea typeface="Arial"/>
              <a:cs typeface="Arial"/>
              <a:sym typeface="Arial"/>
            </a:endParaRPr>
          </a:p>
          <a:p>
            <a:pPr indent="0" lvl="0" marL="1371600" marR="0" rtl="0" algn="l">
              <a:lnSpc>
                <a:spcPct val="200000"/>
              </a:lnSpc>
              <a:spcBef>
                <a:spcPts val="315"/>
              </a:spcBef>
              <a:spcAft>
                <a:spcPts val="0"/>
              </a:spcAft>
              <a:buClr>
                <a:srgbClr val="000000"/>
              </a:buClr>
              <a:buSzPts val="1400"/>
              <a:buFont typeface="Arial"/>
              <a:buNone/>
            </a:pPr>
            <a:r>
              <a:t/>
            </a:r>
            <a:endParaRPr b="0" i="0" sz="1400" u="none" cap="none" strike="noStrike">
              <a:solidFill>
                <a:srgbClr val="5B0F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1"/>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endParaRPr/>
          </a:p>
        </p:txBody>
      </p:sp>
      <p:sp>
        <p:nvSpPr>
          <p:cNvPr id="78" name="Google Shape;78;p11"/>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marR="0" rtl="0" algn="l">
              <a:lnSpc>
                <a:spcPct val="2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0" marR="0" rtl="0" algn="l">
              <a:lnSpc>
                <a:spcPct val="200000"/>
              </a:lnSpc>
              <a:spcBef>
                <a:spcPts val="0"/>
              </a:spcBef>
              <a:spcAft>
                <a:spcPts val="0"/>
              </a:spcAft>
              <a:buClr>
                <a:srgbClr val="000000"/>
              </a:buClr>
              <a:buSzPts val="1800"/>
              <a:buFont typeface="Arial"/>
              <a:buNone/>
            </a:pPr>
            <a:r>
              <a:rPr b="1" lang="en-US" sz="1800">
                <a:solidFill>
                  <a:srgbClr val="434343"/>
                </a:solidFill>
                <a:latin typeface="Lucida Sans"/>
                <a:ea typeface="Lucida Sans"/>
                <a:cs typeface="Lucida Sans"/>
                <a:sym typeface="Lucida Sans"/>
              </a:rPr>
              <a:t>*I’m excited to have a college planning class again, helping ensure students get on track, stay on track, and enter April with numerous options for what they will do on the next leg of their journey.</a:t>
            </a:r>
            <a:endParaRPr b="1" sz="1800">
              <a:solidFill>
                <a:srgbClr val="434343"/>
              </a:solidFill>
              <a:latin typeface="Lucida Sans"/>
              <a:ea typeface="Lucida Sans"/>
              <a:cs typeface="Lucida Sans"/>
              <a:sym typeface="Lucida Sans"/>
            </a:endParaRPr>
          </a:p>
          <a:p>
            <a:pPr indent="0" lvl="0" marL="0" marR="0" rtl="0" algn="l">
              <a:lnSpc>
                <a:spcPct val="2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0" marR="0" rtl="0" algn="l">
              <a:lnSpc>
                <a:spcPct val="200000"/>
              </a:lnSpc>
              <a:spcBef>
                <a:spcPts val="0"/>
              </a:spcBef>
              <a:spcAft>
                <a:spcPts val="0"/>
              </a:spcAft>
              <a:buClr>
                <a:srgbClr val="000000"/>
              </a:buClr>
              <a:buSzPts val="1800"/>
              <a:buFont typeface="Arial"/>
              <a:buNone/>
            </a:pPr>
            <a:r>
              <a:rPr b="1" lang="en-US" sz="1800">
                <a:solidFill>
                  <a:srgbClr val="434343"/>
                </a:solidFill>
                <a:latin typeface="Lucida Sans"/>
                <a:ea typeface="Lucida Sans"/>
                <a:cs typeface="Lucida Sans"/>
                <a:sym typeface="Lucida Sans"/>
              </a:rPr>
              <a:t>*102 Seniors will receive personalized help/feedback from me in regards to their college entrance essays! That’s 408 UC essays. It’s going to be a monumental achievement for AIMS!</a:t>
            </a:r>
            <a:endParaRPr b="1" sz="1800">
              <a:solidFill>
                <a:srgbClr val="434343"/>
              </a:solidFill>
              <a:latin typeface="Lucida Sans"/>
              <a:ea typeface="Lucida Sans"/>
              <a:cs typeface="Lucida Sans"/>
              <a:sym typeface="Lucida Sans"/>
            </a:endParaRPr>
          </a:p>
          <a:p>
            <a:pPr indent="0" lvl="0" marL="914400" marR="0" rtl="0" algn="l">
              <a:lnSpc>
                <a:spcPct val="100000"/>
              </a:lnSpc>
              <a:spcBef>
                <a:spcPts val="315"/>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