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12192000" cy="6858000"/>
  <p:embeddedFontLst>
    <p:embeddedFont>
      <p:font typeface="Roboto"/>
      <p:regular r:id="rId11"/>
      <p:bold r:id="rId12"/>
      <p:italic r:id="rId13"/>
      <p:boldItalic r:id="rId14"/>
    </p:embeddedFont>
    <p:embeddedFont>
      <p:font typeface="PT Sans Narrow"/>
      <p:regular r:id="rId15"/>
      <p:bold r:id="rId16"/>
    </p:embeddedFont>
    <p:embeddedFont>
      <p:font typeface="Helvetica Neue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Italic.fntdata"/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TSansNarrow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HelveticaNeue-regular.fntdata"/><Relationship Id="rId16" Type="http://schemas.openxmlformats.org/officeDocument/2006/relationships/font" Target="fonts/PTSansNarrow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0" name="Google Shape;70;p4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894d1ca21_0_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7" name="Google Shape;77;g8894d1ca21_0_5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ctrTitle"/>
          </p:nvPr>
        </p:nvSpPr>
        <p:spPr>
          <a:xfrm>
            <a:off x="2595625" y="842523"/>
            <a:ext cx="6840900" cy="26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397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AIMS K-12 English Language Development</a:t>
            </a:r>
            <a:br>
              <a:rPr lang="en-US"/>
            </a:br>
            <a:r>
              <a:rPr lang="en-US"/>
              <a:t>	</a:t>
            </a:r>
            <a:r>
              <a:rPr lang="en-US" sz="2800"/>
              <a:t>Reporting Peri</a:t>
            </a:r>
            <a:r>
              <a:rPr lang="en-US" sz="2800"/>
              <a:t>od August </a:t>
            </a:r>
            <a:r>
              <a:rPr lang="en-US" sz="2800"/>
              <a:t>2020</a:t>
            </a:r>
            <a:endParaRPr sz="2800"/>
          </a:p>
        </p:txBody>
      </p:sp>
      <p:sp>
        <p:nvSpPr>
          <p:cNvPr id="52" name="Google Shape;52;p7"/>
          <p:cNvSpPr txBox="1"/>
          <p:nvPr/>
        </p:nvSpPr>
        <p:spPr>
          <a:xfrm>
            <a:off x="2377713" y="3429000"/>
            <a:ext cx="7239000" cy="5471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noAutofit/>
          </a:bodyPr>
          <a:lstStyle/>
          <a:p>
            <a:pPr indent="0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Vannee Chand, ELD Coordinator </a:t>
            </a:r>
            <a:endParaRPr/>
          </a:p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17199" y="670573"/>
            <a:ext cx="10819015" cy="11933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Technology-Based and On-line Tools Administrators, Faculty and Support Staff Employed to Support Remote ELD Teaching and Learning.</a:t>
            </a:r>
            <a:endParaRPr/>
          </a:p>
        </p:txBody>
      </p:sp>
      <p:sp>
        <p:nvSpPr>
          <p:cNvPr id="60" name="Google Shape;60;p8"/>
          <p:cNvSpPr txBox="1"/>
          <p:nvPr/>
        </p:nvSpPr>
        <p:spPr>
          <a:xfrm>
            <a:off x="593400" y="2667350"/>
            <a:ext cx="11041200" cy="38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00" u="sng">
                <a:solidFill>
                  <a:schemeClr val="dk1"/>
                </a:solidFill>
              </a:rPr>
              <a:t>Curriculum/Intervention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Elementary-Benchmark Advance/Booknook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Middle School-	Launch/Link to Literacy/Push-In support 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High School-Launch/Link to Literacy/Edge/Language Lab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00" u="sng">
                <a:solidFill>
                  <a:schemeClr val="dk1"/>
                </a:solidFill>
              </a:rPr>
              <a:t>Blended Learning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 Newsela, Quill, Rosetta Stone, Learning Ally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00" u="sng">
                <a:solidFill>
                  <a:schemeClr val="dk1"/>
                </a:solidFill>
              </a:rPr>
              <a:t>Platform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Schoology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Video Conferencing: Zoom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Google Docs, Google Translate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366731" y="219161"/>
            <a:ext cx="11242677" cy="1181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Qualitative and Quantitative Strategies Employed to Ensure Quality Effective  ELD Teaching and Learning</a:t>
            </a:r>
            <a:br>
              <a:rPr lang="en-US" sz="3600"/>
            </a:br>
            <a:br>
              <a:rPr lang="en-US" sz="3600"/>
            </a:br>
            <a:br>
              <a:rPr lang="en-US" sz="3600"/>
            </a:br>
            <a:r>
              <a:rPr lang="en-US" sz="3600"/>
              <a:t> </a:t>
            </a:r>
            <a:endParaRPr/>
          </a:p>
        </p:txBody>
      </p:sp>
      <p:sp>
        <p:nvSpPr>
          <p:cNvPr id="66" name="Google Shape;66;p9"/>
          <p:cNvSpPr txBox="1"/>
          <p:nvPr/>
        </p:nvSpPr>
        <p:spPr>
          <a:xfrm>
            <a:off x="517200" y="1220750"/>
            <a:ext cx="11041200" cy="48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" name="Google Shape;67;p9"/>
          <p:cNvSpPr/>
          <p:nvPr/>
        </p:nvSpPr>
        <p:spPr>
          <a:xfrm>
            <a:off x="587300" y="1546266"/>
            <a:ext cx="11041200" cy="52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US" sz="1800">
                <a:solidFill>
                  <a:schemeClr val="dk1"/>
                </a:solidFill>
              </a:rPr>
              <a:t> Professional </a:t>
            </a:r>
            <a:r>
              <a:rPr b="1" lang="en-US" sz="1800">
                <a:solidFill>
                  <a:schemeClr val="dk1"/>
                </a:solidFill>
              </a:rPr>
              <a:t>Development</a:t>
            </a:r>
            <a:r>
              <a:rPr b="1" lang="en-US" sz="1800">
                <a:solidFill>
                  <a:schemeClr val="dk1"/>
                </a:solidFill>
              </a:rPr>
              <a:t> on ELD with additional 3 workshops once a month. </a:t>
            </a:r>
            <a:endParaRPr b="1" sz="18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Focus on Integrated and Designated ELD 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All teachers are required to provide support to all language levels.</a:t>
            </a:r>
            <a:endParaRPr sz="16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US" sz="1800">
                <a:solidFill>
                  <a:schemeClr val="dk1"/>
                </a:solidFill>
              </a:rPr>
              <a:t>ELD Google Drive will be shared with teachers.</a:t>
            </a:r>
            <a:endParaRPr b="1" sz="18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Newcomer Resources 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LTEL Resources 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EL Strategies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SDAIE Lessons 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ELD Standards and more</a:t>
            </a:r>
            <a:endParaRPr sz="16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US" sz="1800">
                <a:solidFill>
                  <a:schemeClr val="dk1"/>
                </a:solidFill>
              </a:rPr>
              <a:t>ELD Intervention Staff and ELD Teacher will provide intervention and tutoring.</a:t>
            </a:r>
            <a:endParaRPr b="1" sz="18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Schedules</a:t>
            </a:r>
            <a:r>
              <a:rPr lang="en-US" sz="1600">
                <a:solidFill>
                  <a:schemeClr val="dk1"/>
                </a:solidFill>
              </a:rPr>
              <a:t> will be made for each teacher and a list of ELs will be provide with levels.</a:t>
            </a:r>
            <a:endParaRPr b="1"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US" sz="1800">
                <a:solidFill>
                  <a:schemeClr val="dk1"/>
                </a:solidFill>
              </a:rPr>
              <a:t>ELD Coordinator will provide teacher support with integrated and </a:t>
            </a:r>
            <a:r>
              <a:rPr b="1" lang="en-US" sz="1800">
                <a:solidFill>
                  <a:schemeClr val="dk1"/>
                </a:solidFill>
              </a:rPr>
              <a:t>designated</a:t>
            </a:r>
            <a:r>
              <a:rPr b="1" lang="en-US" sz="1800">
                <a:solidFill>
                  <a:schemeClr val="dk1"/>
                </a:solidFill>
              </a:rPr>
              <a:t> ELD. </a:t>
            </a:r>
            <a:endParaRPr b="1" sz="18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Continued training and EL Resources shared.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WIll meet teachers one on one to check for understanding.</a:t>
            </a:r>
            <a:endParaRPr sz="16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US" sz="1800">
                <a:solidFill>
                  <a:schemeClr val="dk1"/>
                </a:solidFill>
              </a:rPr>
              <a:t>ELD Coordinator will oversee ELD platform usages for ELs.</a:t>
            </a:r>
            <a:endParaRPr b="1"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US" sz="1800">
                <a:solidFill>
                  <a:schemeClr val="dk1"/>
                </a:solidFill>
              </a:rPr>
              <a:t>Communication Log will be completed by all ELD staff.</a:t>
            </a:r>
            <a:endParaRPr b="1"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US" sz="1800">
                <a:solidFill>
                  <a:schemeClr val="dk1"/>
                </a:solidFill>
              </a:rPr>
              <a:t>ELD Coordinator will send out notifications to families on their </a:t>
            </a:r>
            <a:r>
              <a:rPr b="1" lang="en-US" sz="1800">
                <a:solidFill>
                  <a:schemeClr val="dk1"/>
                </a:solidFill>
              </a:rPr>
              <a:t>child's</a:t>
            </a:r>
            <a:r>
              <a:rPr b="1" lang="en-US" sz="1800">
                <a:solidFill>
                  <a:schemeClr val="dk1"/>
                </a:solidFill>
              </a:rPr>
              <a:t> EL status and ELD Program. </a:t>
            </a:r>
            <a:endParaRPr b="1"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517199" y="137174"/>
            <a:ext cx="112959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Quantitative and Qualitative Issues/Concerns and Resolutions That Emanated from On-Line Communication With ELD Staff</a:t>
            </a:r>
            <a:br>
              <a:rPr lang="en-US" sz="3600"/>
            </a:br>
            <a:br>
              <a:rPr lang="en-US" sz="3600"/>
            </a:br>
            <a:endParaRPr sz="3600"/>
          </a:p>
        </p:txBody>
      </p:sp>
      <p:sp>
        <p:nvSpPr>
          <p:cNvPr id="73" name="Google Shape;73;p10"/>
          <p:cNvSpPr txBox="1"/>
          <p:nvPr/>
        </p:nvSpPr>
        <p:spPr>
          <a:xfrm>
            <a:off x="527474" y="1231024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" name="Google Shape;74;p10"/>
          <p:cNvSpPr/>
          <p:nvPr/>
        </p:nvSpPr>
        <p:spPr>
          <a:xfrm>
            <a:off x="378950" y="1778976"/>
            <a:ext cx="11434200" cy="49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ELD teacher will have questions about the </a:t>
            </a:r>
            <a:r>
              <a:rPr lang="en-US" sz="2000"/>
              <a:t>curriculum</a:t>
            </a:r>
            <a:r>
              <a:rPr lang="en-US" sz="2000"/>
              <a:t> and resources.	</a:t>
            </a:r>
            <a:endParaRPr sz="2000"/>
          </a:p>
          <a:p>
            <a:pPr indent="-355600" lvl="0" marL="13716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ELD Coordinator along with deans will work with ELD teacher and provide support.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D</a:t>
            </a:r>
            <a:r>
              <a:rPr lang="en-US" sz="2000"/>
              <a:t>ifficulty</a:t>
            </a:r>
            <a:r>
              <a:rPr lang="en-US" sz="2000"/>
              <a:t> to collaborate and schedule time to meet.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When there’s a schedule, zoom is a great platform to meet and talk face to face.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Hard to manage intervention and communication when not in person.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A communication and intervention  log will be completed on a daily basis for each school site.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type="title"/>
          </p:nvPr>
        </p:nvSpPr>
        <p:spPr>
          <a:xfrm>
            <a:off x="517200" y="670577"/>
            <a:ext cx="11674800" cy="57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Highlights I Want the Board To Know</a:t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600"/>
          </a:p>
        </p:txBody>
      </p:sp>
      <p:sp>
        <p:nvSpPr>
          <p:cNvPr id="80" name="Google Shape;80;p11"/>
          <p:cNvSpPr txBox="1"/>
          <p:nvPr/>
        </p:nvSpPr>
        <p:spPr>
          <a:xfrm>
            <a:off x="517200" y="1738325"/>
            <a:ext cx="11041200" cy="43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Roboto"/>
              <a:buChar char="●"/>
            </a:pPr>
            <a:r>
              <a:rPr lang="en-US" sz="2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ELD Presentation K-12</a:t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Roboto"/>
              <a:buChar char="●"/>
            </a:pPr>
            <a:r>
              <a:rPr lang="en-US" sz="2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Support setting up student accounts for platforms</a:t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Roboto"/>
              <a:buChar char="●"/>
            </a:pPr>
            <a:r>
              <a:rPr lang="en-US" sz="2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Create EL Learning Plans for K-8</a:t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Roboto"/>
              <a:buChar char="●"/>
            </a:pPr>
            <a:r>
              <a:rPr lang="en-US" sz="2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Create K-12 English Language Learner </a:t>
            </a:r>
            <a:r>
              <a:rPr lang="en-US" sz="2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Proficiency</a:t>
            </a:r>
            <a:r>
              <a:rPr lang="en-US" sz="2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List</a:t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Roboto"/>
              <a:buChar char="●"/>
            </a:pPr>
            <a:r>
              <a:rPr lang="en-US" sz="2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Supporting teachers with Integrated and Designated ELD</a:t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Roboto"/>
              <a:buChar char="●"/>
            </a:pPr>
            <a:r>
              <a:rPr lang="en-US" sz="2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ELD Google Drive Resources </a:t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Roboto"/>
              <a:buChar char="●"/>
            </a:pPr>
            <a:r>
              <a:rPr lang="en-US" sz="2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Schedule planning</a:t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