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12192000" cy="6858000"/>
  <p:embeddedFontLst>
    <p:embeddedFont>
      <p:font typeface="PT Sans Narrow"/>
      <p:regular r:id="rId37"/>
      <p:bold r:id="rId38"/>
    </p:embeddedFont>
    <p:embeddedFont>
      <p:font typeface="Arial Narrow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6FF6D85-AE7D-45D4-B319-1389317855DE}">
  <a:tblStyle styleId="{66FF6D85-AE7D-45D4-B319-1389317855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.fntdata"/><Relationship Id="rId20" Type="http://schemas.openxmlformats.org/officeDocument/2006/relationships/slide" Target="slides/slide14.xml"/><Relationship Id="rId42" Type="http://schemas.openxmlformats.org/officeDocument/2006/relationships/font" Target="fonts/ArialNarrow-boldItalic.fntdata"/><Relationship Id="rId41" Type="http://schemas.openxmlformats.org/officeDocument/2006/relationships/font" Target="fonts/ArialNarrow-italic.fntdata"/><Relationship Id="rId22" Type="http://schemas.openxmlformats.org/officeDocument/2006/relationships/slide" Target="slides/slide16.xml"/><Relationship Id="rId44" Type="http://schemas.openxmlformats.org/officeDocument/2006/relationships/font" Target="fonts/HelveticaNeue-bold.fntdata"/><Relationship Id="rId21" Type="http://schemas.openxmlformats.org/officeDocument/2006/relationships/slide" Target="slides/slide15.xml"/><Relationship Id="rId43" Type="http://schemas.openxmlformats.org/officeDocument/2006/relationships/font" Target="fonts/HelveticaNeue-regular.fntdata"/><Relationship Id="rId24" Type="http://schemas.openxmlformats.org/officeDocument/2006/relationships/slide" Target="slides/slide18.xml"/><Relationship Id="rId46" Type="http://schemas.openxmlformats.org/officeDocument/2006/relationships/font" Target="fonts/HelveticaNeue-boldItalic.fntdata"/><Relationship Id="rId23" Type="http://schemas.openxmlformats.org/officeDocument/2006/relationships/slide" Target="slides/slide17.xml"/><Relationship Id="rId45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TSansNarrow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alNarrow-regular.fntdata"/><Relationship Id="rId16" Type="http://schemas.openxmlformats.org/officeDocument/2006/relationships/slide" Target="slides/slide10.xml"/><Relationship Id="rId38" Type="http://schemas.openxmlformats.org/officeDocument/2006/relationships/font" Target="fonts/PTSansNarrow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be426c10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88be426c10_0_0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8be426c10_0_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88be426c10_0_6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8be426c10_0_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88be426c10_0_13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8be426c10_0_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88be426c10_0_19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8be426c10_0_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88be426c10_0_24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8be426c10_0_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88be426c10_0_29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8be426c10_0_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88be426c10_0_34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8be426c10_0_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88be426c10_0_39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8be426c10_0_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88be426c10_0_45:notes"/>
          <p:cNvSpPr/>
          <p:nvPr>
            <p:ph idx="2" type="sldImg"/>
          </p:nvPr>
        </p:nvSpPr>
        <p:spPr>
          <a:xfrm>
            <a:off x="3810000" y="514350"/>
            <a:ext cx="45732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818ffe037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7818ffe037_0_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18ffe037_0_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7818ffe037_0_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18ffe037_0_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7818ffe037_0_1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818ffe037_0_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7818ffe037_0_1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818ffe037_0_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7818ffe037_0_2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818ffe037_0_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7818ffe037_0_2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818ffe037_0_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7818ffe037_0_3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818ffe037_0_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7818ffe037_0_3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8a47eb4a9_0_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88a47eb4a9_0_2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8a47eb4a9_0_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88a47eb4a9_0_25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8a47eb4a9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88a47eb4a9_0_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a47eb4a9_0_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88a47eb4a9_0_5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50"/>
            <a:ext cx="749935" cy="0"/>
          </a:xfrm>
          <a:custGeom>
            <a:rect b="b" l="l" r="r" t="t"/>
            <a:pathLst>
              <a:path extrusionOk="0" h="120000" w="749934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7" y="3251101"/>
            <a:ext cx="749935" cy="0"/>
          </a:xfrm>
          <a:custGeom>
            <a:rect b="b" l="l" r="r" t="t"/>
            <a:pathLst>
              <a:path extrusionOk="0" h="120000" w="749935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5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761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100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000" u="none" cap="none" strike="noStrik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highschool@aimsk12.or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rive.google.com/file/d/129_HrPJtsQSLHGy1yXB4IMxHU_vFuJAR/view?usp=sharing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954850" y="711625"/>
            <a:ext cx="102822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39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AIMS K-12 Board Report</a:t>
            </a:r>
            <a:br>
              <a:rPr b="1" lang="en-US"/>
            </a:br>
            <a:r>
              <a:rPr b="1" lang="en-US" sz="2800"/>
              <a:t>Reporting Period June 2020</a:t>
            </a:r>
            <a:endParaRPr b="1" sz="2800"/>
          </a:p>
        </p:txBody>
      </p:sp>
      <p:sp>
        <p:nvSpPr>
          <p:cNvPr id="52" name="Google Shape;52;p7"/>
          <p:cNvSpPr txBox="1"/>
          <p:nvPr/>
        </p:nvSpPr>
        <p:spPr>
          <a:xfrm>
            <a:off x="1872838" y="3368250"/>
            <a:ext cx="72390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noAutofit/>
          </a:bodyPr>
          <a:lstStyle/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Maurice Williams Jr</a:t>
            </a:r>
            <a:r>
              <a:rPr lang="en-US">
                <a:solidFill>
                  <a:srgbClr val="685D46"/>
                </a:solidFill>
              </a:rPr>
              <a:t>., AIMS </a:t>
            </a: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High School</a:t>
            </a:r>
            <a:endParaRPr/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Schools Peter Holmquist</a:t>
            </a:r>
            <a:r>
              <a:rPr lang="en-US">
                <a:solidFill>
                  <a:srgbClr val="685D46"/>
                </a:solidFill>
              </a:rPr>
              <a:t>, </a:t>
            </a:r>
            <a:r>
              <a:rPr lang="en-US">
                <a:solidFill>
                  <a:srgbClr val="685D46"/>
                </a:solidFill>
              </a:rPr>
              <a:t>AIMS </a:t>
            </a: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Middle School</a:t>
            </a:r>
            <a:endParaRPr/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Christopher Ahma</a:t>
            </a:r>
            <a:r>
              <a:rPr lang="en-US">
                <a:solidFill>
                  <a:srgbClr val="685D46"/>
                </a:solidFill>
              </a:rPr>
              <a:t>d,</a:t>
            </a: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en-US">
                <a:solidFill>
                  <a:srgbClr val="685D46"/>
                </a:solidFill>
              </a:rPr>
              <a:t>IMS </a:t>
            </a: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Elementary School</a:t>
            </a:r>
            <a:endParaRPr b="0" i="0" sz="1400" u="none" cap="none" strike="noStrike">
              <a:solidFill>
                <a:srgbClr val="685D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Elementary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108" name="Google Shape;108;p16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Brain Breaks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Morning live meetups to connect with the teacher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Zoom is kept on during lunch so students can eat with each other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Wellness activities during PE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Nutrition taught during PE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Challenges/Concerns and Method for Resolution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325750" y="11081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Accurate assessment and testing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We have had some instances where older siblings or parents are helping their child with the work and giving them the answers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students who are generally performing below grade level are excelling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-Solutions: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Meet with parents to show previous work from in-school instruction vs now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Having students take assessments and class in a room by themselves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Setting assessment time slots:  3 students at a time, live, and on camera. The teacher can easily monitor to see if they are cheating or not.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517199" y="162573"/>
            <a:ext cx="108189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1949325" y="1631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{66FF6D85-AE7D-45D4-B319-1389317855DE}</a:tableStyleId>
              </a:tblPr>
              <a:tblGrid>
                <a:gridCol w="841975"/>
                <a:gridCol w="751725"/>
                <a:gridCol w="751725"/>
                <a:gridCol w="751725"/>
                <a:gridCol w="751725"/>
                <a:gridCol w="751725"/>
                <a:gridCol w="751725"/>
                <a:gridCol w="751725"/>
                <a:gridCol w="751725"/>
                <a:gridCol w="751725"/>
                <a:gridCol w="751725"/>
                <a:gridCol w="751725"/>
              </a:tblGrid>
              <a:tr h="2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Monday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Tuesday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Wednesday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Thursday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Friday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944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1 (90 min)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9:00 - 10:30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(ELA &amp; Hist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(Math &amp; Sci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01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10:30 - 11:00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Break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944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2 (90 min)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11:00 - 12:30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P.E. (Sanchez)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(Art)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(Music)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P.E. (Sanchez)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(Spanish)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(Mandarin)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(Math &amp; Sci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(ELA &amp; Hist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01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12:30 - 1:30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Lunch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64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A (60 min)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1:30 - 2:30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42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B (60 min)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2:30 - 3:30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Howard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Yale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Harvard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18"/>
          <p:cNvSpPr txBox="1"/>
          <p:nvPr/>
        </p:nvSpPr>
        <p:spPr>
          <a:xfrm>
            <a:off x="346975" y="1510400"/>
            <a:ext cx="1235100" cy="2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Example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6th grade schedule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17200" y="670572"/>
            <a:ext cx="102213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Staff Communication</a:t>
            </a:r>
            <a:endParaRPr sz="3600"/>
          </a:p>
        </p:txBody>
      </p:sp>
      <p:sp>
        <p:nvSpPr>
          <p:cNvPr id="127" name="Google Shape;127;p19"/>
          <p:cNvSpPr txBox="1"/>
          <p:nvPr/>
        </p:nvSpPr>
        <p:spPr>
          <a:xfrm>
            <a:off x="517200" y="1529300"/>
            <a:ext cx="90171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[SAME INFORMATION and procedures]</a:t>
            </a:r>
            <a:endParaRPr b="1" sz="24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Weekly Professional Learning Community meetings (since August 2019)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Weekly Memo - collection of information and announcements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Group Emails as required beyond weekly memo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Individual emails as need arises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Responses to staff emails usually within 2 hours (often immediately)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760" y="1218660"/>
            <a:ext cx="1667667" cy="16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8894" y="4117361"/>
            <a:ext cx="1519682" cy="218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Method for Monitoring Instruction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428998" y="1457625"/>
            <a:ext cx="81297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Weekly PLC interactions - grade level meetings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Lesson Plan review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Visitation of online classroom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Request for and review of Zoom class recordings</a:t>
            </a:r>
            <a:endParaRPr b="1" sz="2400">
              <a:solidFill>
                <a:srgbClr val="434343"/>
              </a:solidFill>
            </a:endParaRPr>
          </a:p>
          <a:p>
            <a:pPr indent="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b="1" lang="en-US" sz="2400">
                <a:solidFill>
                  <a:srgbClr val="0000FF"/>
                </a:solidFill>
              </a:rPr>
              <a:t>Grade checks and oversight of Powerschool and Schoology</a:t>
            </a:r>
            <a:r>
              <a:rPr b="1" lang="en-US" sz="24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b="1" sz="24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992" y="3686842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Communicating 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With Students and Parents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944725" y="1945900"/>
            <a:ext cx="10207200" cy="3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[SAME AS BEFORE]</a:t>
            </a:r>
            <a:endParaRPr b="1" sz="2400">
              <a:solidFill>
                <a:srgbClr val="0000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Main conduit for communicating with students is Teaching staff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Student emails are responded to the day they are received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Weekly ParentSquare messages from Head of School to families (minimum)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Social Media postings - Instagram, Twitter, Blog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Progress Reports at scheduled times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and emails from staff for attendance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and emails from teachers for attendance, behavior and grades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Addressing Concerns From Parents and Students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900767" y="1983333"/>
            <a:ext cx="92073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[SAME AS BEFORE]</a:t>
            </a:r>
            <a:endParaRPr b="1" sz="2400">
              <a:solidFill>
                <a:srgbClr val="0000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Email responses within 24 hours (usually within 2 hours)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responded to within the day (usually within 2 hours)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are immediately included, usually having immediate and relevant information about the situation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Administrative staff triages content and topics to involve the appropriate administrator to ensure consistency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Head of School is informed to ensure responsibility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The Wellness Practices That Middle School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154" name="Google Shape;154;p23"/>
          <p:cNvSpPr txBox="1"/>
          <p:nvPr/>
        </p:nvSpPr>
        <p:spPr>
          <a:xfrm>
            <a:off x="818867" y="2170000"/>
            <a:ext cx="9838500" cy="4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are encouraged to ask an emotional check-in question to begin the classroom interaction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include “icebreaker” activities to build community, trust, and care in the classroom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Administrators begin their meetings with faculty with a brief emotional check-in.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calls, zoom meetings, among staff interactions, often include this emotional check-in.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SEL Counseling for individuals and groups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Challenges /Concerns and Method for Resolution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997500" y="1449967"/>
            <a:ext cx="106155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5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Concluding the semester as accurately and fairly as possible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Reminders of specific missing assignments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Make up work is accepted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Clear communications with students and families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b="1"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Communicate with families the status of struggling students</a:t>
            </a:r>
            <a:endParaRPr b="1"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Began identifying struggling around 3rd quarter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Began meetings and family communication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Missing assignment reporting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Student and family communication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Retention meetings as required (sometimes spurred greater activity)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○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Final decision steps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Plans For 2020-2021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224900" y="1347100"/>
            <a:ext cx="8333700" cy="5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Prepare daily schedules &amp; routines that support distancing and cleaning/disinfection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Considerations for reducing population mixing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Build on current technology to ensure access for students whether in class, or out of school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Renew and plan for licensing of and training on technology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spcBef>
                <a:spcPts val="1300"/>
              </a:spcBef>
              <a:spcAft>
                <a:spcPts val="130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Support struggling students over the summer to enter the year as strong as possible</a:t>
            </a:r>
            <a:endParaRPr b="1" sz="2400">
              <a:solidFill>
                <a:srgbClr val="434343"/>
              </a:solidFill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367" y="2935552"/>
            <a:ext cx="1780134" cy="199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517199" y="670573"/>
            <a:ext cx="10819015" cy="1193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60" name="Google Shape;60;p8"/>
          <p:cNvSpPr txBox="1"/>
          <p:nvPr/>
        </p:nvSpPr>
        <p:spPr>
          <a:xfrm>
            <a:off x="70750" y="1220750"/>
            <a:ext cx="11487600" cy="5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K-1: 8:45-3:00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Tutoring: 3:00-4:00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2-5: 8:30-3:30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Tutoring: 3:30-4:30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HIghlights I Want the Board To Know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Thanks and appreciation for great middle school teachers who were up to the challenge and have delivered content consistent with their in-classroom levels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IEP Meetings and “Retention Zone” meetings have been held regularly and in time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Heavy preparation for the details of “how it will work” having students on campus while minimizing opportunities for infection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517199" y="670573"/>
            <a:ext cx="108189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179" name="Google Shape;179;p27"/>
          <p:cNvSpPr txBox="1"/>
          <p:nvPr/>
        </p:nvSpPr>
        <p:spPr>
          <a:xfrm>
            <a:off x="734825" y="-1682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		 		 	 	 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 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038" y="1538819"/>
            <a:ext cx="4561343" cy="468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517200" y="670572"/>
            <a:ext cx="102210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Staff Communication</a:t>
            </a:r>
            <a:endParaRPr sz="3600"/>
          </a:p>
        </p:txBody>
      </p:sp>
      <p:sp>
        <p:nvSpPr>
          <p:cNvPr id="186" name="Google Shape;186;p28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Slack On Campus Communication System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Group Communications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/ Phone Messages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PDs and Staff Meetings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on One Meetings As Needed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Announcements from Head of School / Interim Academic Deans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Online Tools and Portals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Conferences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Classroom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Note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Adobe Creative Suite: Photoshop, Indesign, etc. 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ALEKS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Rosetta Stone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Ally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Acellus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Khan Academy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Method for Monitoring Instruction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 / Student Breakout Rooms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Assessments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Observations by Academic Deans and Head of School 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Submission of Lesson Plans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 4 Pacing Guides Based off AP Testing Review and Course Standards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Communicating With Students and Parents</a:t>
            </a:r>
            <a:endParaRPr/>
          </a:p>
        </p:txBody>
      </p:sp>
      <p:sp>
        <p:nvSpPr>
          <p:cNvPr id="204" name="Google Shape;204;p3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Front Desk Attendance Clerk and All Staff make phone calls for absent, tardy, and students that are inactive from the computer for 10 mins or more.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Parentsquare communications as needed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Group Communication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 Parent Meetings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Grade Level Meetings Via Conferences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Addressing Concerns From Parents and Students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</a:t>
            </a:r>
            <a:r>
              <a:rPr b="1" lang="en-US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highschool@aimsk12.org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Parentsquare Replies to postings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teachers and support staff as it pertains to concern type (Absence, Chromebook / Technology Request, Academics)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Member Has Access to AIMS Cell Phone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High School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216" name="Google Shape;216;p33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light of recent events surround the murder of George Floyd, AIMS HS Admin Cancelled all finals, except for statewide benchmark interim exams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Helvetica"/>
              <a:buAutoNum type="arabicPeriod"/>
            </a:pPr>
            <a:r>
              <a:rPr b="1" lang="en-US" sz="1800">
                <a:solidFill>
                  <a:srgbClr val="660000"/>
                </a:solidFill>
                <a:latin typeface="Helvetica"/>
                <a:ea typeface="Helvetica"/>
                <a:cs typeface="Helvetica"/>
                <a:sym typeface="Helvetica"/>
              </a:rPr>
              <a:t>AIMS Admin provided teachers with curriculum and articles to help address recent events </a:t>
            </a:r>
            <a:endParaRPr b="1" sz="1800">
              <a:solidFill>
                <a:srgbClr val="66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Helvetica"/>
              <a:buAutoNum type="arabicPeriod"/>
            </a:pPr>
            <a:r>
              <a:rPr b="1" lang="en-US" sz="1800">
                <a:solidFill>
                  <a:srgbClr val="660000"/>
                </a:solidFill>
                <a:latin typeface="Helvetica"/>
                <a:ea typeface="Helvetica"/>
                <a:cs typeface="Helvetica"/>
                <a:sym typeface="Helvetica"/>
              </a:rPr>
              <a:t>On Thursday, June 4, AIMS HS partnered with Armand Carr from All-Tied Up to host a virtual student forum regarding the murder of George Floyd.  The forum lasted 4 hours, and contained over 60 students. As a result of the forum, AIMS HS students voted to form and organize a Black Student Union.  </a:t>
            </a:r>
            <a:endParaRPr b="1" sz="1800">
              <a:solidFill>
                <a:srgbClr val="66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Helvetica"/>
              <a:buAutoNum type="arabicPeriod"/>
            </a:pPr>
            <a:r>
              <a:rPr b="1" lang="en-US" sz="1800">
                <a:solidFill>
                  <a:srgbClr val="660000"/>
                </a:solidFill>
                <a:latin typeface="Helvetica"/>
                <a:ea typeface="Helvetica"/>
                <a:cs typeface="Helvetica"/>
                <a:sym typeface="Helvetica"/>
              </a:rPr>
              <a:t>On Monday, June 8, SGA held a movie night to view Just Mercy, and followed-up with student-led discussions regarding race and the criminal justice system</a:t>
            </a:r>
            <a:endParaRPr b="1" sz="1800">
              <a:solidFill>
                <a:srgbClr val="66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Challenges / Concerns and Method for Resolution</a:t>
            </a:r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Failing Students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18288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Last day of instruction was Tuesday, June 9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18288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have until June 16 to submit late or make-up assignments to teachers for partial credit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1828800" rtl="0" algn="l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 HS Virtual Credit Recovery will begin on Monday, June 22 and End July 24.  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8288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Plans For 2020-2021</a:t>
            </a:r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517200" y="1603450"/>
            <a:ext cx="11041200" cy="5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NEW 2020 / 21 AIMS HS MASTER BELL SCHEDULE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Char char="●"/>
            </a:pPr>
            <a:r>
              <a:rPr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School starts at 8:30AM, 8 Class Periods (90 Minute Classes), +25% More Teacher Prep</a:t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THE AIMS U COLLEGE PATHWAYS PROGRAM</a:t>
            </a:r>
            <a:endParaRPr b="1" sz="120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Char char="●"/>
            </a:pPr>
            <a:r>
              <a:rPr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Pre-Business, Pre-Engineering / Design Media, Pre-Law, Pre-Med; Two pathway courses per year taken at AIMS, beginning in Sophomore Year</a:t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NEW STANFORD UNIVERSITY INSPIRED DESIGN THINKING COURSE TO ADDRESS SOCIETAL DISPARITIES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CRIMINAL DUE PROCESS PATHWAY COURSE / GRADUATION SERVICE LEARNING REQUIREMENT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Char char="●"/>
            </a:pPr>
            <a:r>
              <a:rPr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SLR requirement to address societal disparites</a:t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INCREASED AUTHOR DIVERSITY IN AP NOVEL SELECTIONS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Char char="●"/>
            </a:pPr>
            <a:r>
              <a:rPr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100% of Novels Are From Top Frequently Used AP Exam lists; 40% of novels are Minority Based</a:t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NEW AP &amp; SAT CLASSES TO INCREASE PASSAGE RATES FOR AIMS HS STUDENTS OF COLOR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REQUIRED COLLEGE PLANNING COURSE FOR ALL SENIORS</a:t>
            </a:r>
            <a:b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</a:b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021"/>
              </a:buClr>
              <a:buSzPts val="1200"/>
              <a:buFont typeface="Helvetica"/>
              <a:buAutoNum type="arabicPeriod"/>
            </a:pPr>
            <a:r>
              <a:rPr b="1" lang="en-US" sz="1200">
                <a:solidFill>
                  <a:srgbClr val="1F2021"/>
                </a:solidFill>
                <a:latin typeface="Helvetica"/>
                <a:ea typeface="Helvetica"/>
                <a:cs typeface="Helvetica"/>
                <a:sym typeface="Helvetica"/>
              </a:rPr>
              <a:t>PARTNERSHIP WITH ALL-TIED UP ORGANIZATION</a:t>
            </a:r>
            <a:endParaRPr b="1" sz="1200">
              <a:solidFill>
                <a:srgbClr val="1F202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5B0F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517200" y="670572"/>
            <a:ext cx="10221138" cy="1181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Staff Communication</a:t>
            </a:r>
            <a:endParaRPr sz="3600"/>
          </a:p>
        </p:txBody>
      </p:sp>
      <p:sp>
        <p:nvSpPr>
          <p:cNvPr id="66" name="Google Shape;66;p9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Weekly Staff Meetings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Reminder Emails Daily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Zoom Meetings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HIghlights I Want the Board To Know</a:t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On Friday, June 7, </a:t>
            </a:r>
            <a:r>
              <a:rPr lang="en-US">
                <a:solidFill>
                  <a:srgbClr val="434343"/>
                </a:solidFill>
              </a:rPr>
              <a:t>Head of School Williams released a report titled </a:t>
            </a:r>
            <a:r>
              <a:rPr i="1" lang="en-US" u="sng">
                <a:solidFill>
                  <a:schemeClr val="hlink"/>
                </a:solidFill>
                <a:hlinkClick r:id="rId3"/>
              </a:rPr>
              <a:t>The Way Forward: How AIMS HS will Address Race, Equity, and the Close the Achievement Gap with the Oakland Community</a:t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570" y="2590200"/>
            <a:ext cx="5535124" cy="29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 rotWithShape="1">
          <a:blip r:embed="rId5">
            <a:alphaModFix/>
          </a:blip>
          <a:srcRect b="2047" l="0" r="1195" t="0"/>
          <a:stretch/>
        </p:blipFill>
        <p:spPr>
          <a:xfrm>
            <a:off x="992575" y="2590200"/>
            <a:ext cx="5468698" cy="290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Online Tools and Portals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Zoom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Seesaw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Google Classroom</a:t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13716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Method for Monitoring Instruction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1" lang="en-US">
                <a:solidFill>
                  <a:srgbClr val="434343"/>
                </a:solidFill>
              </a:rPr>
              <a:t>Students must have their camera on when there is live instruction</a:t>
            </a:r>
            <a:endParaRPr b="1"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1" lang="en-US">
                <a:solidFill>
                  <a:srgbClr val="434343"/>
                </a:solidFill>
              </a:rPr>
              <a:t>Students must turn in LIVEWORKSHEETS (liveworksheets.com)</a:t>
            </a:r>
            <a:endParaRPr b="1"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1" lang="en-US">
                <a:solidFill>
                  <a:srgbClr val="434343"/>
                </a:solidFill>
              </a:rPr>
              <a:t>Administration frequently pops up in classes to observe</a:t>
            </a:r>
            <a:endParaRPr b="1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Communicating With Students and Parents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Parentsquare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Direct parent/student contact via email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Calls from front desk staff daily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Google Classroom Daily Updates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Addressing Concerns From Parents and Students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Every parent was given the </a:t>
            </a:r>
            <a:r>
              <a:rPr lang="en-US">
                <a:solidFill>
                  <a:srgbClr val="434343"/>
                </a:solidFill>
              </a:rPr>
              <a:t>administrator's</a:t>
            </a:r>
            <a:r>
              <a:rPr lang="en-US">
                <a:solidFill>
                  <a:srgbClr val="434343"/>
                </a:solidFill>
              </a:rPr>
              <a:t> email address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Tech help line via email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Parents are able to write comments on Parentsquare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Work cell phone given out to parents to contact me directly</a:t>
            </a:r>
            <a:endParaRPr>
              <a:solidFill>
                <a:srgbClr val="43434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517200" y="670575"/>
            <a:ext cx="116748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Plans For 2020-2021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Grades 2-5 will have a “track” system.  One class will be divided into two groups.  One group will attend class while the other watches a live broadcast.  This allows distancing of 6ft apart.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1st Grade will have 6 different pods of 12 students with the teachers rotating.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3 first grade teachers, Mandarin room, PE room, and Intervention room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K will occupy the main halls for class.  They will be split into 3 groups to accommodate distancing.  There will be an aide with the class with the most students.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HIghlights I Want the Board To Know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-Kindergarten and 5th grade graduations were completed.  Each teacher had a presentation for their students.  Over 40-60 people attended each Zoom Graduation.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-Grades 3-5 took the SBAC Interims.  We are waiting for the results of grades 3 and 4 as I am typing this.  We got the results for grade 5.  The overall average for 5th grade……………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ELA - 84% met or exceeded the standard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Math - 93% met or exceeded the standard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Class 5a and 5b were the first group of Kindergartners I had when I first became an administrator in 2015, and they finally graduated with TOP scores.  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